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60" r:id="rId1"/>
  </p:sldMasterIdLst>
  <p:notesMasterIdLst>
    <p:notesMasterId r:id="rId34"/>
  </p:notesMasterIdLst>
  <p:sldIdLst>
    <p:sldId id="256" r:id="rId2"/>
    <p:sldId id="270" r:id="rId3"/>
    <p:sldId id="271" r:id="rId4"/>
    <p:sldId id="272" r:id="rId5"/>
    <p:sldId id="257" r:id="rId6"/>
    <p:sldId id="259" r:id="rId7"/>
    <p:sldId id="265" r:id="rId8"/>
    <p:sldId id="261" r:id="rId9"/>
    <p:sldId id="267" r:id="rId10"/>
    <p:sldId id="262" r:id="rId11"/>
    <p:sldId id="263" r:id="rId12"/>
    <p:sldId id="268" r:id="rId13"/>
    <p:sldId id="269" r:id="rId14"/>
    <p:sldId id="264" r:id="rId15"/>
    <p:sldId id="274" r:id="rId16"/>
    <p:sldId id="283" r:id="rId17"/>
    <p:sldId id="277" r:id="rId18"/>
    <p:sldId id="275" r:id="rId19"/>
    <p:sldId id="294" r:id="rId20"/>
    <p:sldId id="284" r:id="rId21"/>
    <p:sldId id="285" r:id="rId22"/>
    <p:sldId id="286" r:id="rId23"/>
    <p:sldId id="287" r:id="rId24"/>
    <p:sldId id="292" r:id="rId25"/>
    <p:sldId id="293" r:id="rId26"/>
    <p:sldId id="288" r:id="rId27"/>
    <p:sldId id="278" r:id="rId28"/>
    <p:sldId id="273" r:id="rId29"/>
    <p:sldId id="290" r:id="rId30"/>
    <p:sldId id="289" r:id="rId31"/>
    <p:sldId id="258" r:id="rId32"/>
    <p:sldId id="291" r:id="rId3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39588"/>
    <p:restoredTop sz="94747"/>
  </p:normalViewPr>
  <p:slideViewPr>
    <p:cSldViewPr snapToGrid="0">
      <p:cViewPr varScale="1">
        <p:scale>
          <a:sx n="72" d="100"/>
          <a:sy n="72" d="100"/>
        </p:scale>
        <p:origin x="336" y="488"/>
      </p:cViewPr>
      <p:guideLst/>
    </p:cSldViewPr>
  </p:slideViewPr>
  <p:notesTextViewPr>
    <p:cViewPr>
      <p:scale>
        <a:sx n="1" d="1"/>
        <a:sy n="1" d="1"/>
      </p:scale>
      <p:origin x="0" y="0"/>
    </p:cViewPr>
  </p:notesTextViewPr>
  <p:sorterViewPr>
    <p:cViewPr>
      <p:scale>
        <a:sx n="80" d="100"/>
        <a:sy n="80" d="100"/>
      </p:scale>
      <p:origin x="0" y="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 Id="rId8" Type="http://schemas.openxmlformats.org/officeDocument/2006/relationships/slide" Target="slides/slide7.xml"/><Relationship Id="rId3"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B9DF7B9-0467-9D4A-8171-FA0D3D0FFF88}" type="datetimeFigureOut">
              <a:rPr lang="en-US" smtClean="0"/>
              <a:t>10/20/25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95A9F09-EB68-2342-9D25-F93C3920313E}" type="slidenum">
              <a:rPr lang="en-US" smtClean="0"/>
              <a:t>‹#›</a:t>
            </a:fld>
            <a:endParaRPr lang="en-US"/>
          </a:p>
        </p:txBody>
      </p:sp>
    </p:spTree>
    <p:extLst>
      <p:ext uri="{BB962C8B-B14F-4D97-AF65-F5344CB8AC3E}">
        <p14:creationId xmlns:p14="http://schemas.microsoft.com/office/powerpoint/2010/main" val="405269677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latin typeface="Gill Sans MT" panose="020B0502020104020203" pitchFamily="34" charset="77"/>
            </a:endParaRPr>
          </a:p>
        </p:txBody>
      </p:sp>
      <p:sp>
        <p:nvSpPr>
          <p:cNvPr id="4" name="Slide Number Placeholder 3"/>
          <p:cNvSpPr>
            <a:spLocks noGrp="1"/>
          </p:cNvSpPr>
          <p:nvPr>
            <p:ph type="sldNum" sz="quarter" idx="5"/>
          </p:nvPr>
        </p:nvSpPr>
        <p:spPr/>
        <p:txBody>
          <a:bodyPr/>
          <a:lstStyle/>
          <a:p>
            <a:fld id="{995A9F09-EB68-2342-9D25-F93C3920313E}" type="slidenum">
              <a:rPr lang="en-US" smtClean="0"/>
              <a:t>1</a:t>
            </a:fld>
            <a:endParaRPr lang="en-US"/>
          </a:p>
        </p:txBody>
      </p:sp>
    </p:spTree>
    <p:extLst>
      <p:ext uri="{BB962C8B-B14F-4D97-AF65-F5344CB8AC3E}">
        <p14:creationId xmlns:p14="http://schemas.microsoft.com/office/powerpoint/2010/main" val="364925654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95A9F09-EB68-2342-9D25-F93C3920313E}" type="slidenum">
              <a:rPr lang="en-US" smtClean="0"/>
              <a:t>4</a:t>
            </a:fld>
            <a:endParaRPr lang="en-US"/>
          </a:p>
        </p:txBody>
      </p:sp>
    </p:spTree>
    <p:extLst>
      <p:ext uri="{BB962C8B-B14F-4D97-AF65-F5344CB8AC3E}">
        <p14:creationId xmlns:p14="http://schemas.microsoft.com/office/powerpoint/2010/main" val="334369773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95A9F09-EB68-2342-9D25-F93C3920313E}" type="slidenum">
              <a:rPr lang="en-US" smtClean="0"/>
              <a:t>13</a:t>
            </a:fld>
            <a:endParaRPr lang="en-US"/>
          </a:p>
        </p:txBody>
      </p:sp>
    </p:spTree>
    <p:extLst>
      <p:ext uri="{BB962C8B-B14F-4D97-AF65-F5344CB8AC3E}">
        <p14:creationId xmlns:p14="http://schemas.microsoft.com/office/powerpoint/2010/main" val="30437258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Caps &amp; Density for the entire community</a:t>
            </a:r>
          </a:p>
        </p:txBody>
      </p:sp>
      <p:sp>
        <p:nvSpPr>
          <p:cNvPr id="4" name="Slide Number Placeholder 3"/>
          <p:cNvSpPr>
            <a:spLocks noGrp="1"/>
          </p:cNvSpPr>
          <p:nvPr>
            <p:ph type="sldNum" sz="quarter" idx="5"/>
          </p:nvPr>
        </p:nvSpPr>
        <p:spPr/>
        <p:txBody>
          <a:bodyPr/>
          <a:lstStyle/>
          <a:p>
            <a:fld id="{995A9F09-EB68-2342-9D25-F93C3920313E}" type="slidenum">
              <a:rPr lang="en-US" smtClean="0"/>
              <a:t>18</a:t>
            </a:fld>
            <a:endParaRPr lang="en-US"/>
          </a:p>
        </p:txBody>
      </p:sp>
    </p:spTree>
    <p:extLst>
      <p:ext uri="{BB962C8B-B14F-4D97-AF65-F5344CB8AC3E}">
        <p14:creationId xmlns:p14="http://schemas.microsoft.com/office/powerpoint/2010/main" val="137314438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10/20/25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txBody>
          <a:bodyPr/>
          <a:lstStyle/>
          <a:p>
            <a:endParaRPr lang="en-US"/>
          </a:p>
        </p:txBody>
      </p:sp>
      <p:sp>
        <p:nvSpPr>
          <p:cNvPr id="6" name="Slide Number Placeholder 5"/>
          <p:cNvSpPr>
            <a:spLocks noGrp="1"/>
          </p:cNvSpPr>
          <p:nvPr>
            <p:ph type="sldNum" sz="quarter" idx="12"/>
          </p:nvPr>
        </p:nvSpPr>
        <p:spPr>
          <a:xfrm>
            <a:off x="531812" y="4529540"/>
            <a:ext cx="779767" cy="365125"/>
          </a:xfrm>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45032773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8A87A34-81AB-432B-8DAE-1953F412C126}" type="datetimeFigureOut">
              <a:rPr lang="en-US" smtClean="0"/>
              <a:pPr/>
              <a:t>10/20/25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319138614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8A87A34-81AB-432B-8DAE-1953F412C126}" type="datetimeFigureOut">
              <a:rPr lang="en-US" smtClean="0"/>
              <a:pPr/>
              <a:t>10/20/25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6D22F896-40B5-4ADD-8801-0D06FADFA095}" type="slidenum">
              <a:rPr lang="en-US" smtClean="0"/>
              <a:pPr/>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91241377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smtClean="0"/>
              <a:pPr/>
              <a:t>10/20/25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133426817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smtClean="0"/>
              <a:pPr/>
              <a:t>10/20/25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6D22F896-40B5-4ADD-8801-0D06FADFA095}" type="slidenum">
              <a:rPr lang="en-US" smtClean="0"/>
              <a:pPr/>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69590086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smtClean="0"/>
              <a:pPr/>
              <a:t>10/20/25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195622619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10/20/25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70079578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10/20/25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11091336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10/20/25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txBody>
          <a:bodyPr/>
          <a:lstStyle/>
          <a:p>
            <a:endParaRPr lang="en-US"/>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74381874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8A87A34-81AB-432B-8DAE-1953F412C126}" type="datetimeFigureOut">
              <a:rPr lang="en-US" smtClean="0"/>
              <a:t>10/20/25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52693420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smtClean="0"/>
              <a:t>10/20/25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5086884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smtClean="0"/>
              <a:t>10/20/25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955752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smtClean="0"/>
              <a:t>10/20/25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5189189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smtClean="0"/>
              <a:t>10/20/25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txBody>
          <a:bodyPr/>
          <a:lstStyle/>
          <a:p>
            <a:endParaRPr lang="en-US"/>
          </a:p>
        </p:txBody>
      </p:sp>
      <p:sp>
        <p:nvSpPr>
          <p:cNvPr id="4" name="Slide Number Placeholder 3"/>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15122003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smtClean="0"/>
              <a:t>10/20/25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55993814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smtClean="0"/>
              <a:pPr/>
              <a:t>10/20/25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05398466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txBody>
            <a:bodyPr/>
            <a:lstStyle/>
            <a:p>
              <a:endParaRPr lang="en-US"/>
            </a:p>
          </p:txBody>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txBody>
            <a:bodyPr/>
            <a:lstStyle/>
            <a:p>
              <a:endParaRPr lang="en-US"/>
            </a:p>
          </p:txBody>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txBody>
            <a:bodyPr/>
            <a:lstStyle/>
            <a:p>
              <a:endParaRPr lang="en-US"/>
            </a:p>
          </p:txBody>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txBody>
            <a:bodyPr/>
            <a:lstStyle/>
            <a:p>
              <a:endParaRPr lang="en-US"/>
            </a:p>
          </p:txBody>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txBody>
            <a:bodyPr/>
            <a:lstStyle/>
            <a:p>
              <a:endParaRPr lang="en-US"/>
            </a:p>
          </p:txBody>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txBody>
            <a:bodyPr/>
            <a:lstStyle/>
            <a:p>
              <a:endParaRPr lang="en-US"/>
            </a:p>
          </p:txBody>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txBody>
            <a:bodyPr/>
            <a:lstStyle/>
            <a:p>
              <a:endParaRPr lang="en-US"/>
            </a:p>
          </p:txBody>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txBody>
            <a:bodyPr/>
            <a:lstStyle/>
            <a:p>
              <a:endParaRPr lang="en-US"/>
            </a:p>
          </p:txBody>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txBody>
            <a:bodyPr/>
            <a:lstStyle/>
            <a:p>
              <a:endParaRPr lang="en-US"/>
            </a:p>
          </p:txBody>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txBody>
            <a:bodyPr/>
            <a:lstStyle/>
            <a:p>
              <a:endParaRPr lang="en-US"/>
            </a:p>
          </p:txBody>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txBody>
            <a:bodyPr/>
            <a:lstStyle/>
            <a:p>
              <a:endParaRPr lang="en-US"/>
            </a:p>
          </p:txBody>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txBody>
            <a:bodyPr/>
            <a:lstStyle/>
            <a:p>
              <a:endParaRPr lang="en-US"/>
            </a:p>
          </p:txBody>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txBody>
            <a:bodyPr/>
            <a:lstStyle/>
            <a:p>
              <a:endParaRPr lang="en-US"/>
            </a:p>
          </p:txBody>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txBody>
            <a:bodyPr/>
            <a:lstStyle/>
            <a:p>
              <a:endParaRPr lang="en-US"/>
            </a:p>
          </p:txBody>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txBody>
            <a:bodyPr/>
            <a:lstStyle/>
            <a:p>
              <a:endParaRPr lang="en-US"/>
            </a:p>
          </p:txBody>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txBody>
            <a:bodyPr/>
            <a:lstStyle/>
            <a:p>
              <a:endParaRPr lang="en-US"/>
            </a:p>
          </p:txBody>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txBody>
            <a:bodyPr/>
            <a:lstStyle/>
            <a:p>
              <a:endParaRPr lang="en-US"/>
            </a:p>
          </p:txBody>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txBody>
            <a:bodyPr/>
            <a:lstStyle/>
            <a:p>
              <a:endParaRPr lang="en-US"/>
            </a:p>
          </p:txBody>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txBody>
            <a:bodyPr/>
            <a:lstStyle/>
            <a:p>
              <a:endParaRPr lang="en-US"/>
            </a:p>
          </p:txBody>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txBody>
            <a:bodyPr/>
            <a:lstStyle/>
            <a:p>
              <a:endParaRPr lang="en-US"/>
            </a:p>
          </p:txBody>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txBody>
            <a:bodyPr/>
            <a:lstStyle/>
            <a:p>
              <a:endParaRPr lang="en-US"/>
            </a:p>
          </p:txBody>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txBody>
            <a:bodyPr/>
            <a:lstStyle/>
            <a:p>
              <a:endParaRPr lang="en-US"/>
            </a:p>
          </p:txBody>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txBody>
            <a:bodyPr/>
            <a:lstStyle/>
            <a:p>
              <a:endParaRPr lang="en-US"/>
            </a:p>
          </p:txBody>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txBody>
            <a:bodyPr/>
            <a:lstStyle/>
            <a:p>
              <a:endParaRPr lang="en-US"/>
            </a:p>
          </p:txBody>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48A87A34-81AB-432B-8DAE-1953F412C126}" type="datetimeFigureOut">
              <a:rPr lang="en-US" smtClean="0"/>
              <a:pPr/>
              <a:t>10/20/25</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342840733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hyperlink" Target="https://malegislature.gov/Laws/GeneralLaws/PartI/TitleVII/Chapter40A/Section3" TargetMode="External"/><Relationship Id="rId2" Type="http://schemas.openxmlformats.org/officeDocument/2006/relationships/hyperlink" Target="https://www.mass.gov/info-details/mass-general-laws-c40a-ss-1a" TargetMode="External"/><Relationship Id="rId1" Type="http://schemas.openxmlformats.org/officeDocument/2006/relationships/slideLayout" Target="../slideLayouts/slideLayout2.xml"/><Relationship Id="rId5" Type="http://schemas.openxmlformats.org/officeDocument/2006/relationships/image" Target="../media/image1.png"/><Relationship Id="rId4" Type="http://schemas.openxmlformats.org/officeDocument/2006/relationships/hyperlink" Target="https://www.mass.gov/regulations/105-CMR-41000-minimum-standards-of-fitness-for-human-habitation-state-sanitary-code-chapter-ii" TargetMode="External"/></Relationships>
</file>

<file path=ppt/slides/_rels/slide3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2868E6-6631-8BD6-B896-CB0562C3825B}"/>
              </a:ext>
            </a:extLst>
          </p:cNvPr>
          <p:cNvSpPr>
            <a:spLocks noGrp="1"/>
          </p:cNvSpPr>
          <p:nvPr>
            <p:ph type="ctrTitle"/>
          </p:nvPr>
        </p:nvSpPr>
        <p:spPr>
          <a:xfrm>
            <a:off x="1262437" y="386216"/>
            <a:ext cx="8915399" cy="1708593"/>
          </a:xfrm>
        </p:spPr>
        <p:txBody>
          <a:bodyPr/>
          <a:lstStyle/>
          <a:p>
            <a:r>
              <a:rPr lang="en-US" dirty="0">
                <a:latin typeface="Garamond" panose="02020404030301010803" pitchFamily="18" charset="0"/>
              </a:rPr>
              <a:t>Accessory Dwelling Units</a:t>
            </a:r>
          </a:p>
        </p:txBody>
      </p:sp>
      <p:sp>
        <p:nvSpPr>
          <p:cNvPr id="3" name="Subtitle 2">
            <a:extLst>
              <a:ext uri="{FF2B5EF4-FFF2-40B4-BE49-F238E27FC236}">
                <a16:creationId xmlns:a16="http://schemas.microsoft.com/office/drawing/2014/main" id="{6A8736CB-B498-4895-A60D-8140AC7A8911}"/>
              </a:ext>
            </a:extLst>
          </p:cNvPr>
          <p:cNvSpPr>
            <a:spLocks noGrp="1"/>
          </p:cNvSpPr>
          <p:nvPr>
            <p:ph type="subTitle" idx="1"/>
          </p:nvPr>
        </p:nvSpPr>
        <p:spPr>
          <a:xfrm>
            <a:off x="3045308" y="3461623"/>
            <a:ext cx="6313845" cy="1011767"/>
          </a:xfrm>
        </p:spPr>
        <p:txBody>
          <a:bodyPr>
            <a:normAutofit/>
          </a:bodyPr>
          <a:lstStyle/>
          <a:p>
            <a:r>
              <a:rPr lang="en-US" sz="4400" dirty="0">
                <a:latin typeface="Garamond" panose="02020404030301010803" pitchFamily="18" charset="0"/>
              </a:rPr>
              <a:t>Baystate Training Hub</a:t>
            </a:r>
          </a:p>
        </p:txBody>
      </p:sp>
      <p:sp>
        <p:nvSpPr>
          <p:cNvPr id="5" name="TextBox 4">
            <a:extLst>
              <a:ext uri="{FF2B5EF4-FFF2-40B4-BE49-F238E27FC236}">
                <a16:creationId xmlns:a16="http://schemas.microsoft.com/office/drawing/2014/main" id="{C9CE7797-20E9-7168-3CB9-BC71E07A1F99}"/>
              </a:ext>
            </a:extLst>
          </p:cNvPr>
          <p:cNvSpPr txBox="1"/>
          <p:nvPr/>
        </p:nvSpPr>
        <p:spPr>
          <a:xfrm>
            <a:off x="2417779" y="5413829"/>
            <a:ext cx="6313845" cy="523220"/>
          </a:xfrm>
          <a:prstGeom prst="rect">
            <a:avLst/>
          </a:prstGeom>
          <a:noFill/>
        </p:spPr>
        <p:txBody>
          <a:bodyPr wrap="square" rtlCol="0">
            <a:spAutoFit/>
          </a:bodyPr>
          <a:lstStyle/>
          <a:p>
            <a:r>
              <a:rPr lang="en-US" sz="2800" dirty="0">
                <a:latin typeface="Garamond" panose="02020404030301010803" pitchFamily="18" charset="0"/>
              </a:rPr>
              <a:t>Paul Halfmann, October 22, 2025</a:t>
            </a:r>
          </a:p>
        </p:txBody>
      </p:sp>
      <p:pic>
        <p:nvPicPr>
          <p:cNvPr id="8" name="Picture 7">
            <a:extLst>
              <a:ext uri="{FF2B5EF4-FFF2-40B4-BE49-F238E27FC236}">
                <a16:creationId xmlns:a16="http://schemas.microsoft.com/office/drawing/2014/main" id="{D7652745-69BB-46F4-9706-DABA073145C3}"/>
              </a:ext>
            </a:extLst>
          </p:cNvPr>
          <p:cNvPicPr>
            <a:picLocks noChangeAspect="1"/>
          </p:cNvPicPr>
          <p:nvPr/>
        </p:nvPicPr>
        <p:blipFill>
          <a:blip r:embed="rId3"/>
          <a:stretch>
            <a:fillRect/>
          </a:stretch>
        </p:blipFill>
        <p:spPr>
          <a:xfrm>
            <a:off x="9637486" y="69546"/>
            <a:ext cx="2554514" cy="1708593"/>
          </a:xfrm>
          <a:prstGeom prst="rect">
            <a:avLst/>
          </a:prstGeom>
        </p:spPr>
      </p:pic>
    </p:spTree>
    <p:extLst>
      <p:ext uri="{BB962C8B-B14F-4D97-AF65-F5344CB8AC3E}">
        <p14:creationId xmlns:p14="http://schemas.microsoft.com/office/powerpoint/2010/main" val="405206834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40AEB2C-4E33-82D8-1312-3C75390B1C8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6362754-1799-3190-CF5B-CEBA9BBE8B92}"/>
              </a:ext>
            </a:extLst>
          </p:cNvPr>
          <p:cNvSpPr>
            <a:spLocks noGrp="1"/>
          </p:cNvSpPr>
          <p:nvPr>
            <p:ph type="title"/>
          </p:nvPr>
        </p:nvSpPr>
        <p:spPr>
          <a:xfrm>
            <a:off x="1451579" y="943429"/>
            <a:ext cx="9603275" cy="744429"/>
          </a:xfrm>
        </p:spPr>
        <p:txBody>
          <a:bodyPr>
            <a:normAutofit fontScale="90000"/>
          </a:bodyPr>
          <a:lstStyle/>
          <a:p>
            <a:r>
              <a:rPr lang="en-US" sz="4400" dirty="0">
                <a:latin typeface="Garamond" panose="02020404030301010803" pitchFamily="18" charset="0"/>
              </a:rPr>
              <a:t>M.G.L. c. 40A, § 3</a:t>
            </a:r>
            <a:endParaRPr lang="en-US" sz="4400" dirty="0"/>
          </a:p>
        </p:txBody>
      </p:sp>
      <p:sp>
        <p:nvSpPr>
          <p:cNvPr id="3" name="Content Placeholder 2">
            <a:extLst>
              <a:ext uri="{FF2B5EF4-FFF2-40B4-BE49-F238E27FC236}">
                <a16:creationId xmlns:a16="http://schemas.microsoft.com/office/drawing/2014/main" id="{0BCEE7AC-FD27-06B1-EE0A-8F32FD2432AB}"/>
              </a:ext>
            </a:extLst>
          </p:cNvPr>
          <p:cNvSpPr>
            <a:spLocks noGrp="1"/>
          </p:cNvSpPr>
          <p:nvPr>
            <p:ph idx="1"/>
          </p:nvPr>
        </p:nvSpPr>
        <p:spPr>
          <a:xfrm>
            <a:off x="1294363" y="1886858"/>
            <a:ext cx="8981752" cy="4166624"/>
          </a:xfrm>
        </p:spPr>
        <p:txBody>
          <a:bodyPr>
            <a:normAutofit/>
          </a:bodyPr>
          <a:lstStyle/>
          <a:p>
            <a:pPr lvl="1"/>
            <a:r>
              <a:rPr lang="en-US" sz="2800" dirty="0">
                <a:latin typeface="Garamond" panose="02020404030301010803" pitchFamily="18" charset="0"/>
              </a:rPr>
              <a:t>Not more than 1 additional parking space shall be required for an accessory dwelling unit</a:t>
            </a:r>
          </a:p>
          <a:p>
            <a:pPr lvl="1"/>
            <a:r>
              <a:rPr lang="en-US" sz="2800" dirty="0">
                <a:latin typeface="Garamond" panose="02020404030301010803" pitchFamily="18" charset="0"/>
              </a:rPr>
              <a:t>N</a:t>
            </a:r>
            <a:r>
              <a:rPr lang="en-US" sz="2800" dirty="0">
                <a:effectLst/>
                <a:latin typeface="Garamond" panose="02020404030301010803" pitchFamily="18" charset="0"/>
              </a:rPr>
              <a:t>o additional parking space shall be required for an accessory dwelling located not more than 0.5 miles from a commuter rail station, subway station, ferry terminal or bus station. </a:t>
            </a:r>
            <a:br>
              <a:rPr lang="en-US" sz="2800" dirty="0">
                <a:effectLst/>
                <a:latin typeface="Garamond" panose="02020404030301010803" pitchFamily="18" charset="0"/>
              </a:rPr>
            </a:br>
            <a:endParaRPr lang="en-US" sz="2800" dirty="0">
              <a:effectLst/>
              <a:latin typeface="Garamond" panose="02020404030301010803" pitchFamily="18" charset="0"/>
            </a:endParaRPr>
          </a:p>
          <a:p>
            <a:pPr marL="0" indent="0">
              <a:buNone/>
            </a:pPr>
            <a:endParaRPr lang="en-US" sz="2200" dirty="0"/>
          </a:p>
          <a:p>
            <a:pPr marL="457200" lvl="1" indent="0">
              <a:buNone/>
            </a:pPr>
            <a:endParaRPr lang="en-US" dirty="0"/>
          </a:p>
        </p:txBody>
      </p:sp>
      <p:pic>
        <p:nvPicPr>
          <p:cNvPr id="5" name="Picture 4">
            <a:extLst>
              <a:ext uri="{FF2B5EF4-FFF2-40B4-BE49-F238E27FC236}">
                <a16:creationId xmlns:a16="http://schemas.microsoft.com/office/drawing/2014/main" id="{B75F9917-E27D-CE64-0373-C84E24B67990}"/>
              </a:ext>
            </a:extLst>
          </p:cNvPr>
          <p:cNvPicPr>
            <a:picLocks noChangeAspect="1"/>
          </p:cNvPicPr>
          <p:nvPr/>
        </p:nvPicPr>
        <p:blipFill>
          <a:blip r:embed="rId2"/>
          <a:stretch>
            <a:fillRect/>
          </a:stretch>
        </p:blipFill>
        <p:spPr>
          <a:xfrm>
            <a:off x="9927770" y="69546"/>
            <a:ext cx="2264229" cy="1514435"/>
          </a:xfrm>
          <a:prstGeom prst="rect">
            <a:avLst/>
          </a:prstGeom>
        </p:spPr>
      </p:pic>
    </p:spTree>
    <p:extLst>
      <p:ext uri="{BB962C8B-B14F-4D97-AF65-F5344CB8AC3E}">
        <p14:creationId xmlns:p14="http://schemas.microsoft.com/office/powerpoint/2010/main" val="139494716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63C536A-F9CD-7581-324A-60C147BC3DF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EF642AF-C3EB-623D-9941-3072D2FCEB68}"/>
              </a:ext>
            </a:extLst>
          </p:cNvPr>
          <p:cNvSpPr>
            <a:spLocks noGrp="1"/>
          </p:cNvSpPr>
          <p:nvPr>
            <p:ph type="title"/>
          </p:nvPr>
        </p:nvSpPr>
        <p:spPr>
          <a:xfrm>
            <a:off x="1451579" y="943429"/>
            <a:ext cx="9603275" cy="744429"/>
          </a:xfrm>
        </p:spPr>
        <p:txBody>
          <a:bodyPr>
            <a:normAutofit fontScale="90000"/>
          </a:bodyPr>
          <a:lstStyle/>
          <a:p>
            <a:r>
              <a:rPr lang="en-US" sz="4400" dirty="0">
                <a:latin typeface="Garamond" panose="02020404030301010803" pitchFamily="18" charset="0"/>
              </a:rPr>
              <a:t>M.G.L. c. 40A, § 3</a:t>
            </a:r>
            <a:endParaRPr lang="en-US" sz="4400" dirty="0"/>
          </a:p>
        </p:txBody>
      </p:sp>
      <p:sp>
        <p:nvSpPr>
          <p:cNvPr id="3" name="Content Placeholder 2">
            <a:extLst>
              <a:ext uri="{FF2B5EF4-FFF2-40B4-BE49-F238E27FC236}">
                <a16:creationId xmlns:a16="http://schemas.microsoft.com/office/drawing/2014/main" id="{9A5A845C-3188-5A38-0526-3D9CFFCDC511}"/>
              </a:ext>
            </a:extLst>
          </p:cNvPr>
          <p:cNvSpPr>
            <a:spLocks noGrp="1"/>
          </p:cNvSpPr>
          <p:nvPr>
            <p:ph idx="1"/>
          </p:nvPr>
        </p:nvSpPr>
        <p:spPr>
          <a:xfrm>
            <a:off x="1294363" y="1886858"/>
            <a:ext cx="8981752" cy="4166624"/>
          </a:xfrm>
        </p:spPr>
        <p:txBody>
          <a:bodyPr>
            <a:normAutofit lnSpcReduction="10000"/>
          </a:bodyPr>
          <a:lstStyle/>
          <a:p>
            <a:pPr lvl="1"/>
            <a:endParaRPr lang="en-US" sz="2200" dirty="0"/>
          </a:p>
          <a:p>
            <a:pPr lvl="1"/>
            <a:r>
              <a:rPr lang="en-US" sz="2800" dirty="0">
                <a:latin typeface="Garamond" panose="02020404030301010803" pitchFamily="18" charset="0"/>
              </a:rPr>
              <a:t>For more than 1 accessory dwelling unit, or rental thereof, in a single-family residential zoning district there shall be a special permit for the use of land or structures for an accessory dwelling unit</a:t>
            </a:r>
            <a:r>
              <a:rPr lang="en-US" sz="2800" dirty="0">
                <a:solidFill>
                  <a:srgbClr val="001F5F"/>
                </a:solidFill>
                <a:latin typeface="Garamond" panose="02020404030301010803" pitchFamily="18" charset="0"/>
              </a:rPr>
              <a:t>. </a:t>
            </a:r>
            <a:endParaRPr lang="en-US" sz="2800" dirty="0">
              <a:latin typeface="Garamond" panose="02020404030301010803" pitchFamily="18" charset="0"/>
            </a:endParaRPr>
          </a:p>
          <a:p>
            <a:pPr marL="457200" lvl="1" indent="0">
              <a:buNone/>
            </a:pPr>
            <a:endParaRPr lang="en-US" sz="2800" dirty="0">
              <a:latin typeface="Garamond" panose="02020404030301010803" pitchFamily="18" charset="0"/>
            </a:endParaRPr>
          </a:p>
          <a:p>
            <a:pPr lvl="1"/>
            <a:r>
              <a:rPr lang="en-US" sz="2800" dirty="0">
                <a:effectLst/>
                <a:latin typeface="Garamond" panose="02020404030301010803" pitchFamily="18" charset="0"/>
              </a:rPr>
              <a:t>The Executive Office of Housing and Livable Communities has issued guidelines and promulgated regulations. </a:t>
            </a:r>
            <a:endParaRPr lang="en-US" sz="2800" dirty="0">
              <a:latin typeface="Garamond" panose="02020404030301010803" pitchFamily="18" charset="0"/>
            </a:endParaRPr>
          </a:p>
          <a:p>
            <a:pPr lvl="1"/>
            <a:endParaRPr lang="en-US" sz="2000" dirty="0"/>
          </a:p>
          <a:p>
            <a:pPr marL="0" indent="0">
              <a:buNone/>
            </a:pPr>
            <a:endParaRPr lang="en-US" sz="2200" dirty="0"/>
          </a:p>
          <a:p>
            <a:pPr marL="457200" lvl="1" indent="0">
              <a:buNone/>
            </a:pPr>
            <a:endParaRPr lang="en-US" dirty="0"/>
          </a:p>
        </p:txBody>
      </p:sp>
      <p:pic>
        <p:nvPicPr>
          <p:cNvPr id="5" name="Picture 4">
            <a:extLst>
              <a:ext uri="{FF2B5EF4-FFF2-40B4-BE49-F238E27FC236}">
                <a16:creationId xmlns:a16="http://schemas.microsoft.com/office/drawing/2014/main" id="{FC800CF7-2801-FAD1-7F26-F5DF0F4C8DCB}"/>
              </a:ext>
            </a:extLst>
          </p:cNvPr>
          <p:cNvPicPr>
            <a:picLocks noChangeAspect="1"/>
          </p:cNvPicPr>
          <p:nvPr/>
        </p:nvPicPr>
        <p:blipFill>
          <a:blip r:embed="rId2"/>
          <a:stretch>
            <a:fillRect/>
          </a:stretch>
        </p:blipFill>
        <p:spPr>
          <a:xfrm>
            <a:off x="9927770" y="69546"/>
            <a:ext cx="2264229" cy="1514435"/>
          </a:xfrm>
          <a:prstGeom prst="rect">
            <a:avLst/>
          </a:prstGeom>
        </p:spPr>
      </p:pic>
    </p:spTree>
    <p:extLst>
      <p:ext uri="{BB962C8B-B14F-4D97-AF65-F5344CB8AC3E}">
        <p14:creationId xmlns:p14="http://schemas.microsoft.com/office/powerpoint/2010/main" val="208679462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3B539F4-391F-7ED9-5A8D-722F591DF85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5C070CD-CC74-9CA3-FB1D-DB241FB4A53C}"/>
              </a:ext>
            </a:extLst>
          </p:cNvPr>
          <p:cNvSpPr>
            <a:spLocks noGrp="1"/>
          </p:cNvSpPr>
          <p:nvPr>
            <p:ph type="title"/>
          </p:nvPr>
        </p:nvSpPr>
        <p:spPr>
          <a:xfrm>
            <a:off x="1451579" y="943429"/>
            <a:ext cx="5666397" cy="943429"/>
          </a:xfrm>
        </p:spPr>
        <p:txBody>
          <a:bodyPr>
            <a:noAutofit/>
          </a:bodyPr>
          <a:lstStyle/>
          <a:p>
            <a:r>
              <a:rPr lang="en-US" sz="4000" dirty="0">
                <a:latin typeface="Garamond" panose="02020404030301010803" pitchFamily="18" charset="0"/>
              </a:rPr>
              <a:t>Municipality’s Authority</a:t>
            </a:r>
          </a:p>
        </p:txBody>
      </p:sp>
      <p:sp>
        <p:nvSpPr>
          <p:cNvPr id="3" name="Content Placeholder 2">
            <a:extLst>
              <a:ext uri="{FF2B5EF4-FFF2-40B4-BE49-F238E27FC236}">
                <a16:creationId xmlns:a16="http://schemas.microsoft.com/office/drawing/2014/main" id="{F368A982-8766-532B-7E84-479ECAB963A9}"/>
              </a:ext>
            </a:extLst>
          </p:cNvPr>
          <p:cNvSpPr>
            <a:spLocks noGrp="1"/>
          </p:cNvSpPr>
          <p:nvPr>
            <p:ph idx="1"/>
          </p:nvPr>
        </p:nvSpPr>
        <p:spPr>
          <a:xfrm>
            <a:off x="1294363" y="1583980"/>
            <a:ext cx="8981752" cy="4469501"/>
          </a:xfrm>
        </p:spPr>
        <p:txBody>
          <a:bodyPr>
            <a:normAutofit/>
          </a:bodyPr>
          <a:lstStyle/>
          <a:p>
            <a:pPr marL="0" indent="0">
              <a:buNone/>
            </a:pPr>
            <a:endParaRPr lang="en-US" sz="3000" dirty="0"/>
          </a:p>
          <a:p>
            <a:r>
              <a:rPr lang="en-US" sz="2800" dirty="0">
                <a:latin typeface="Garamond" panose="02020404030301010803" pitchFamily="18" charset="0"/>
              </a:rPr>
              <a:t>May impose reasonable restrictions and requirements</a:t>
            </a:r>
          </a:p>
          <a:p>
            <a:pPr lvl="1"/>
            <a:r>
              <a:rPr lang="en-US" sz="2400" dirty="0">
                <a:latin typeface="Garamond" panose="02020404030301010803" pitchFamily="18" charset="0"/>
              </a:rPr>
              <a:t>Site Plan Review</a:t>
            </a:r>
          </a:p>
          <a:p>
            <a:pPr lvl="1"/>
            <a:r>
              <a:rPr lang="en-US" sz="2400" dirty="0">
                <a:latin typeface="Garamond" panose="02020404030301010803" pitchFamily="18" charset="0"/>
              </a:rPr>
              <a:t>Title 5 Requirements</a:t>
            </a:r>
          </a:p>
          <a:p>
            <a:pPr lvl="1"/>
            <a:r>
              <a:rPr lang="en-US" sz="2400" dirty="0">
                <a:latin typeface="Garamond" panose="02020404030301010803" pitchFamily="18" charset="0"/>
              </a:rPr>
              <a:t>Dimensional Setbacks, Bulk &amp; Height of Structures</a:t>
            </a:r>
          </a:p>
          <a:p>
            <a:pPr lvl="1"/>
            <a:r>
              <a:rPr lang="en-US" sz="2400" dirty="0">
                <a:latin typeface="Garamond" panose="02020404030301010803" pitchFamily="18" charset="0"/>
              </a:rPr>
              <a:t>Short-term Rentals</a:t>
            </a:r>
          </a:p>
          <a:p>
            <a:endParaRPr lang="en-US" sz="2800" dirty="0"/>
          </a:p>
          <a:p>
            <a:endParaRPr lang="en-US" sz="2800" dirty="0"/>
          </a:p>
          <a:p>
            <a:pPr marL="457200" lvl="1" indent="0">
              <a:buNone/>
            </a:pPr>
            <a:endParaRPr lang="en-US" dirty="0"/>
          </a:p>
        </p:txBody>
      </p:sp>
      <p:pic>
        <p:nvPicPr>
          <p:cNvPr id="5" name="Picture 4">
            <a:extLst>
              <a:ext uri="{FF2B5EF4-FFF2-40B4-BE49-F238E27FC236}">
                <a16:creationId xmlns:a16="http://schemas.microsoft.com/office/drawing/2014/main" id="{B4FD20EB-9046-78D2-84D8-711C562EB508}"/>
              </a:ext>
            </a:extLst>
          </p:cNvPr>
          <p:cNvPicPr>
            <a:picLocks noChangeAspect="1"/>
          </p:cNvPicPr>
          <p:nvPr/>
        </p:nvPicPr>
        <p:blipFill>
          <a:blip r:embed="rId2"/>
          <a:stretch>
            <a:fillRect/>
          </a:stretch>
        </p:blipFill>
        <p:spPr>
          <a:xfrm>
            <a:off x="9927770" y="69546"/>
            <a:ext cx="2264229" cy="1514435"/>
          </a:xfrm>
          <a:prstGeom prst="rect">
            <a:avLst/>
          </a:prstGeom>
        </p:spPr>
      </p:pic>
    </p:spTree>
    <p:extLst>
      <p:ext uri="{BB962C8B-B14F-4D97-AF65-F5344CB8AC3E}">
        <p14:creationId xmlns:p14="http://schemas.microsoft.com/office/powerpoint/2010/main" val="318815211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5A68C5C-8AC2-06CA-0498-8BBDA305C03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68F1041-57CE-43A5-0584-BDD8A01B9059}"/>
              </a:ext>
            </a:extLst>
          </p:cNvPr>
          <p:cNvSpPr>
            <a:spLocks noGrp="1"/>
          </p:cNvSpPr>
          <p:nvPr>
            <p:ph type="title"/>
          </p:nvPr>
        </p:nvSpPr>
        <p:spPr>
          <a:xfrm>
            <a:off x="1451579" y="943429"/>
            <a:ext cx="6652515" cy="744429"/>
          </a:xfrm>
        </p:spPr>
        <p:txBody>
          <a:bodyPr>
            <a:normAutofit fontScale="90000"/>
          </a:bodyPr>
          <a:lstStyle/>
          <a:p>
            <a:r>
              <a:rPr lang="en-US" sz="4400" dirty="0">
                <a:latin typeface="Garamond" panose="02020404030301010803" pitchFamily="18" charset="0"/>
              </a:rPr>
              <a:t>Municipality’s Authority</a:t>
            </a:r>
          </a:p>
        </p:txBody>
      </p:sp>
      <p:sp>
        <p:nvSpPr>
          <p:cNvPr id="3" name="Content Placeholder 2">
            <a:extLst>
              <a:ext uri="{FF2B5EF4-FFF2-40B4-BE49-F238E27FC236}">
                <a16:creationId xmlns:a16="http://schemas.microsoft.com/office/drawing/2014/main" id="{7D08097D-E021-2B7A-26D9-99422EE17C04}"/>
              </a:ext>
            </a:extLst>
          </p:cNvPr>
          <p:cNvSpPr>
            <a:spLocks noGrp="1"/>
          </p:cNvSpPr>
          <p:nvPr>
            <p:ph idx="1"/>
          </p:nvPr>
        </p:nvSpPr>
        <p:spPr>
          <a:xfrm>
            <a:off x="1294363" y="1886858"/>
            <a:ext cx="8981752" cy="4166624"/>
          </a:xfrm>
        </p:spPr>
        <p:txBody>
          <a:bodyPr>
            <a:normAutofit/>
          </a:bodyPr>
          <a:lstStyle/>
          <a:p>
            <a:r>
              <a:rPr lang="en-US" sz="2800" dirty="0">
                <a:latin typeface="Garamond" panose="02020404030301010803" pitchFamily="18" charset="0"/>
              </a:rPr>
              <a:t>May </a:t>
            </a:r>
            <a:r>
              <a:rPr lang="en-US" sz="2800" u="sng" dirty="0">
                <a:latin typeface="Garamond" panose="02020404030301010803" pitchFamily="18" charset="0"/>
              </a:rPr>
              <a:t>NOT</a:t>
            </a:r>
          </a:p>
          <a:p>
            <a:pPr lvl="1"/>
            <a:r>
              <a:rPr lang="en-US" sz="2400" b="0" i="0" u="none" strike="noStrike" dirty="0">
                <a:solidFill>
                  <a:srgbClr val="141414"/>
                </a:solidFill>
                <a:effectLst/>
                <a:latin typeface="Garamond" panose="02020404030301010803" pitchFamily="18" charset="0"/>
              </a:rPr>
              <a:t>Require owner occupancy for the ADU or the principal dwelling</a:t>
            </a:r>
          </a:p>
          <a:p>
            <a:pPr lvl="1"/>
            <a:r>
              <a:rPr lang="en-US" sz="2400" b="0" i="0" u="none" strike="noStrike" dirty="0">
                <a:solidFill>
                  <a:srgbClr val="141414"/>
                </a:solidFill>
                <a:effectLst/>
                <a:latin typeface="Garamond" panose="02020404030301010803" pitchFamily="18" charset="0"/>
              </a:rPr>
              <a:t>Require a special permit or other discretionary zoning approval for the use or rental of an ADU</a:t>
            </a:r>
          </a:p>
          <a:p>
            <a:pPr lvl="1"/>
            <a:r>
              <a:rPr lang="en-US" sz="2400" b="0" i="0" u="none" strike="noStrike" dirty="0">
                <a:solidFill>
                  <a:srgbClr val="141414"/>
                </a:solidFill>
                <a:effectLst/>
                <a:latin typeface="Garamond" panose="02020404030301010803" pitchFamily="18" charset="0"/>
              </a:rPr>
              <a:t>Require more than 1 parking space for an ADU located </a:t>
            </a:r>
            <a:r>
              <a:rPr lang="en-US" sz="2400" b="0" i="0" u="sng" strike="noStrike" dirty="0">
                <a:solidFill>
                  <a:srgbClr val="141414"/>
                </a:solidFill>
                <a:effectLst/>
                <a:latin typeface="Garamond" panose="02020404030301010803" pitchFamily="18" charset="0"/>
              </a:rPr>
              <a:t>outside</a:t>
            </a:r>
            <a:r>
              <a:rPr lang="en-US" sz="2400" b="0" i="0" u="none" strike="noStrike" dirty="0">
                <a:solidFill>
                  <a:srgbClr val="141414"/>
                </a:solidFill>
                <a:effectLst/>
                <a:latin typeface="Garamond" panose="02020404030301010803" pitchFamily="18" charset="0"/>
              </a:rPr>
              <a:t> 0.5 miles from a commuter rail station, subway station, ferry terminal or bus station</a:t>
            </a:r>
          </a:p>
          <a:p>
            <a:pPr lvl="1"/>
            <a:r>
              <a:rPr lang="en-US" sz="2400" b="0" i="0" u="none" strike="noStrike" dirty="0">
                <a:solidFill>
                  <a:srgbClr val="141414"/>
                </a:solidFill>
                <a:effectLst/>
                <a:latin typeface="Garamond" panose="02020404030301010803" pitchFamily="18" charset="0"/>
              </a:rPr>
              <a:t>Require any parking for an ADU located </a:t>
            </a:r>
            <a:r>
              <a:rPr lang="en-US" sz="2400" b="0" i="0" u="sng" strike="noStrike" dirty="0">
                <a:solidFill>
                  <a:srgbClr val="141414"/>
                </a:solidFill>
                <a:effectLst/>
                <a:latin typeface="Garamond" panose="02020404030301010803" pitchFamily="18" charset="0"/>
              </a:rPr>
              <a:t>within</a:t>
            </a:r>
            <a:r>
              <a:rPr lang="en-US" sz="2400" b="0" i="0" u="none" strike="noStrike" dirty="0">
                <a:solidFill>
                  <a:srgbClr val="141414"/>
                </a:solidFill>
                <a:effectLst/>
                <a:latin typeface="Garamond" panose="02020404030301010803" pitchFamily="18" charset="0"/>
              </a:rPr>
              <a:t> 0.5 miles from a commuter rail station, subway station, ferry terminal or bus station </a:t>
            </a:r>
          </a:p>
          <a:p>
            <a:pPr lvl="1"/>
            <a:endParaRPr lang="en-US" sz="2400" dirty="0">
              <a:latin typeface="Garamond" panose="02020404030301010803" pitchFamily="18" charset="0"/>
            </a:endParaRPr>
          </a:p>
          <a:p>
            <a:endParaRPr lang="en-US" sz="2800" dirty="0"/>
          </a:p>
          <a:p>
            <a:pPr marL="457200" lvl="1" indent="0">
              <a:buNone/>
            </a:pPr>
            <a:endParaRPr lang="en-US" dirty="0"/>
          </a:p>
        </p:txBody>
      </p:sp>
      <p:pic>
        <p:nvPicPr>
          <p:cNvPr id="5" name="Picture 4">
            <a:extLst>
              <a:ext uri="{FF2B5EF4-FFF2-40B4-BE49-F238E27FC236}">
                <a16:creationId xmlns:a16="http://schemas.microsoft.com/office/drawing/2014/main" id="{E466DB49-BB1D-500E-AA0C-D28E02C7488F}"/>
              </a:ext>
            </a:extLst>
          </p:cNvPr>
          <p:cNvPicPr>
            <a:picLocks noChangeAspect="1"/>
          </p:cNvPicPr>
          <p:nvPr/>
        </p:nvPicPr>
        <p:blipFill>
          <a:blip r:embed="rId3"/>
          <a:stretch>
            <a:fillRect/>
          </a:stretch>
        </p:blipFill>
        <p:spPr>
          <a:xfrm>
            <a:off x="9927770" y="69546"/>
            <a:ext cx="2264229" cy="1514435"/>
          </a:xfrm>
          <a:prstGeom prst="rect">
            <a:avLst/>
          </a:prstGeom>
        </p:spPr>
      </p:pic>
    </p:spTree>
    <p:extLst>
      <p:ext uri="{BB962C8B-B14F-4D97-AF65-F5344CB8AC3E}">
        <p14:creationId xmlns:p14="http://schemas.microsoft.com/office/powerpoint/2010/main" val="108694419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06F3F62-275E-FCBD-1718-7618A4E730C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725FF99-7ACE-899C-E8E1-497A64D9BA37}"/>
              </a:ext>
            </a:extLst>
          </p:cNvPr>
          <p:cNvSpPr>
            <a:spLocks noGrp="1"/>
          </p:cNvSpPr>
          <p:nvPr>
            <p:ph type="title"/>
          </p:nvPr>
        </p:nvSpPr>
        <p:spPr>
          <a:xfrm>
            <a:off x="1451580" y="376519"/>
            <a:ext cx="8068938" cy="1311340"/>
          </a:xfrm>
        </p:spPr>
        <p:txBody>
          <a:bodyPr>
            <a:normAutofit/>
          </a:bodyPr>
          <a:lstStyle/>
          <a:p>
            <a:r>
              <a:rPr lang="en-US" dirty="0">
                <a:latin typeface="Garamond" panose="02020404030301010803" pitchFamily="18" charset="0"/>
              </a:rPr>
              <a:t>Executive Office of Housing and Livable Communities (EOHLC)</a:t>
            </a:r>
          </a:p>
        </p:txBody>
      </p:sp>
      <p:sp>
        <p:nvSpPr>
          <p:cNvPr id="3" name="Content Placeholder 2">
            <a:extLst>
              <a:ext uri="{FF2B5EF4-FFF2-40B4-BE49-F238E27FC236}">
                <a16:creationId xmlns:a16="http://schemas.microsoft.com/office/drawing/2014/main" id="{6F3487AA-B57E-D5A9-6A27-EB57EC8F7B4D}"/>
              </a:ext>
            </a:extLst>
          </p:cNvPr>
          <p:cNvSpPr>
            <a:spLocks noGrp="1"/>
          </p:cNvSpPr>
          <p:nvPr>
            <p:ph idx="1"/>
          </p:nvPr>
        </p:nvSpPr>
        <p:spPr>
          <a:xfrm>
            <a:off x="1294364" y="1711981"/>
            <a:ext cx="8981752" cy="4897500"/>
          </a:xfrm>
        </p:spPr>
        <p:txBody>
          <a:bodyPr>
            <a:normAutofit/>
          </a:bodyPr>
          <a:lstStyle/>
          <a:p>
            <a:r>
              <a:rPr lang="en-US" sz="2800" dirty="0">
                <a:effectLst/>
                <a:latin typeface="Garamond" panose="02020404030301010803" pitchFamily="18" charset="0"/>
              </a:rPr>
              <a:t>760 CMR 71.00: PROTECTED USE ACCESSORY DWELLING UNITS, Promulgated January 31, 2025</a:t>
            </a:r>
          </a:p>
          <a:p>
            <a:r>
              <a:rPr lang="en-US" sz="2400" dirty="0">
                <a:latin typeface="Garamond" panose="02020404030301010803" pitchFamily="18" charset="0"/>
              </a:rPr>
              <a:t>Purpose </a:t>
            </a:r>
          </a:p>
          <a:p>
            <a:pPr lvl="1"/>
            <a:r>
              <a:rPr lang="en-US" sz="2200" dirty="0">
                <a:latin typeface="Garamond" panose="02020404030301010803" pitchFamily="18" charset="0"/>
              </a:rPr>
              <a:t>Encourage the production of accessory dwelling units throughout the Commonwealth </a:t>
            </a:r>
          </a:p>
          <a:p>
            <a:pPr lvl="2"/>
            <a:r>
              <a:rPr lang="en-US" sz="2000" dirty="0">
                <a:latin typeface="Garamond" panose="02020404030301010803" pitchFamily="18" charset="0"/>
              </a:rPr>
              <a:t>Goal of increasing the production of housing to address statewide, local, and individual housing needs for households </a:t>
            </a:r>
          </a:p>
          <a:p>
            <a:pPr lvl="2"/>
            <a:r>
              <a:rPr lang="en-US" sz="2000" dirty="0">
                <a:latin typeface="Garamond" panose="02020404030301010803" pitchFamily="18" charset="0"/>
              </a:rPr>
              <a:t>Balance municipal interests in regulating the use and construction of ADUs while empowering property owners to add much needed housing </a:t>
            </a:r>
          </a:p>
          <a:p>
            <a:pPr lvl="2"/>
            <a:endParaRPr lang="en-US" sz="2200" dirty="0">
              <a:latin typeface="Garamond" panose="02020404030301010803" pitchFamily="18" charset="0"/>
            </a:endParaRPr>
          </a:p>
          <a:p>
            <a:pPr marL="0" indent="0">
              <a:buNone/>
            </a:pPr>
            <a:endParaRPr lang="en-US" sz="2400" dirty="0"/>
          </a:p>
          <a:p>
            <a:pPr marL="0" indent="0">
              <a:buNone/>
            </a:pPr>
            <a:endParaRPr lang="en-US" sz="2200" dirty="0"/>
          </a:p>
          <a:p>
            <a:pPr marL="457200" lvl="1" indent="0">
              <a:buNone/>
            </a:pPr>
            <a:endParaRPr lang="en-US" dirty="0"/>
          </a:p>
        </p:txBody>
      </p:sp>
      <p:pic>
        <p:nvPicPr>
          <p:cNvPr id="5" name="Picture 4">
            <a:extLst>
              <a:ext uri="{FF2B5EF4-FFF2-40B4-BE49-F238E27FC236}">
                <a16:creationId xmlns:a16="http://schemas.microsoft.com/office/drawing/2014/main" id="{A4973BBB-90C1-514C-8B24-4912B7A498F1}"/>
              </a:ext>
            </a:extLst>
          </p:cNvPr>
          <p:cNvPicPr>
            <a:picLocks noChangeAspect="1"/>
          </p:cNvPicPr>
          <p:nvPr/>
        </p:nvPicPr>
        <p:blipFill>
          <a:blip r:embed="rId2"/>
          <a:stretch>
            <a:fillRect/>
          </a:stretch>
        </p:blipFill>
        <p:spPr>
          <a:xfrm>
            <a:off x="9927770" y="69546"/>
            <a:ext cx="2264229" cy="1514435"/>
          </a:xfrm>
          <a:prstGeom prst="rect">
            <a:avLst/>
          </a:prstGeom>
        </p:spPr>
      </p:pic>
    </p:spTree>
    <p:extLst>
      <p:ext uri="{BB962C8B-B14F-4D97-AF65-F5344CB8AC3E}">
        <p14:creationId xmlns:p14="http://schemas.microsoft.com/office/powerpoint/2010/main" val="413202427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61731EA-4236-6889-B6E6-401686D1E7B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A23B031-1ECA-49D9-ED02-D65DFFE13954}"/>
              </a:ext>
            </a:extLst>
          </p:cNvPr>
          <p:cNvSpPr>
            <a:spLocks noGrp="1"/>
          </p:cNvSpPr>
          <p:nvPr>
            <p:ph type="title"/>
          </p:nvPr>
        </p:nvSpPr>
        <p:spPr>
          <a:xfrm>
            <a:off x="1451579" y="943429"/>
            <a:ext cx="5505033" cy="744429"/>
          </a:xfrm>
        </p:spPr>
        <p:txBody>
          <a:bodyPr>
            <a:normAutofit fontScale="90000"/>
          </a:bodyPr>
          <a:lstStyle/>
          <a:p>
            <a:r>
              <a:rPr lang="en-US" sz="4400" dirty="0">
                <a:latin typeface="Garamond" panose="02020404030301010803" pitchFamily="18" charset="0"/>
              </a:rPr>
              <a:t>EOHLC Regulations</a:t>
            </a:r>
          </a:p>
        </p:txBody>
      </p:sp>
      <p:sp>
        <p:nvSpPr>
          <p:cNvPr id="3" name="Content Placeholder 2">
            <a:extLst>
              <a:ext uri="{FF2B5EF4-FFF2-40B4-BE49-F238E27FC236}">
                <a16:creationId xmlns:a16="http://schemas.microsoft.com/office/drawing/2014/main" id="{13EF2CA1-4469-7700-6F4D-66A778E8155E}"/>
              </a:ext>
            </a:extLst>
          </p:cNvPr>
          <p:cNvSpPr>
            <a:spLocks noGrp="1"/>
          </p:cNvSpPr>
          <p:nvPr>
            <p:ph idx="1"/>
          </p:nvPr>
        </p:nvSpPr>
        <p:spPr>
          <a:xfrm>
            <a:off x="1294363" y="1886858"/>
            <a:ext cx="8981752" cy="4166624"/>
          </a:xfrm>
        </p:spPr>
        <p:txBody>
          <a:bodyPr>
            <a:normAutofit/>
          </a:bodyPr>
          <a:lstStyle/>
          <a:p>
            <a:r>
              <a:rPr lang="en-US" sz="2800" dirty="0">
                <a:latin typeface="Garamond" panose="02020404030301010803" pitchFamily="18" charset="0"/>
              </a:rPr>
              <a:t>Definitions</a:t>
            </a:r>
          </a:p>
          <a:p>
            <a:pPr lvl="1"/>
            <a:r>
              <a:rPr lang="en-US" sz="2400" b="1" dirty="0">
                <a:latin typeface="Garamond" panose="02020404030301010803" pitchFamily="18" charset="0"/>
              </a:rPr>
              <a:t>ADU</a:t>
            </a:r>
            <a:r>
              <a:rPr lang="en-US" sz="2400" dirty="0">
                <a:latin typeface="Garamond" panose="02020404030301010803" pitchFamily="18" charset="0"/>
              </a:rPr>
              <a:t> definition mirrors statute</a:t>
            </a:r>
          </a:p>
          <a:p>
            <a:pPr lvl="1"/>
            <a:r>
              <a:rPr lang="en-US" sz="2400" b="1" dirty="0">
                <a:effectLst/>
                <a:latin typeface="Garamond" panose="02020404030301010803" pitchFamily="18" charset="0"/>
              </a:rPr>
              <a:t>Protected Use ADU </a:t>
            </a:r>
            <a:r>
              <a:rPr lang="en-US" sz="2400" dirty="0">
                <a:effectLst/>
                <a:latin typeface="Garamond" panose="02020404030301010803" pitchFamily="18" charset="0"/>
              </a:rPr>
              <a:t>- </a:t>
            </a:r>
            <a:r>
              <a:rPr lang="en-US" sz="2400" dirty="0">
                <a:latin typeface="Garamond" panose="02020404030301010803" pitchFamily="18" charset="0"/>
              </a:rPr>
              <a:t>An attached or detached ADU that is located, or is proposed to be located, on a Lot in a Single-family Residential Zoning District and is protected by M.G.L. c. 40A, § 3, provided that only one ADU on a lot may qualify as a Protected Use ADU. An ADU that is nonconforming to Zoning shall still qualify as a Protected Use ADU if it otherwise meets this definition. </a:t>
            </a:r>
          </a:p>
          <a:p>
            <a:pPr lvl="1"/>
            <a:endParaRPr lang="en-US" sz="2400" dirty="0">
              <a:effectLst/>
              <a:latin typeface="Garamond" panose="02020404030301010803" pitchFamily="18" charset="0"/>
            </a:endParaRPr>
          </a:p>
          <a:p>
            <a:pPr lvl="1"/>
            <a:endParaRPr lang="en-US" sz="2600" dirty="0"/>
          </a:p>
          <a:p>
            <a:pPr marL="457200" lvl="1" indent="0">
              <a:buNone/>
            </a:pPr>
            <a:endParaRPr lang="en-US" dirty="0"/>
          </a:p>
        </p:txBody>
      </p:sp>
      <p:pic>
        <p:nvPicPr>
          <p:cNvPr id="5" name="Picture 4">
            <a:extLst>
              <a:ext uri="{FF2B5EF4-FFF2-40B4-BE49-F238E27FC236}">
                <a16:creationId xmlns:a16="http://schemas.microsoft.com/office/drawing/2014/main" id="{45391061-D158-484A-3516-1CD1CB06C09E}"/>
              </a:ext>
            </a:extLst>
          </p:cNvPr>
          <p:cNvPicPr>
            <a:picLocks noChangeAspect="1"/>
          </p:cNvPicPr>
          <p:nvPr/>
        </p:nvPicPr>
        <p:blipFill>
          <a:blip r:embed="rId2"/>
          <a:stretch>
            <a:fillRect/>
          </a:stretch>
        </p:blipFill>
        <p:spPr>
          <a:xfrm>
            <a:off x="9927770" y="69546"/>
            <a:ext cx="2264229" cy="1514435"/>
          </a:xfrm>
          <a:prstGeom prst="rect">
            <a:avLst/>
          </a:prstGeom>
        </p:spPr>
      </p:pic>
    </p:spTree>
    <p:extLst>
      <p:ext uri="{BB962C8B-B14F-4D97-AF65-F5344CB8AC3E}">
        <p14:creationId xmlns:p14="http://schemas.microsoft.com/office/powerpoint/2010/main" val="408994039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A1BBF2E-A363-2654-E21B-1311AD14EB8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372A964-D213-7E24-DA0C-7CD85C8FDD49}"/>
              </a:ext>
            </a:extLst>
          </p:cNvPr>
          <p:cNvSpPr>
            <a:spLocks noGrp="1"/>
          </p:cNvSpPr>
          <p:nvPr>
            <p:ph type="title"/>
          </p:nvPr>
        </p:nvSpPr>
        <p:spPr>
          <a:xfrm>
            <a:off x="1451579" y="943429"/>
            <a:ext cx="5612609" cy="744429"/>
          </a:xfrm>
        </p:spPr>
        <p:txBody>
          <a:bodyPr>
            <a:normAutofit fontScale="90000"/>
          </a:bodyPr>
          <a:lstStyle/>
          <a:p>
            <a:r>
              <a:rPr lang="en-US" sz="4400" dirty="0">
                <a:latin typeface="Garamond" panose="02020404030301010803" pitchFamily="18" charset="0"/>
              </a:rPr>
              <a:t>EOHLC Regulations</a:t>
            </a:r>
          </a:p>
        </p:txBody>
      </p:sp>
      <p:sp>
        <p:nvSpPr>
          <p:cNvPr id="3" name="Content Placeholder 2">
            <a:extLst>
              <a:ext uri="{FF2B5EF4-FFF2-40B4-BE49-F238E27FC236}">
                <a16:creationId xmlns:a16="http://schemas.microsoft.com/office/drawing/2014/main" id="{D0134AA6-EC87-6717-EE5A-4AAF677DB6C1}"/>
              </a:ext>
            </a:extLst>
          </p:cNvPr>
          <p:cNvSpPr>
            <a:spLocks noGrp="1"/>
          </p:cNvSpPr>
          <p:nvPr>
            <p:ph idx="1"/>
          </p:nvPr>
        </p:nvSpPr>
        <p:spPr>
          <a:xfrm>
            <a:off x="1294363" y="1886858"/>
            <a:ext cx="8981752" cy="4166624"/>
          </a:xfrm>
        </p:spPr>
        <p:txBody>
          <a:bodyPr>
            <a:normAutofit fontScale="92500" lnSpcReduction="20000"/>
          </a:bodyPr>
          <a:lstStyle/>
          <a:p>
            <a:r>
              <a:rPr lang="en-US" sz="3000" dirty="0">
                <a:latin typeface="Garamond" panose="02020404030301010803" pitchFamily="18" charset="0"/>
              </a:rPr>
              <a:t>Definitions </a:t>
            </a:r>
            <a:br>
              <a:rPr lang="en-US" sz="2800" dirty="0">
                <a:latin typeface="Garamond" panose="02020404030301010803" pitchFamily="18" charset="0"/>
              </a:rPr>
            </a:br>
            <a:endParaRPr lang="en-US" sz="2800" dirty="0">
              <a:latin typeface="Garamond" panose="02020404030301010803" pitchFamily="18" charset="0"/>
            </a:endParaRPr>
          </a:p>
          <a:p>
            <a:pPr lvl="1"/>
            <a:r>
              <a:rPr lang="en-US" sz="2600" b="1" dirty="0">
                <a:latin typeface="Garamond" panose="02020404030301010803" pitchFamily="18" charset="0"/>
              </a:rPr>
              <a:t>Site Plan Review </a:t>
            </a:r>
            <a:r>
              <a:rPr lang="en-US" sz="2600" dirty="0">
                <a:latin typeface="Garamond" panose="02020404030301010803" pitchFamily="18" charset="0"/>
              </a:rPr>
              <a:t>- A process established by local ordinance or by-law by which a Municipal board or authority may review and impose terms and conditions on, the appearance and layout of a proposed use of land or structures prior to the issuance of a building permit. </a:t>
            </a:r>
          </a:p>
          <a:p>
            <a:pPr lvl="1"/>
            <a:r>
              <a:rPr lang="en-US" sz="2600" b="1" dirty="0">
                <a:effectLst/>
                <a:latin typeface="Garamond" panose="02020404030301010803" pitchFamily="18" charset="0"/>
              </a:rPr>
              <a:t>Transit Station </a:t>
            </a:r>
            <a:r>
              <a:rPr lang="en-US" sz="2600" dirty="0">
                <a:effectLst/>
                <a:latin typeface="Garamond" panose="02020404030301010803" pitchFamily="18" charset="0"/>
              </a:rPr>
              <a:t>- A Subway Station, Commuter Rail Station, Ferry Terminal, or Bus Station</a:t>
            </a:r>
          </a:p>
          <a:p>
            <a:pPr lvl="1"/>
            <a:r>
              <a:rPr lang="en-US" sz="2600" b="1" dirty="0">
                <a:effectLst/>
                <a:latin typeface="Garamond" panose="02020404030301010803" pitchFamily="18" charset="0"/>
              </a:rPr>
              <a:t>Unreasonable Regulation </a:t>
            </a:r>
            <a:r>
              <a:rPr lang="en-US" sz="2600" dirty="0">
                <a:effectLst/>
                <a:latin typeface="Garamond" panose="02020404030301010803" pitchFamily="18" charset="0"/>
              </a:rPr>
              <a:t>- Zoning restrictions and Municipal regulations that are unreasonable pursuant to 760 CMR 71.03(3)(b).</a:t>
            </a:r>
            <a:endParaRPr lang="en-US" sz="2600" dirty="0">
              <a:latin typeface="Garamond" panose="02020404030301010803" pitchFamily="18" charset="0"/>
            </a:endParaRPr>
          </a:p>
          <a:p>
            <a:pPr marL="457200" lvl="1" indent="0">
              <a:buNone/>
            </a:pPr>
            <a:endParaRPr lang="en-US" dirty="0"/>
          </a:p>
        </p:txBody>
      </p:sp>
      <p:pic>
        <p:nvPicPr>
          <p:cNvPr id="5" name="Picture 4">
            <a:extLst>
              <a:ext uri="{FF2B5EF4-FFF2-40B4-BE49-F238E27FC236}">
                <a16:creationId xmlns:a16="http://schemas.microsoft.com/office/drawing/2014/main" id="{50A20763-4F4A-2188-3BF7-CFEAB78810F2}"/>
              </a:ext>
            </a:extLst>
          </p:cNvPr>
          <p:cNvPicPr>
            <a:picLocks noChangeAspect="1"/>
          </p:cNvPicPr>
          <p:nvPr/>
        </p:nvPicPr>
        <p:blipFill>
          <a:blip r:embed="rId2"/>
          <a:stretch>
            <a:fillRect/>
          </a:stretch>
        </p:blipFill>
        <p:spPr>
          <a:xfrm>
            <a:off x="9927770" y="69546"/>
            <a:ext cx="2264229" cy="1514435"/>
          </a:xfrm>
          <a:prstGeom prst="rect">
            <a:avLst/>
          </a:prstGeom>
        </p:spPr>
      </p:pic>
    </p:spTree>
    <p:extLst>
      <p:ext uri="{BB962C8B-B14F-4D97-AF65-F5344CB8AC3E}">
        <p14:creationId xmlns:p14="http://schemas.microsoft.com/office/powerpoint/2010/main" val="29123250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2D9254F-565F-6113-DD48-9670D4F8111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A4A7432-297A-25B0-023C-694B058558CE}"/>
              </a:ext>
            </a:extLst>
          </p:cNvPr>
          <p:cNvSpPr>
            <a:spLocks noGrp="1"/>
          </p:cNvSpPr>
          <p:nvPr>
            <p:ph type="title"/>
          </p:nvPr>
        </p:nvSpPr>
        <p:spPr>
          <a:xfrm>
            <a:off x="1451580" y="943429"/>
            <a:ext cx="5648468" cy="744429"/>
          </a:xfrm>
        </p:spPr>
        <p:txBody>
          <a:bodyPr>
            <a:normAutofit fontScale="90000"/>
          </a:bodyPr>
          <a:lstStyle/>
          <a:p>
            <a:r>
              <a:rPr lang="en-US" sz="4400" dirty="0">
                <a:latin typeface="Garamond" panose="02020404030301010803" pitchFamily="18" charset="0"/>
              </a:rPr>
              <a:t>EOHLC Regulations</a:t>
            </a:r>
          </a:p>
        </p:txBody>
      </p:sp>
      <p:sp>
        <p:nvSpPr>
          <p:cNvPr id="3" name="Content Placeholder 2">
            <a:extLst>
              <a:ext uri="{FF2B5EF4-FFF2-40B4-BE49-F238E27FC236}">
                <a16:creationId xmlns:a16="http://schemas.microsoft.com/office/drawing/2014/main" id="{0CC6512B-CC2B-A82A-DF27-9CDD829D7C8C}"/>
              </a:ext>
            </a:extLst>
          </p:cNvPr>
          <p:cNvSpPr>
            <a:spLocks noGrp="1"/>
          </p:cNvSpPr>
          <p:nvPr>
            <p:ph idx="1"/>
          </p:nvPr>
        </p:nvSpPr>
        <p:spPr>
          <a:xfrm>
            <a:off x="1294363" y="1886858"/>
            <a:ext cx="8981752" cy="4166624"/>
          </a:xfrm>
        </p:spPr>
        <p:txBody>
          <a:bodyPr>
            <a:normAutofit/>
          </a:bodyPr>
          <a:lstStyle/>
          <a:p>
            <a:pPr marL="0" indent="0">
              <a:buNone/>
            </a:pPr>
            <a:endParaRPr lang="en-US" sz="2200" dirty="0"/>
          </a:p>
          <a:p>
            <a:pPr marL="457200" lvl="1" indent="0">
              <a:buNone/>
            </a:pPr>
            <a:endParaRPr lang="en-US" dirty="0"/>
          </a:p>
        </p:txBody>
      </p:sp>
      <p:pic>
        <p:nvPicPr>
          <p:cNvPr id="5" name="Picture 4">
            <a:extLst>
              <a:ext uri="{FF2B5EF4-FFF2-40B4-BE49-F238E27FC236}">
                <a16:creationId xmlns:a16="http://schemas.microsoft.com/office/drawing/2014/main" id="{483206B7-046E-777B-3155-323E4DEF9D80}"/>
              </a:ext>
            </a:extLst>
          </p:cNvPr>
          <p:cNvPicPr>
            <a:picLocks noChangeAspect="1"/>
          </p:cNvPicPr>
          <p:nvPr/>
        </p:nvPicPr>
        <p:blipFill>
          <a:blip r:embed="rId2"/>
          <a:stretch>
            <a:fillRect/>
          </a:stretch>
        </p:blipFill>
        <p:spPr>
          <a:xfrm>
            <a:off x="9927770" y="69546"/>
            <a:ext cx="2264229" cy="1514435"/>
          </a:xfrm>
          <a:prstGeom prst="rect">
            <a:avLst/>
          </a:prstGeom>
        </p:spPr>
      </p:pic>
      <p:pic>
        <p:nvPicPr>
          <p:cNvPr id="1026" name="Picture 2" descr="Accessory Dwelling Unit Types">
            <a:extLst>
              <a:ext uri="{FF2B5EF4-FFF2-40B4-BE49-F238E27FC236}">
                <a16:creationId xmlns:a16="http://schemas.microsoft.com/office/drawing/2014/main" id="{399CD8FD-6C1D-4FE9-8102-930DB9BB72A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36611" y="1970808"/>
            <a:ext cx="8718777" cy="399872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0922849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AE21FEC-F8A9-F127-2B7C-65504975F8A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75D975A-5E69-6CDE-90A9-4B15EBB85B13}"/>
              </a:ext>
            </a:extLst>
          </p:cNvPr>
          <p:cNvSpPr>
            <a:spLocks noGrp="1"/>
          </p:cNvSpPr>
          <p:nvPr>
            <p:ph type="title"/>
          </p:nvPr>
        </p:nvSpPr>
        <p:spPr>
          <a:xfrm>
            <a:off x="1451579" y="943429"/>
            <a:ext cx="5307809" cy="744429"/>
          </a:xfrm>
        </p:spPr>
        <p:txBody>
          <a:bodyPr>
            <a:normAutofit fontScale="90000"/>
          </a:bodyPr>
          <a:lstStyle/>
          <a:p>
            <a:r>
              <a:rPr lang="en-US" sz="4400" dirty="0">
                <a:latin typeface="Garamond" panose="02020404030301010803" pitchFamily="18" charset="0"/>
              </a:rPr>
              <a:t>EOHLC Regulations</a:t>
            </a:r>
          </a:p>
        </p:txBody>
      </p:sp>
      <p:sp>
        <p:nvSpPr>
          <p:cNvPr id="3" name="Content Placeholder 2">
            <a:extLst>
              <a:ext uri="{FF2B5EF4-FFF2-40B4-BE49-F238E27FC236}">
                <a16:creationId xmlns:a16="http://schemas.microsoft.com/office/drawing/2014/main" id="{6F5949FE-7F16-0641-FC5A-A48B004C7E31}"/>
              </a:ext>
            </a:extLst>
          </p:cNvPr>
          <p:cNvSpPr>
            <a:spLocks noGrp="1"/>
          </p:cNvSpPr>
          <p:nvPr>
            <p:ph idx="1"/>
          </p:nvPr>
        </p:nvSpPr>
        <p:spPr>
          <a:xfrm>
            <a:off x="1451578" y="1886858"/>
            <a:ext cx="9413645" cy="4764954"/>
          </a:xfrm>
        </p:spPr>
        <p:txBody>
          <a:bodyPr>
            <a:normAutofit fontScale="25000" lnSpcReduction="20000"/>
          </a:bodyPr>
          <a:lstStyle/>
          <a:p>
            <a:r>
              <a:rPr lang="en-US" sz="11200" dirty="0">
                <a:latin typeface="Garamond" panose="02020404030301010803" pitchFamily="18" charset="0"/>
              </a:rPr>
              <a:t>71.03 Regulation of Protected Use ADUs </a:t>
            </a:r>
          </a:p>
          <a:p>
            <a:pPr marL="914400" lvl="1" indent="-457200">
              <a:buFont typeface="+mj-lt"/>
              <a:buAutoNum type="arabicParenR"/>
            </a:pPr>
            <a:r>
              <a:rPr lang="en-US" sz="9600" dirty="0">
                <a:latin typeface="Garamond" panose="02020404030301010803" pitchFamily="18" charset="0"/>
              </a:rPr>
              <a:t>Municipalities shall not prohibit, impose a  Prohibited Regulation or Unreasonable Regulation. Municipalities may reasonably regulate a Protected Use ADU, subject to the limitations under 760 CMR 71.00 Prohibited Regulation or Unreasonable Regulation, or, except as provided under 760 CMR 71.03(5) and 760 CMR 71.03(6). </a:t>
            </a:r>
          </a:p>
          <a:p>
            <a:pPr marL="914400" lvl="1" indent="-457200">
              <a:buFont typeface="+mj-lt"/>
              <a:buAutoNum type="arabicParenR"/>
            </a:pPr>
            <a:r>
              <a:rPr lang="en-US" sz="9600" dirty="0">
                <a:latin typeface="Garamond" panose="02020404030301010803" pitchFamily="18" charset="0"/>
              </a:rPr>
              <a:t>Prohibited Regulation -  Municipality shall not subject the use of land or structures </a:t>
            </a:r>
          </a:p>
          <a:p>
            <a:pPr marL="1314450" lvl="2" indent="-457200">
              <a:buFont typeface="+mj-lt"/>
              <a:buAutoNum type="arabicParenR"/>
            </a:pPr>
            <a:r>
              <a:rPr lang="en-US" sz="8000" dirty="0">
                <a:latin typeface="Garamond" panose="02020404030301010803" pitchFamily="18" charset="0"/>
              </a:rPr>
              <a:t>Owner-Occupancy </a:t>
            </a:r>
          </a:p>
          <a:p>
            <a:pPr marL="1314450" lvl="2" indent="-457200">
              <a:buFont typeface="+mj-lt"/>
              <a:buAutoNum type="arabicParenR"/>
            </a:pPr>
            <a:r>
              <a:rPr lang="en-US" sz="8000" dirty="0">
                <a:latin typeface="Garamond" panose="02020404030301010803" pitchFamily="18" charset="0"/>
              </a:rPr>
              <a:t>Minimum Parking Requirements</a:t>
            </a:r>
          </a:p>
          <a:p>
            <a:pPr marL="1314450" lvl="2" indent="-457200">
              <a:buFont typeface="+mj-lt"/>
              <a:buAutoNum type="arabicParenR"/>
            </a:pPr>
            <a:r>
              <a:rPr lang="en-US" sz="8000" dirty="0">
                <a:latin typeface="Garamond" panose="02020404030301010803" pitchFamily="18" charset="0"/>
              </a:rPr>
              <a:t>Use &amp; Occupancy Restrictions</a:t>
            </a:r>
          </a:p>
          <a:p>
            <a:pPr marL="1314450" lvl="2" indent="-457200">
              <a:buFont typeface="+mj-lt"/>
              <a:buAutoNum type="arabicParenR"/>
            </a:pPr>
            <a:r>
              <a:rPr lang="en-US" sz="8000" dirty="0">
                <a:latin typeface="Garamond" panose="02020404030301010803" pitchFamily="18" charset="0"/>
              </a:rPr>
              <a:t>Unit Caps &amp; Density</a:t>
            </a:r>
          </a:p>
          <a:p>
            <a:pPr marL="1314450" lvl="2" indent="-457200">
              <a:buFont typeface="+mj-lt"/>
              <a:buAutoNum type="arabicParenR"/>
            </a:pPr>
            <a:r>
              <a:rPr lang="en-US" sz="8000" dirty="0">
                <a:latin typeface="Garamond" panose="02020404030301010803" pitchFamily="18" charset="0"/>
              </a:rPr>
              <a:t>Relationship to Principal Dwelling</a:t>
            </a:r>
            <a:br>
              <a:rPr lang="en-US" sz="8000" dirty="0">
                <a:latin typeface="Garamond" panose="02020404030301010803" pitchFamily="18" charset="0"/>
              </a:rPr>
            </a:br>
            <a:br>
              <a:rPr lang="en-US" sz="4800" dirty="0">
                <a:latin typeface="Garamond" panose="02020404030301010803" pitchFamily="18" charset="0"/>
              </a:rPr>
            </a:br>
            <a:endParaRPr lang="en-US" sz="4800" dirty="0">
              <a:latin typeface="Garamond" panose="02020404030301010803" pitchFamily="18" charset="0"/>
            </a:endParaRPr>
          </a:p>
          <a:p>
            <a:pPr marL="914400" lvl="2" indent="0">
              <a:buNone/>
            </a:pPr>
            <a:br>
              <a:rPr lang="en-US" sz="5000" dirty="0">
                <a:latin typeface="Garamond" panose="02020404030301010803" pitchFamily="18" charset="0"/>
              </a:rPr>
            </a:br>
            <a:r>
              <a:rPr lang="en-US" sz="2600" dirty="0">
                <a:latin typeface="Garamond" panose="02020404030301010803" pitchFamily="18" charset="0"/>
              </a:rPr>
              <a:t>	</a:t>
            </a:r>
          </a:p>
          <a:p>
            <a:pPr marL="914400" lvl="1" indent="-457200">
              <a:buFont typeface="+mj-lt"/>
              <a:buAutoNum type="arabicParenR"/>
            </a:pPr>
            <a:endParaRPr lang="en-US" sz="2400" dirty="0">
              <a:latin typeface="Garamond" panose="02020404030301010803" pitchFamily="18" charset="0"/>
            </a:endParaRPr>
          </a:p>
          <a:p>
            <a:pPr marL="914400" lvl="1" indent="-457200">
              <a:buFont typeface="+mj-lt"/>
              <a:buAutoNum type="arabicParenR"/>
            </a:pPr>
            <a:endParaRPr lang="en-US" sz="2000" dirty="0">
              <a:latin typeface="Garamond" panose="02020404030301010803" pitchFamily="18" charset="0"/>
            </a:endParaRPr>
          </a:p>
          <a:p>
            <a:pPr marL="1428750" lvl="2" indent="-514350">
              <a:buFont typeface="+mj-lt"/>
              <a:buAutoNum type="arabicPeriod"/>
            </a:pPr>
            <a:endParaRPr lang="en-US" sz="2600" dirty="0">
              <a:latin typeface="Garamond" panose="02020404030301010803" pitchFamily="18" charset="0"/>
            </a:endParaRPr>
          </a:p>
          <a:p>
            <a:pPr marL="0" indent="0">
              <a:buNone/>
            </a:pPr>
            <a:br>
              <a:rPr lang="en-US" sz="2000" dirty="0">
                <a:effectLst/>
                <a:latin typeface="Times New Roman" panose="02020603050405020304" pitchFamily="18" charset="0"/>
              </a:rPr>
            </a:br>
            <a:endParaRPr lang="en-US" sz="2000" dirty="0">
              <a:effectLst/>
              <a:latin typeface="Times New Roman" panose="02020603050405020304" pitchFamily="18" charset="0"/>
            </a:endParaRPr>
          </a:p>
          <a:p>
            <a:endParaRPr lang="en-US" sz="2400" dirty="0"/>
          </a:p>
          <a:p>
            <a:pPr marL="0" indent="0">
              <a:buNone/>
            </a:pPr>
            <a:endParaRPr lang="en-US" sz="2200" dirty="0"/>
          </a:p>
          <a:p>
            <a:pPr marL="457200" lvl="1" indent="0">
              <a:buNone/>
            </a:pPr>
            <a:endParaRPr lang="en-US" dirty="0"/>
          </a:p>
        </p:txBody>
      </p:sp>
      <p:pic>
        <p:nvPicPr>
          <p:cNvPr id="5" name="Picture 4">
            <a:extLst>
              <a:ext uri="{FF2B5EF4-FFF2-40B4-BE49-F238E27FC236}">
                <a16:creationId xmlns:a16="http://schemas.microsoft.com/office/drawing/2014/main" id="{EF5F60B1-C700-769A-BEF7-B477C87CADA9}"/>
              </a:ext>
            </a:extLst>
          </p:cNvPr>
          <p:cNvPicPr>
            <a:picLocks noChangeAspect="1"/>
          </p:cNvPicPr>
          <p:nvPr/>
        </p:nvPicPr>
        <p:blipFill>
          <a:blip r:embed="rId3"/>
          <a:stretch>
            <a:fillRect/>
          </a:stretch>
        </p:blipFill>
        <p:spPr>
          <a:xfrm>
            <a:off x="9927770" y="69546"/>
            <a:ext cx="2264229" cy="1514435"/>
          </a:xfrm>
          <a:prstGeom prst="rect">
            <a:avLst/>
          </a:prstGeom>
        </p:spPr>
      </p:pic>
    </p:spTree>
    <p:extLst>
      <p:ext uri="{BB962C8B-B14F-4D97-AF65-F5344CB8AC3E}">
        <p14:creationId xmlns:p14="http://schemas.microsoft.com/office/powerpoint/2010/main" val="357552210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EF748E9-F9A5-9762-F770-0F6839CA12C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3CE518A-EBDC-1D5A-1971-A2BF0A15D29D}"/>
              </a:ext>
            </a:extLst>
          </p:cNvPr>
          <p:cNvSpPr>
            <a:spLocks noGrp="1"/>
          </p:cNvSpPr>
          <p:nvPr>
            <p:ph type="title"/>
          </p:nvPr>
        </p:nvSpPr>
        <p:spPr>
          <a:xfrm>
            <a:off x="1451580" y="943429"/>
            <a:ext cx="5289880" cy="744429"/>
          </a:xfrm>
        </p:spPr>
        <p:txBody>
          <a:bodyPr>
            <a:normAutofit fontScale="90000"/>
          </a:bodyPr>
          <a:lstStyle/>
          <a:p>
            <a:r>
              <a:rPr lang="en-US" sz="4400" dirty="0">
                <a:latin typeface="Garamond" panose="02020404030301010803" pitchFamily="18" charset="0"/>
              </a:rPr>
              <a:t>EOHLC Regulations</a:t>
            </a:r>
          </a:p>
        </p:txBody>
      </p:sp>
      <p:sp>
        <p:nvSpPr>
          <p:cNvPr id="3" name="Content Placeholder 2">
            <a:extLst>
              <a:ext uri="{FF2B5EF4-FFF2-40B4-BE49-F238E27FC236}">
                <a16:creationId xmlns:a16="http://schemas.microsoft.com/office/drawing/2014/main" id="{6409274F-45EA-9FF3-4278-8365A5E24C23}"/>
              </a:ext>
            </a:extLst>
          </p:cNvPr>
          <p:cNvSpPr>
            <a:spLocks noGrp="1"/>
          </p:cNvSpPr>
          <p:nvPr>
            <p:ph idx="1"/>
          </p:nvPr>
        </p:nvSpPr>
        <p:spPr>
          <a:xfrm>
            <a:off x="1294362" y="1886858"/>
            <a:ext cx="9373637" cy="4693236"/>
          </a:xfrm>
        </p:spPr>
        <p:txBody>
          <a:bodyPr>
            <a:normAutofit fontScale="32500" lnSpcReduction="20000"/>
          </a:bodyPr>
          <a:lstStyle/>
          <a:p>
            <a:r>
              <a:rPr lang="en-US" sz="8600" dirty="0">
                <a:latin typeface="Garamond" panose="02020404030301010803" pitchFamily="18" charset="0"/>
              </a:rPr>
              <a:t>71.03 Regulation of Protected Use ADUs </a:t>
            </a:r>
            <a:br>
              <a:rPr lang="en-US" dirty="0"/>
            </a:br>
            <a:endParaRPr lang="en-US" dirty="0"/>
          </a:p>
          <a:p>
            <a:pPr marL="948690" lvl="2" indent="-548640">
              <a:buFont typeface="+mj-lt"/>
              <a:buAutoNum type="arabicParenR" startAt="3"/>
            </a:pPr>
            <a:r>
              <a:rPr lang="en-US" sz="7400" dirty="0">
                <a:latin typeface="Garamond" panose="02020404030301010803" pitchFamily="18" charset="0"/>
              </a:rPr>
              <a:t>Unreasonable Regulation. </a:t>
            </a:r>
          </a:p>
          <a:p>
            <a:pPr marL="1314450" lvl="1" indent="-457200">
              <a:buFont typeface="+mj-lt"/>
              <a:buAutoNum type="alphaLcParenR"/>
            </a:pPr>
            <a:r>
              <a:rPr lang="en-US" sz="6800" dirty="0">
                <a:latin typeface="Garamond" panose="02020404030301010803" pitchFamily="18" charset="0"/>
              </a:rPr>
              <a:t>A Municipality may reasonably regulate and restrict Protected Use ADUs provided that any restriction or regulation imposed by a Municipality shall be unreasonable if the regulation or restriction, when applicable to a Protected Use ADU: </a:t>
            </a:r>
          </a:p>
          <a:p>
            <a:pPr marL="1885950" lvl="3" indent="-514350">
              <a:buFont typeface="+mj-lt"/>
              <a:buAutoNum type="arabicPeriod"/>
            </a:pPr>
            <a:r>
              <a:rPr lang="en-US" sz="6000" dirty="0">
                <a:latin typeface="Garamond" panose="02020404030301010803" pitchFamily="18" charset="0"/>
              </a:rPr>
              <a:t>Does not serve a legitimate Municipal interest sought to be achieved by local Zoning;</a:t>
            </a:r>
          </a:p>
          <a:p>
            <a:pPr marL="1885950" lvl="3" indent="-514350">
              <a:buFont typeface="+mj-lt"/>
              <a:buAutoNum type="arabicPeriod"/>
            </a:pPr>
            <a:r>
              <a:rPr lang="en-US" sz="6000" dirty="0">
                <a:latin typeface="Garamond" panose="02020404030301010803" pitchFamily="18" charset="0"/>
              </a:rPr>
              <a:t>Serves a legitimate Municipal interest sought to be achieved by local Zoning but its application to a Protected Use ADU does not rationally relate to the legitimate Municipal interest; or </a:t>
            </a:r>
          </a:p>
          <a:p>
            <a:pPr marL="1428750" lvl="2" indent="-514350">
              <a:buFont typeface="+mj-lt"/>
              <a:buAutoNum type="arabicPeriod"/>
            </a:pPr>
            <a:endParaRPr lang="en-US" sz="2600" dirty="0">
              <a:latin typeface="Garamond" panose="02020404030301010803" pitchFamily="18" charset="0"/>
            </a:endParaRPr>
          </a:p>
          <a:p>
            <a:pPr marL="0" indent="0">
              <a:buNone/>
            </a:pPr>
            <a:br>
              <a:rPr lang="en-US" sz="2000" dirty="0">
                <a:effectLst/>
                <a:latin typeface="Times New Roman" panose="02020603050405020304" pitchFamily="18" charset="0"/>
              </a:rPr>
            </a:br>
            <a:endParaRPr lang="en-US" sz="2000" dirty="0">
              <a:effectLst/>
              <a:latin typeface="Times New Roman" panose="02020603050405020304" pitchFamily="18" charset="0"/>
            </a:endParaRPr>
          </a:p>
          <a:p>
            <a:endParaRPr lang="en-US" sz="2400" dirty="0"/>
          </a:p>
          <a:p>
            <a:pPr marL="0" indent="0">
              <a:buNone/>
            </a:pPr>
            <a:endParaRPr lang="en-US" sz="2200" dirty="0"/>
          </a:p>
          <a:p>
            <a:pPr marL="457200" lvl="1" indent="0">
              <a:buNone/>
            </a:pPr>
            <a:endParaRPr lang="en-US" dirty="0"/>
          </a:p>
        </p:txBody>
      </p:sp>
      <p:pic>
        <p:nvPicPr>
          <p:cNvPr id="5" name="Picture 4">
            <a:extLst>
              <a:ext uri="{FF2B5EF4-FFF2-40B4-BE49-F238E27FC236}">
                <a16:creationId xmlns:a16="http://schemas.microsoft.com/office/drawing/2014/main" id="{B926EEE4-F7D5-03B0-947D-66BDB6128436}"/>
              </a:ext>
            </a:extLst>
          </p:cNvPr>
          <p:cNvPicPr>
            <a:picLocks noChangeAspect="1"/>
          </p:cNvPicPr>
          <p:nvPr/>
        </p:nvPicPr>
        <p:blipFill>
          <a:blip r:embed="rId2"/>
          <a:stretch>
            <a:fillRect/>
          </a:stretch>
        </p:blipFill>
        <p:spPr>
          <a:xfrm>
            <a:off x="9927770" y="69546"/>
            <a:ext cx="2264229" cy="1514435"/>
          </a:xfrm>
          <a:prstGeom prst="rect">
            <a:avLst/>
          </a:prstGeom>
        </p:spPr>
      </p:pic>
    </p:spTree>
    <p:extLst>
      <p:ext uri="{BB962C8B-B14F-4D97-AF65-F5344CB8AC3E}">
        <p14:creationId xmlns:p14="http://schemas.microsoft.com/office/powerpoint/2010/main" val="356559406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19F6A64-DA85-FD98-0305-E87B8254FAD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E03E1EA-0E57-A3BA-04E4-2EF30F2A0810}"/>
              </a:ext>
            </a:extLst>
          </p:cNvPr>
          <p:cNvSpPr>
            <a:spLocks noGrp="1"/>
          </p:cNvSpPr>
          <p:nvPr>
            <p:ph type="title"/>
          </p:nvPr>
        </p:nvSpPr>
        <p:spPr>
          <a:xfrm>
            <a:off x="1451579" y="943429"/>
            <a:ext cx="9603275" cy="744429"/>
          </a:xfrm>
        </p:spPr>
        <p:txBody>
          <a:bodyPr>
            <a:normAutofit fontScale="90000"/>
          </a:bodyPr>
          <a:lstStyle/>
          <a:p>
            <a:r>
              <a:rPr lang="en-US" sz="4400" dirty="0">
                <a:latin typeface="Garamond" panose="02020404030301010803" pitchFamily="18" charset="0"/>
              </a:rPr>
              <a:t>Benefits of ADU</a:t>
            </a:r>
            <a:r>
              <a:rPr lang="en-US" dirty="0">
                <a:latin typeface="Garamond" panose="02020404030301010803" pitchFamily="18" charset="0"/>
              </a:rPr>
              <a:t>S</a:t>
            </a:r>
          </a:p>
        </p:txBody>
      </p:sp>
      <p:sp>
        <p:nvSpPr>
          <p:cNvPr id="3" name="Content Placeholder 2">
            <a:extLst>
              <a:ext uri="{FF2B5EF4-FFF2-40B4-BE49-F238E27FC236}">
                <a16:creationId xmlns:a16="http://schemas.microsoft.com/office/drawing/2014/main" id="{2DC80E1D-CC49-3217-D808-CB1D8AADEA97}"/>
              </a:ext>
            </a:extLst>
          </p:cNvPr>
          <p:cNvSpPr>
            <a:spLocks noGrp="1"/>
          </p:cNvSpPr>
          <p:nvPr>
            <p:ph idx="1"/>
          </p:nvPr>
        </p:nvSpPr>
        <p:spPr>
          <a:xfrm>
            <a:off x="1294363" y="1886858"/>
            <a:ext cx="8981752" cy="4166624"/>
          </a:xfrm>
        </p:spPr>
        <p:txBody>
          <a:bodyPr>
            <a:normAutofit/>
          </a:bodyPr>
          <a:lstStyle/>
          <a:p>
            <a:pPr algn="l">
              <a:buFont typeface="Arial" panose="020B0604020202020204" pitchFamily="34" charset="0"/>
              <a:buChar char="•"/>
            </a:pPr>
            <a:r>
              <a:rPr lang="en-US" sz="2800" dirty="0">
                <a:latin typeface="Garamond" panose="02020404030301010803" pitchFamily="18" charset="0"/>
              </a:rPr>
              <a:t>For Property Owners </a:t>
            </a:r>
          </a:p>
          <a:p>
            <a:pPr lvl="1"/>
            <a:r>
              <a:rPr lang="en-US" sz="2200" b="0" i="0" u="none" strike="noStrike" dirty="0">
                <a:solidFill>
                  <a:srgbClr val="141414"/>
                </a:solidFill>
                <a:effectLst/>
                <a:latin typeface="Garamond" panose="02020404030301010803" pitchFamily="18" charset="0"/>
              </a:rPr>
              <a:t>Additional rental income can help offset maintenance and repair costs</a:t>
            </a:r>
          </a:p>
          <a:p>
            <a:pPr lvl="1"/>
            <a:r>
              <a:rPr lang="en-US" sz="2200" b="0" i="0" u="none" strike="noStrike" dirty="0">
                <a:solidFill>
                  <a:srgbClr val="141414"/>
                </a:solidFill>
                <a:effectLst/>
                <a:latin typeface="Garamond" panose="02020404030301010803" pitchFamily="18" charset="0"/>
              </a:rPr>
              <a:t>Low-cost housing may allow adult children &amp; other relatives to remain in the community</a:t>
            </a:r>
          </a:p>
          <a:p>
            <a:pPr lvl="1"/>
            <a:r>
              <a:rPr lang="en-US" sz="2200" b="0" i="0" u="none" strike="noStrike" dirty="0">
                <a:solidFill>
                  <a:srgbClr val="141414"/>
                </a:solidFill>
                <a:effectLst/>
                <a:latin typeface="Garamond" panose="02020404030301010803" pitchFamily="18" charset="0"/>
              </a:rPr>
              <a:t>Long-term options for seniors </a:t>
            </a:r>
          </a:p>
          <a:p>
            <a:pPr lvl="2"/>
            <a:r>
              <a:rPr lang="en-US" sz="2000" b="0" i="0" u="none" strike="noStrike" dirty="0">
                <a:solidFill>
                  <a:srgbClr val="141414"/>
                </a:solidFill>
                <a:effectLst/>
                <a:latin typeface="Garamond" panose="02020404030301010803" pitchFamily="18" charset="0"/>
              </a:rPr>
              <a:t>Opportunity for caregivers to live close by</a:t>
            </a:r>
          </a:p>
          <a:p>
            <a:pPr lvl="2"/>
            <a:r>
              <a:rPr lang="en-US" sz="2000" b="0" i="0" u="none" strike="noStrike" dirty="0">
                <a:solidFill>
                  <a:srgbClr val="141414"/>
                </a:solidFill>
                <a:effectLst/>
                <a:latin typeface="Garamond" panose="02020404030301010803" pitchFamily="18" charset="0"/>
              </a:rPr>
              <a:t>Downsize while remaining in their community</a:t>
            </a:r>
          </a:p>
          <a:p>
            <a:endParaRPr lang="en-US" dirty="0"/>
          </a:p>
          <a:p>
            <a:pPr lvl="1"/>
            <a:endParaRPr lang="en-US" dirty="0"/>
          </a:p>
        </p:txBody>
      </p:sp>
      <p:pic>
        <p:nvPicPr>
          <p:cNvPr id="5" name="Picture 4">
            <a:extLst>
              <a:ext uri="{FF2B5EF4-FFF2-40B4-BE49-F238E27FC236}">
                <a16:creationId xmlns:a16="http://schemas.microsoft.com/office/drawing/2014/main" id="{0E2C2EE2-0355-2085-47F2-BD551AC82503}"/>
              </a:ext>
            </a:extLst>
          </p:cNvPr>
          <p:cNvPicPr>
            <a:picLocks noChangeAspect="1"/>
          </p:cNvPicPr>
          <p:nvPr/>
        </p:nvPicPr>
        <p:blipFill>
          <a:blip r:embed="rId2"/>
          <a:stretch>
            <a:fillRect/>
          </a:stretch>
        </p:blipFill>
        <p:spPr>
          <a:xfrm>
            <a:off x="9927770" y="69546"/>
            <a:ext cx="2264229" cy="1514435"/>
          </a:xfrm>
          <a:prstGeom prst="rect">
            <a:avLst/>
          </a:prstGeom>
        </p:spPr>
      </p:pic>
    </p:spTree>
    <p:extLst>
      <p:ext uri="{BB962C8B-B14F-4D97-AF65-F5344CB8AC3E}">
        <p14:creationId xmlns:p14="http://schemas.microsoft.com/office/powerpoint/2010/main" val="425158955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DEBD7FB-BDE4-CD11-B292-11039543673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99BEE9B-52B0-627D-138B-625009B0FAB4}"/>
              </a:ext>
            </a:extLst>
          </p:cNvPr>
          <p:cNvSpPr>
            <a:spLocks noGrp="1"/>
          </p:cNvSpPr>
          <p:nvPr>
            <p:ph type="title"/>
          </p:nvPr>
        </p:nvSpPr>
        <p:spPr>
          <a:xfrm>
            <a:off x="1451579" y="943429"/>
            <a:ext cx="5433315" cy="744429"/>
          </a:xfrm>
        </p:spPr>
        <p:txBody>
          <a:bodyPr>
            <a:normAutofit fontScale="90000"/>
          </a:bodyPr>
          <a:lstStyle/>
          <a:p>
            <a:r>
              <a:rPr lang="en-US" sz="4400" dirty="0">
                <a:latin typeface="Garamond" panose="02020404030301010803" pitchFamily="18" charset="0"/>
              </a:rPr>
              <a:t>EOHLC Regulations</a:t>
            </a:r>
          </a:p>
        </p:txBody>
      </p:sp>
      <p:sp>
        <p:nvSpPr>
          <p:cNvPr id="3" name="Content Placeholder 2">
            <a:extLst>
              <a:ext uri="{FF2B5EF4-FFF2-40B4-BE49-F238E27FC236}">
                <a16:creationId xmlns:a16="http://schemas.microsoft.com/office/drawing/2014/main" id="{52335A68-5F7B-BBD5-C90F-E903B9797EC5}"/>
              </a:ext>
            </a:extLst>
          </p:cNvPr>
          <p:cNvSpPr>
            <a:spLocks noGrp="1"/>
          </p:cNvSpPr>
          <p:nvPr>
            <p:ph idx="1"/>
          </p:nvPr>
        </p:nvSpPr>
        <p:spPr>
          <a:xfrm>
            <a:off x="1294363" y="1886858"/>
            <a:ext cx="9603274" cy="4971142"/>
          </a:xfrm>
        </p:spPr>
        <p:txBody>
          <a:bodyPr>
            <a:normAutofit fontScale="62500" lnSpcReduction="20000"/>
          </a:bodyPr>
          <a:lstStyle/>
          <a:p>
            <a:r>
              <a:rPr lang="en-US" sz="4500" dirty="0">
                <a:latin typeface="Garamond" panose="02020404030301010803" pitchFamily="18" charset="0"/>
              </a:rPr>
              <a:t>71.03 Unreasonable restriction/regulation </a:t>
            </a:r>
          </a:p>
          <a:p>
            <a:pPr marL="1371600" lvl="2" indent="-514350">
              <a:buFont typeface="+mj-lt"/>
              <a:buAutoNum type="arabicParenR" startAt="3"/>
            </a:pPr>
            <a:r>
              <a:rPr lang="en-US" sz="3800" dirty="0">
                <a:effectLst/>
                <a:latin typeface="Garamond" panose="02020404030301010803" pitchFamily="18" charset="0"/>
              </a:rPr>
              <a:t>Serves a legitimate municipal interest sought to be achieved by local zoning and its application to a Protected Use ADU rationally relates to the interest, but compliance with the regulation or restriction will</a:t>
            </a:r>
          </a:p>
          <a:p>
            <a:pPr marL="1885950" lvl="3" indent="-514350">
              <a:buFont typeface="+mj-lt"/>
              <a:buAutoNum type="alphaLcPeriod"/>
            </a:pPr>
            <a:r>
              <a:rPr lang="en-US" sz="3200" dirty="0">
                <a:effectLst/>
                <a:latin typeface="Garamond" panose="02020404030301010803" pitchFamily="18" charset="0"/>
              </a:rPr>
              <a:t>Result in complete nullification of the use or development of a Protected Use ADU; </a:t>
            </a:r>
          </a:p>
          <a:p>
            <a:pPr marL="1885950" lvl="3" indent="-514350">
              <a:buFont typeface="+mj-lt"/>
              <a:buAutoNum type="alphaLcPeriod"/>
            </a:pPr>
            <a:r>
              <a:rPr lang="en-US" sz="3200" dirty="0">
                <a:effectLst/>
                <a:latin typeface="Garamond" panose="02020404030301010803" pitchFamily="18" charset="0"/>
              </a:rPr>
              <a:t>Impose excessive costs on the use or development of a Protected Use ADU without significant gain in advancing the municipality’s legitimate interest; or </a:t>
            </a:r>
          </a:p>
          <a:p>
            <a:pPr marL="1885950" lvl="3" indent="-514350">
              <a:buFont typeface="+mj-lt"/>
              <a:buAutoNum type="alphaLcPeriod"/>
            </a:pPr>
            <a:r>
              <a:rPr lang="en-US" sz="3200" dirty="0">
                <a:effectLst/>
                <a:latin typeface="Garamond" panose="02020404030301010803" pitchFamily="18" charset="0"/>
              </a:rPr>
              <a:t>Substantially diminish or interfere with the use or development of a Protected Use ADU without appreciably advancing the municipality's legitimate interest </a:t>
            </a:r>
          </a:p>
          <a:p>
            <a:pPr marL="800100" lvl="1" indent="-342900">
              <a:buFont typeface="+mj-lt"/>
              <a:buAutoNum type="arabicPeriod"/>
            </a:pPr>
            <a:endParaRPr lang="en-US" sz="3100" dirty="0">
              <a:effectLst/>
              <a:latin typeface="Garamond" panose="02020404030301010803" pitchFamily="18" charset="0"/>
            </a:endParaRPr>
          </a:p>
          <a:p>
            <a:pPr marL="457200" lvl="1" indent="0">
              <a:buNone/>
            </a:pPr>
            <a:r>
              <a:rPr lang="en-US" dirty="0">
                <a:effectLst/>
              </a:rPr>
              <a:t> </a:t>
            </a:r>
          </a:p>
          <a:p>
            <a:pPr marL="0" indent="0">
              <a:buNone/>
            </a:pPr>
            <a:br>
              <a:rPr lang="en-US" sz="2000" dirty="0">
                <a:effectLst/>
                <a:latin typeface="Times New Roman" panose="02020603050405020304" pitchFamily="18" charset="0"/>
              </a:rPr>
            </a:br>
            <a:endParaRPr lang="en-US" sz="2000" dirty="0">
              <a:effectLst/>
              <a:latin typeface="Times New Roman" panose="02020603050405020304" pitchFamily="18" charset="0"/>
            </a:endParaRPr>
          </a:p>
          <a:p>
            <a:endParaRPr lang="en-US" sz="2400" dirty="0"/>
          </a:p>
          <a:p>
            <a:pPr marL="0" indent="0">
              <a:buNone/>
            </a:pPr>
            <a:endParaRPr lang="en-US" sz="2200" dirty="0"/>
          </a:p>
          <a:p>
            <a:pPr marL="457200" lvl="1" indent="0">
              <a:buNone/>
            </a:pPr>
            <a:endParaRPr lang="en-US" dirty="0"/>
          </a:p>
        </p:txBody>
      </p:sp>
      <p:pic>
        <p:nvPicPr>
          <p:cNvPr id="5" name="Picture 4">
            <a:extLst>
              <a:ext uri="{FF2B5EF4-FFF2-40B4-BE49-F238E27FC236}">
                <a16:creationId xmlns:a16="http://schemas.microsoft.com/office/drawing/2014/main" id="{ED1F80DA-08EE-0AA5-DAB2-80E6E7E1D89E}"/>
              </a:ext>
            </a:extLst>
          </p:cNvPr>
          <p:cNvPicPr>
            <a:picLocks noChangeAspect="1"/>
          </p:cNvPicPr>
          <p:nvPr/>
        </p:nvPicPr>
        <p:blipFill>
          <a:blip r:embed="rId2"/>
          <a:stretch>
            <a:fillRect/>
          </a:stretch>
        </p:blipFill>
        <p:spPr>
          <a:xfrm>
            <a:off x="9927770" y="69546"/>
            <a:ext cx="2264229" cy="1514435"/>
          </a:xfrm>
          <a:prstGeom prst="rect">
            <a:avLst/>
          </a:prstGeom>
        </p:spPr>
      </p:pic>
    </p:spTree>
    <p:extLst>
      <p:ext uri="{BB962C8B-B14F-4D97-AF65-F5344CB8AC3E}">
        <p14:creationId xmlns:p14="http://schemas.microsoft.com/office/powerpoint/2010/main" val="140227760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9385D3C-7FC5-0E33-FB33-677BA40F907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32C7F56-FB23-929D-A060-8D62B3094F80}"/>
              </a:ext>
            </a:extLst>
          </p:cNvPr>
          <p:cNvSpPr>
            <a:spLocks noGrp="1"/>
          </p:cNvSpPr>
          <p:nvPr>
            <p:ph type="title"/>
          </p:nvPr>
        </p:nvSpPr>
        <p:spPr>
          <a:xfrm>
            <a:off x="1451580" y="943429"/>
            <a:ext cx="5289880" cy="744429"/>
          </a:xfrm>
        </p:spPr>
        <p:txBody>
          <a:bodyPr>
            <a:normAutofit fontScale="90000"/>
          </a:bodyPr>
          <a:lstStyle/>
          <a:p>
            <a:r>
              <a:rPr lang="en-US" sz="4400" dirty="0">
                <a:latin typeface="Garamond" panose="02020404030301010803" pitchFamily="18" charset="0"/>
              </a:rPr>
              <a:t>EOHLC Regulations</a:t>
            </a:r>
          </a:p>
        </p:txBody>
      </p:sp>
      <p:sp>
        <p:nvSpPr>
          <p:cNvPr id="3" name="Content Placeholder 2">
            <a:extLst>
              <a:ext uri="{FF2B5EF4-FFF2-40B4-BE49-F238E27FC236}">
                <a16:creationId xmlns:a16="http://schemas.microsoft.com/office/drawing/2014/main" id="{5F2D8C5D-7FE5-7280-A272-C8EFDE82C8E3}"/>
              </a:ext>
            </a:extLst>
          </p:cNvPr>
          <p:cNvSpPr>
            <a:spLocks noGrp="1"/>
          </p:cNvSpPr>
          <p:nvPr>
            <p:ph idx="1"/>
          </p:nvPr>
        </p:nvSpPr>
        <p:spPr>
          <a:xfrm>
            <a:off x="1294363" y="1886857"/>
            <a:ext cx="8981752" cy="4496013"/>
          </a:xfrm>
        </p:spPr>
        <p:txBody>
          <a:bodyPr>
            <a:normAutofit fontScale="77500" lnSpcReduction="20000"/>
          </a:bodyPr>
          <a:lstStyle/>
          <a:p>
            <a:pPr marL="0" indent="0">
              <a:buNone/>
            </a:pPr>
            <a:r>
              <a:rPr lang="en-US" sz="3600" dirty="0">
                <a:latin typeface="Garamond" panose="02020404030301010803" pitchFamily="18" charset="0"/>
              </a:rPr>
              <a:t>71.03 Unreasonable restriction/regulation </a:t>
            </a:r>
          </a:p>
          <a:p>
            <a:pPr marL="914400" lvl="1" indent="-514350">
              <a:buFont typeface="+mj-lt"/>
              <a:buAutoNum type="alphaLcParenR" startAt="2"/>
            </a:pPr>
            <a:r>
              <a:rPr lang="en-US" sz="3100" dirty="0">
                <a:latin typeface="Garamond" panose="02020404030301010803" pitchFamily="18" charset="0"/>
              </a:rPr>
              <a:t>Municipalities shall apply the analysis articulated in 760 CMR 71.03(3)(a) to establish and apply reasonable Zoning or general ordinances or by-laws, or Municipal regulations for Protected Use ADUs, but in no case shall a restriction or regulation be found reasonable where it exceeds the limitations, or is inconsistent with provisions, described below, as applicable: </a:t>
            </a:r>
          </a:p>
          <a:p>
            <a:pPr marL="914400" lvl="2" indent="-457200">
              <a:buFont typeface="+mj-lt"/>
              <a:buAutoNum type="arabicParenR"/>
            </a:pPr>
            <a:r>
              <a:rPr lang="en-US" sz="3100" dirty="0">
                <a:latin typeface="Garamond" panose="02020404030301010803" pitchFamily="18" charset="0"/>
              </a:rPr>
              <a:t>Design standard</a:t>
            </a:r>
          </a:p>
          <a:p>
            <a:pPr marL="1885950" lvl="3" indent="-514350">
              <a:buFont typeface="+mj-lt"/>
              <a:buAutoNum type="alphaLcParenR"/>
            </a:pPr>
            <a:r>
              <a:rPr lang="en-US" sz="2800" dirty="0">
                <a:effectLst/>
                <a:latin typeface="Garamond" panose="02020404030301010803" pitchFamily="18" charset="0"/>
              </a:rPr>
              <a:t>Would not be applied to a Single-Family Residential Dwelling </a:t>
            </a:r>
            <a:endParaRPr lang="en-US" sz="2800" dirty="0">
              <a:latin typeface="Garamond" panose="02020404030301010803" pitchFamily="18" charset="0"/>
            </a:endParaRPr>
          </a:p>
          <a:p>
            <a:pPr marL="1885950" lvl="3" indent="-514350">
              <a:buFont typeface="+mj-lt"/>
              <a:buAutoNum type="alphaLcParenR" startAt="2"/>
            </a:pPr>
            <a:r>
              <a:rPr lang="en-US" sz="2800" dirty="0">
                <a:latin typeface="Garamond" panose="02020404030301010803" pitchFamily="18" charset="0"/>
              </a:rPr>
              <a:t>I</a:t>
            </a:r>
            <a:r>
              <a:rPr lang="en-US" sz="2800" dirty="0">
                <a:effectLst/>
                <a:latin typeface="Garamond" panose="02020404030301010803" pitchFamily="18" charset="0"/>
              </a:rPr>
              <a:t>s so restrictive, excessive, burdensome, or arbitrary that it prohibits, renders infeasible, or unreasonably increases the costs of use or construction</a:t>
            </a:r>
          </a:p>
          <a:p>
            <a:endParaRPr lang="en-US" sz="2400" dirty="0"/>
          </a:p>
          <a:p>
            <a:pPr marL="0" indent="0">
              <a:buNone/>
            </a:pPr>
            <a:endParaRPr lang="en-US" sz="2200" dirty="0"/>
          </a:p>
          <a:p>
            <a:pPr marL="457200" lvl="1" indent="0">
              <a:buNone/>
            </a:pPr>
            <a:endParaRPr lang="en-US" dirty="0"/>
          </a:p>
        </p:txBody>
      </p:sp>
      <p:pic>
        <p:nvPicPr>
          <p:cNvPr id="5" name="Picture 4">
            <a:extLst>
              <a:ext uri="{FF2B5EF4-FFF2-40B4-BE49-F238E27FC236}">
                <a16:creationId xmlns:a16="http://schemas.microsoft.com/office/drawing/2014/main" id="{DE0A59DD-0731-43A4-04BE-B09CD5966449}"/>
              </a:ext>
            </a:extLst>
          </p:cNvPr>
          <p:cNvPicPr>
            <a:picLocks noChangeAspect="1"/>
          </p:cNvPicPr>
          <p:nvPr/>
        </p:nvPicPr>
        <p:blipFill>
          <a:blip r:embed="rId2"/>
          <a:stretch>
            <a:fillRect/>
          </a:stretch>
        </p:blipFill>
        <p:spPr>
          <a:xfrm>
            <a:off x="9927770" y="69546"/>
            <a:ext cx="2264229" cy="1514435"/>
          </a:xfrm>
          <a:prstGeom prst="rect">
            <a:avLst/>
          </a:prstGeom>
        </p:spPr>
      </p:pic>
    </p:spTree>
    <p:extLst>
      <p:ext uri="{BB962C8B-B14F-4D97-AF65-F5344CB8AC3E}">
        <p14:creationId xmlns:p14="http://schemas.microsoft.com/office/powerpoint/2010/main" val="19285921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995739A-0583-A752-63BC-89D34917E5E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C4038AA-F11E-5D4A-50BA-3D005E412903}"/>
              </a:ext>
            </a:extLst>
          </p:cNvPr>
          <p:cNvSpPr>
            <a:spLocks noGrp="1"/>
          </p:cNvSpPr>
          <p:nvPr>
            <p:ph type="title"/>
          </p:nvPr>
        </p:nvSpPr>
        <p:spPr>
          <a:xfrm>
            <a:off x="1451580" y="943429"/>
            <a:ext cx="5289880" cy="744429"/>
          </a:xfrm>
        </p:spPr>
        <p:txBody>
          <a:bodyPr>
            <a:normAutofit fontScale="90000"/>
          </a:bodyPr>
          <a:lstStyle/>
          <a:p>
            <a:r>
              <a:rPr lang="en-US" sz="4400" dirty="0">
                <a:latin typeface="Garamond" panose="02020404030301010803" pitchFamily="18" charset="0"/>
              </a:rPr>
              <a:t>EOHLC Regulations</a:t>
            </a:r>
          </a:p>
        </p:txBody>
      </p:sp>
      <p:sp>
        <p:nvSpPr>
          <p:cNvPr id="3" name="Content Placeholder 2">
            <a:extLst>
              <a:ext uri="{FF2B5EF4-FFF2-40B4-BE49-F238E27FC236}">
                <a16:creationId xmlns:a16="http://schemas.microsoft.com/office/drawing/2014/main" id="{FBA03490-D2AA-7609-E69F-F499BBC694D1}"/>
              </a:ext>
            </a:extLst>
          </p:cNvPr>
          <p:cNvSpPr>
            <a:spLocks noGrp="1"/>
          </p:cNvSpPr>
          <p:nvPr>
            <p:ph idx="1"/>
          </p:nvPr>
        </p:nvSpPr>
        <p:spPr>
          <a:xfrm>
            <a:off x="1276432" y="1687858"/>
            <a:ext cx="9778422" cy="4971142"/>
          </a:xfrm>
        </p:spPr>
        <p:txBody>
          <a:bodyPr>
            <a:normAutofit lnSpcReduction="10000"/>
          </a:bodyPr>
          <a:lstStyle/>
          <a:p>
            <a:pPr marL="857250" lvl="1" indent="-457200">
              <a:buFont typeface="+mj-lt"/>
              <a:buAutoNum type="alphaLcParenR" startAt="2"/>
            </a:pPr>
            <a:r>
              <a:rPr lang="en-US" sz="2800" dirty="0">
                <a:latin typeface="Garamond" panose="02020404030301010803" pitchFamily="18" charset="0"/>
              </a:rPr>
              <a:t>Restrictions/regulations shall be considered unreasonable when</a:t>
            </a:r>
          </a:p>
          <a:p>
            <a:pPr marL="1314450" lvl="2" indent="-514350">
              <a:buFont typeface="+mj-lt"/>
              <a:buAutoNum type="arabicPeriod" startAt="2"/>
            </a:pPr>
            <a:r>
              <a:rPr lang="en-US" sz="2400" dirty="0">
                <a:latin typeface="Garamond" panose="02020404030301010803" pitchFamily="18" charset="0"/>
              </a:rPr>
              <a:t>Dimensional standards</a:t>
            </a:r>
          </a:p>
          <a:p>
            <a:pPr lvl="3"/>
            <a:r>
              <a:rPr lang="en-US" sz="2000" dirty="0">
                <a:latin typeface="Garamond" panose="02020404030301010803" pitchFamily="18" charset="0"/>
              </a:rPr>
              <a:t>Dimensional setbacks, lot size, lot coverage, open space, and the bulk and height of structures that are more restrictive than what is required for a Single-Family Residential Dwelling </a:t>
            </a:r>
            <a:endParaRPr lang="en-US" sz="2000" dirty="0"/>
          </a:p>
          <a:p>
            <a:pPr marL="1314450" lvl="2" indent="-514350">
              <a:buFont typeface="+mj-lt"/>
              <a:buAutoNum type="arabicPeriod" startAt="3"/>
            </a:pPr>
            <a:r>
              <a:rPr lang="en-US" sz="2400" dirty="0">
                <a:latin typeface="Garamond" panose="02020404030301010803" pitchFamily="18" charset="0"/>
              </a:rPr>
              <a:t>Utilities, safety &amp; emergency access</a:t>
            </a:r>
          </a:p>
          <a:p>
            <a:pPr lvl="3"/>
            <a:r>
              <a:rPr lang="en-US" sz="2000" dirty="0">
                <a:latin typeface="Garamond" panose="02020404030301010803" pitchFamily="18" charset="0"/>
              </a:rPr>
              <a:t>Any requirements that are more restrictive than state requirements, including the Fire Code</a:t>
            </a:r>
          </a:p>
          <a:p>
            <a:pPr marL="1200150" lvl="2" indent="-342900">
              <a:buFont typeface="+mj-lt"/>
              <a:buAutoNum type="arabicPeriod" startAt="4"/>
            </a:pPr>
            <a:r>
              <a:rPr lang="en-US" sz="2400" dirty="0">
                <a:effectLst/>
                <a:latin typeface="Garamond" panose="02020404030301010803" pitchFamily="18" charset="0"/>
              </a:rPr>
              <a:t>Environmental regulation</a:t>
            </a:r>
          </a:p>
          <a:p>
            <a:pPr lvl="3"/>
            <a:r>
              <a:rPr lang="en-US" sz="2000" dirty="0">
                <a:latin typeface="Garamond" panose="02020404030301010803" pitchFamily="18" charset="0"/>
              </a:rPr>
              <a:t>F</a:t>
            </a:r>
            <a:r>
              <a:rPr lang="en-US" sz="2000" dirty="0">
                <a:effectLst/>
                <a:latin typeface="Garamond" panose="02020404030301010803" pitchFamily="18" charset="0"/>
              </a:rPr>
              <a:t>or the protection of public health, safety, welfare and the environment pursuant to Title 5, 310 CMR 15.000 that is more restrictive </a:t>
            </a:r>
            <a:r>
              <a:rPr lang="en-US" sz="2000" dirty="0">
                <a:latin typeface="Garamond" panose="02020404030301010803" pitchFamily="18" charset="0"/>
              </a:rPr>
              <a:t>than </a:t>
            </a:r>
            <a:r>
              <a:rPr lang="en-US" sz="2000" dirty="0">
                <a:effectLst/>
                <a:latin typeface="Garamond" panose="02020404030301010803" pitchFamily="18" charset="0"/>
              </a:rPr>
              <a:t>for a Single-Family Residential Dwelling </a:t>
            </a:r>
          </a:p>
          <a:p>
            <a:endParaRPr lang="en-US" dirty="0"/>
          </a:p>
          <a:p>
            <a:pPr lvl="2"/>
            <a:endParaRPr lang="en-US" sz="2000" dirty="0">
              <a:effectLst/>
              <a:latin typeface="Garamond" panose="02020404030301010803" pitchFamily="18" charset="0"/>
            </a:endParaRPr>
          </a:p>
          <a:p>
            <a:pPr marL="1257300" lvl="2" indent="-342900">
              <a:buFont typeface="+mj-lt"/>
              <a:buAutoNum type="arabicPeriod" startAt="6"/>
            </a:pPr>
            <a:endParaRPr lang="en-US" dirty="0">
              <a:effectLst/>
              <a:latin typeface="Garamond" panose="02020404030301010803" pitchFamily="18" charset="0"/>
            </a:endParaRPr>
          </a:p>
          <a:p>
            <a:endParaRPr lang="en-US" sz="2400" dirty="0"/>
          </a:p>
          <a:p>
            <a:pPr marL="0" indent="0">
              <a:buNone/>
            </a:pPr>
            <a:endParaRPr lang="en-US" sz="2200" dirty="0"/>
          </a:p>
          <a:p>
            <a:pPr marL="457200" lvl="1" indent="0">
              <a:buNone/>
            </a:pPr>
            <a:endParaRPr lang="en-US" dirty="0"/>
          </a:p>
        </p:txBody>
      </p:sp>
      <p:pic>
        <p:nvPicPr>
          <p:cNvPr id="5" name="Picture 4">
            <a:extLst>
              <a:ext uri="{FF2B5EF4-FFF2-40B4-BE49-F238E27FC236}">
                <a16:creationId xmlns:a16="http://schemas.microsoft.com/office/drawing/2014/main" id="{4A7C2DDC-12E3-0585-4F40-D1A41664F1CA}"/>
              </a:ext>
            </a:extLst>
          </p:cNvPr>
          <p:cNvPicPr>
            <a:picLocks noChangeAspect="1"/>
          </p:cNvPicPr>
          <p:nvPr/>
        </p:nvPicPr>
        <p:blipFill>
          <a:blip r:embed="rId2"/>
          <a:stretch>
            <a:fillRect/>
          </a:stretch>
        </p:blipFill>
        <p:spPr>
          <a:xfrm>
            <a:off x="9927770" y="69546"/>
            <a:ext cx="2264229" cy="1514435"/>
          </a:xfrm>
          <a:prstGeom prst="rect">
            <a:avLst/>
          </a:prstGeom>
        </p:spPr>
      </p:pic>
    </p:spTree>
    <p:extLst>
      <p:ext uri="{BB962C8B-B14F-4D97-AF65-F5344CB8AC3E}">
        <p14:creationId xmlns:p14="http://schemas.microsoft.com/office/powerpoint/2010/main" val="215373163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6EB10EA-2313-9F97-5645-B3CE90B0876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1DDBF06-58D7-DA81-9005-A39D1E4052DD}"/>
              </a:ext>
            </a:extLst>
          </p:cNvPr>
          <p:cNvSpPr>
            <a:spLocks noGrp="1"/>
          </p:cNvSpPr>
          <p:nvPr>
            <p:ph type="title"/>
          </p:nvPr>
        </p:nvSpPr>
        <p:spPr>
          <a:xfrm>
            <a:off x="1451579" y="943429"/>
            <a:ext cx="5451245" cy="744429"/>
          </a:xfrm>
        </p:spPr>
        <p:txBody>
          <a:bodyPr>
            <a:normAutofit fontScale="90000"/>
          </a:bodyPr>
          <a:lstStyle/>
          <a:p>
            <a:r>
              <a:rPr lang="en-US" sz="4400" dirty="0">
                <a:latin typeface="Garamond" panose="02020404030301010803" pitchFamily="18" charset="0"/>
              </a:rPr>
              <a:t>EOHLC Regulations</a:t>
            </a:r>
          </a:p>
        </p:txBody>
      </p:sp>
      <p:sp>
        <p:nvSpPr>
          <p:cNvPr id="3" name="Content Placeholder 2">
            <a:extLst>
              <a:ext uri="{FF2B5EF4-FFF2-40B4-BE49-F238E27FC236}">
                <a16:creationId xmlns:a16="http://schemas.microsoft.com/office/drawing/2014/main" id="{539084E1-EFD5-F2F0-B4C2-039AD54B6407}"/>
              </a:ext>
            </a:extLst>
          </p:cNvPr>
          <p:cNvSpPr>
            <a:spLocks noGrp="1"/>
          </p:cNvSpPr>
          <p:nvPr>
            <p:ph idx="1"/>
          </p:nvPr>
        </p:nvSpPr>
        <p:spPr>
          <a:xfrm>
            <a:off x="1294362" y="1687858"/>
            <a:ext cx="9208537" cy="5100595"/>
          </a:xfrm>
        </p:spPr>
        <p:txBody>
          <a:bodyPr>
            <a:normAutofit/>
          </a:bodyPr>
          <a:lstStyle/>
          <a:p>
            <a:pPr marL="857250" lvl="1" indent="-457200">
              <a:buFont typeface="+mj-lt"/>
              <a:buAutoNum type="alphaLcParenR" startAt="2"/>
            </a:pPr>
            <a:r>
              <a:rPr lang="en-US" sz="2800" dirty="0">
                <a:latin typeface="Garamond" panose="02020404030301010803" pitchFamily="18" charset="0"/>
              </a:rPr>
              <a:t>Restrictions/regulations shall be considered unreasonable when</a:t>
            </a:r>
          </a:p>
          <a:p>
            <a:pPr marL="1200150" lvl="2" indent="-342900">
              <a:buFont typeface="+mj-lt"/>
              <a:buAutoNum type="arabicPeriod" startAt="5"/>
            </a:pPr>
            <a:r>
              <a:rPr lang="en-US" sz="2400" dirty="0">
                <a:latin typeface="Garamond" panose="02020404030301010803" pitchFamily="18" charset="0"/>
              </a:rPr>
              <a:t>Site plan review </a:t>
            </a:r>
          </a:p>
          <a:p>
            <a:pPr lvl="3"/>
            <a:r>
              <a:rPr lang="en-US" sz="2000" dirty="0">
                <a:latin typeface="Garamond" panose="02020404030301010803" pitchFamily="18" charset="0"/>
              </a:rPr>
              <a:t>Any requirement under Site Plan Review concerning the Protected Use ADU that is not clear and objective or imposes terms and conditions that are unreasonable or inconsistent with an as-of-right process as defined in M.G.L. c. 40A, § 1A. </a:t>
            </a:r>
            <a:endParaRPr lang="en-US" sz="2000" dirty="0">
              <a:effectLst/>
              <a:latin typeface="Times New Roman" panose="02020603050405020304" pitchFamily="18" charset="0"/>
            </a:endParaRPr>
          </a:p>
          <a:p>
            <a:pPr marL="1200150" lvl="2" indent="-342900">
              <a:buFont typeface="+mj-lt"/>
              <a:buAutoNum type="arabicPeriod" startAt="6"/>
            </a:pPr>
            <a:r>
              <a:rPr lang="en-US" sz="2400" dirty="0">
                <a:latin typeface="Garamond" panose="02020404030301010803" pitchFamily="18" charset="0"/>
              </a:rPr>
              <a:t>Impact analysis &amp; studies</a:t>
            </a:r>
          </a:p>
          <a:p>
            <a:pPr lvl="3"/>
            <a:r>
              <a:rPr lang="en-US" sz="2000" dirty="0">
                <a:latin typeface="Garamond" panose="02020404030301010803" pitchFamily="18" charset="0"/>
              </a:rPr>
              <a:t>Any requirement for any impact analysis, study, report, or impact fee that is not required for the development of a Single-family Residential Dwelling in the Single-family Residential Zoning District in which the Protected Use ADU is located. </a:t>
            </a:r>
            <a:br>
              <a:rPr lang="en-US" dirty="0"/>
            </a:br>
            <a:endParaRPr lang="en-US" dirty="0"/>
          </a:p>
          <a:p>
            <a:pPr marL="1257300" lvl="2" indent="-342900">
              <a:buFont typeface="+mj-lt"/>
              <a:buAutoNum type="arabicPeriod" startAt="6"/>
            </a:pPr>
            <a:endParaRPr lang="en-US" dirty="0">
              <a:effectLst/>
              <a:latin typeface="Times New Roman" panose="02020603050405020304" pitchFamily="18" charset="0"/>
            </a:endParaRPr>
          </a:p>
          <a:p>
            <a:endParaRPr lang="en-US" sz="2400" dirty="0"/>
          </a:p>
          <a:p>
            <a:pPr marL="0" indent="0">
              <a:buNone/>
            </a:pPr>
            <a:endParaRPr lang="en-US" sz="2200" dirty="0"/>
          </a:p>
          <a:p>
            <a:pPr marL="457200" lvl="1" indent="0">
              <a:buNone/>
            </a:pPr>
            <a:endParaRPr lang="en-US" dirty="0"/>
          </a:p>
        </p:txBody>
      </p:sp>
      <p:pic>
        <p:nvPicPr>
          <p:cNvPr id="5" name="Picture 4">
            <a:extLst>
              <a:ext uri="{FF2B5EF4-FFF2-40B4-BE49-F238E27FC236}">
                <a16:creationId xmlns:a16="http://schemas.microsoft.com/office/drawing/2014/main" id="{BD611CFD-C2B2-098B-054A-64D7680DE396}"/>
              </a:ext>
            </a:extLst>
          </p:cNvPr>
          <p:cNvPicPr>
            <a:picLocks noChangeAspect="1"/>
          </p:cNvPicPr>
          <p:nvPr/>
        </p:nvPicPr>
        <p:blipFill>
          <a:blip r:embed="rId2"/>
          <a:stretch>
            <a:fillRect/>
          </a:stretch>
        </p:blipFill>
        <p:spPr>
          <a:xfrm>
            <a:off x="9927770" y="69546"/>
            <a:ext cx="2264229" cy="1514435"/>
          </a:xfrm>
          <a:prstGeom prst="rect">
            <a:avLst/>
          </a:prstGeom>
        </p:spPr>
      </p:pic>
    </p:spTree>
    <p:extLst>
      <p:ext uri="{BB962C8B-B14F-4D97-AF65-F5344CB8AC3E}">
        <p14:creationId xmlns:p14="http://schemas.microsoft.com/office/powerpoint/2010/main" val="215968486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FAC1E1F-4675-9A1B-BD0A-A5C554A0E5D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4336AF0-F780-EEE6-894A-83E877170F68}"/>
              </a:ext>
            </a:extLst>
          </p:cNvPr>
          <p:cNvSpPr>
            <a:spLocks noGrp="1"/>
          </p:cNvSpPr>
          <p:nvPr>
            <p:ph type="title"/>
          </p:nvPr>
        </p:nvSpPr>
        <p:spPr>
          <a:xfrm>
            <a:off x="1451579" y="943429"/>
            <a:ext cx="5379527" cy="744429"/>
          </a:xfrm>
        </p:spPr>
        <p:txBody>
          <a:bodyPr>
            <a:normAutofit fontScale="90000"/>
          </a:bodyPr>
          <a:lstStyle/>
          <a:p>
            <a:r>
              <a:rPr lang="en-US" sz="4400" dirty="0">
                <a:latin typeface="Garamond" panose="02020404030301010803" pitchFamily="18" charset="0"/>
              </a:rPr>
              <a:t>EOHLC Regulations</a:t>
            </a:r>
          </a:p>
        </p:txBody>
      </p:sp>
      <p:sp>
        <p:nvSpPr>
          <p:cNvPr id="3" name="Content Placeholder 2">
            <a:extLst>
              <a:ext uri="{FF2B5EF4-FFF2-40B4-BE49-F238E27FC236}">
                <a16:creationId xmlns:a16="http://schemas.microsoft.com/office/drawing/2014/main" id="{4F301663-D036-9A28-63C5-01C5B2870CEE}"/>
              </a:ext>
            </a:extLst>
          </p:cNvPr>
          <p:cNvSpPr>
            <a:spLocks noGrp="1"/>
          </p:cNvSpPr>
          <p:nvPr>
            <p:ph idx="1"/>
          </p:nvPr>
        </p:nvSpPr>
        <p:spPr>
          <a:xfrm>
            <a:off x="1294362" y="1687858"/>
            <a:ext cx="9208537" cy="5100595"/>
          </a:xfrm>
        </p:spPr>
        <p:txBody>
          <a:bodyPr>
            <a:normAutofit/>
          </a:bodyPr>
          <a:lstStyle/>
          <a:p>
            <a:pPr marL="857250" lvl="1" indent="-457200">
              <a:buFont typeface="+mj-lt"/>
              <a:buAutoNum type="alphaLcParenR" startAt="2"/>
            </a:pPr>
            <a:r>
              <a:rPr lang="en-US" sz="2800" dirty="0">
                <a:latin typeface="Garamond" panose="02020404030301010803" pitchFamily="18" charset="0"/>
              </a:rPr>
              <a:t>Restrictions/regulations shall be considered unreasonable when</a:t>
            </a:r>
          </a:p>
          <a:p>
            <a:pPr marL="1200150" lvl="2" indent="-342900">
              <a:buFont typeface="+mj-lt"/>
              <a:buAutoNum type="arabicPeriod" startAt="7"/>
            </a:pPr>
            <a:r>
              <a:rPr lang="en-US" sz="2400" dirty="0">
                <a:effectLst/>
                <a:latin typeface="Garamond" panose="02020404030301010803" pitchFamily="18" charset="0"/>
              </a:rPr>
              <a:t>Modular dwelling units</a:t>
            </a:r>
          </a:p>
          <a:p>
            <a:pPr lvl="3"/>
            <a:r>
              <a:rPr lang="en-US" sz="2000" dirty="0">
                <a:effectLst/>
                <a:latin typeface="Garamond" panose="02020404030301010803" pitchFamily="18" charset="0"/>
              </a:rPr>
              <a:t>Any requirement that prohibits, regulates or restricts a Modular Dwelling Unit from being used as a Protected Use ADU that is more restrictive than the Massachusetts State Building Code </a:t>
            </a:r>
          </a:p>
          <a:p>
            <a:pPr marL="1314450" lvl="2" indent="-457200">
              <a:buFont typeface="+mj-lt"/>
              <a:buAutoNum type="arabicPeriod" startAt="8"/>
            </a:pPr>
            <a:r>
              <a:rPr lang="en-US" sz="2400" dirty="0">
                <a:latin typeface="Garamond" panose="02020404030301010803" pitchFamily="18" charset="0"/>
              </a:rPr>
              <a:t>Historic Districts</a:t>
            </a:r>
            <a:endParaRPr lang="en-US" sz="2400" dirty="0">
              <a:effectLst/>
            </a:endParaRPr>
          </a:p>
          <a:p>
            <a:pPr lvl="3"/>
            <a:r>
              <a:rPr lang="en-US" sz="2000" dirty="0">
                <a:latin typeface="Garamond" panose="02020404030301010803" pitchFamily="18" charset="0"/>
              </a:rPr>
              <a:t>Municipalities may establish Design Standards and Dimensional Standards for Protected Use ADUs located in an Historic District that are more restrictive or different from what is required for a Single-family Residential Dwelling, or Principal Dwelling, in the Single-family Residential Zoning District; provided, however, that such standards are not unreasonable pursuant to 760 CMR 71.03(3)(a). </a:t>
            </a:r>
          </a:p>
          <a:p>
            <a:pPr marL="0" indent="0">
              <a:buNone/>
            </a:pPr>
            <a:endParaRPr lang="en-US" dirty="0"/>
          </a:p>
          <a:p>
            <a:pPr lvl="2"/>
            <a:endParaRPr lang="en-US" dirty="0">
              <a:effectLst/>
              <a:latin typeface="Times New Roman" panose="02020603050405020304" pitchFamily="18" charset="0"/>
            </a:endParaRPr>
          </a:p>
          <a:p>
            <a:pPr marL="1257300" lvl="2" indent="-342900">
              <a:buFont typeface="+mj-lt"/>
              <a:buAutoNum type="arabicPeriod" startAt="6"/>
            </a:pPr>
            <a:endParaRPr lang="en-US" dirty="0">
              <a:effectLst/>
              <a:latin typeface="Times New Roman" panose="02020603050405020304" pitchFamily="18" charset="0"/>
            </a:endParaRPr>
          </a:p>
          <a:p>
            <a:endParaRPr lang="en-US" sz="2400" dirty="0"/>
          </a:p>
          <a:p>
            <a:pPr marL="0" indent="0">
              <a:buNone/>
            </a:pPr>
            <a:endParaRPr lang="en-US" sz="2200" dirty="0"/>
          </a:p>
          <a:p>
            <a:pPr marL="457200" lvl="1" indent="0">
              <a:buNone/>
            </a:pPr>
            <a:endParaRPr lang="en-US" dirty="0"/>
          </a:p>
        </p:txBody>
      </p:sp>
      <p:pic>
        <p:nvPicPr>
          <p:cNvPr id="5" name="Picture 4">
            <a:extLst>
              <a:ext uri="{FF2B5EF4-FFF2-40B4-BE49-F238E27FC236}">
                <a16:creationId xmlns:a16="http://schemas.microsoft.com/office/drawing/2014/main" id="{7D6E4E70-D7DA-817B-192D-F8FC7F1E1019}"/>
              </a:ext>
            </a:extLst>
          </p:cNvPr>
          <p:cNvPicPr>
            <a:picLocks noChangeAspect="1"/>
          </p:cNvPicPr>
          <p:nvPr/>
        </p:nvPicPr>
        <p:blipFill>
          <a:blip r:embed="rId2"/>
          <a:stretch>
            <a:fillRect/>
          </a:stretch>
        </p:blipFill>
        <p:spPr>
          <a:xfrm>
            <a:off x="9927770" y="69546"/>
            <a:ext cx="2264229" cy="1514435"/>
          </a:xfrm>
          <a:prstGeom prst="rect">
            <a:avLst/>
          </a:prstGeom>
        </p:spPr>
      </p:pic>
    </p:spTree>
    <p:extLst>
      <p:ext uri="{BB962C8B-B14F-4D97-AF65-F5344CB8AC3E}">
        <p14:creationId xmlns:p14="http://schemas.microsoft.com/office/powerpoint/2010/main" val="70534081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6E5F0BA-65ED-2C25-7B0E-F99423B7FBC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3FBF240-4396-B934-A7C7-096834410713}"/>
              </a:ext>
            </a:extLst>
          </p:cNvPr>
          <p:cNvSpPr>
            <a:spLocks noGrp="1"/>
          </p:cNvSpPr>
          <p:nvPr>
            <p:ph type="title"/>
          </p:nvPr>
        </p:nvSpPr>
        <p:spPr>
          <a:xfrm>
            <a:off x="1451579" y="943429"/>
            <a:ext cx="5361597" cy="744429"/>
          </a:xfrm>
        </p:spPr>
        <p:txBody>
          <a:bodyPr>
            <a:normAutofit fontScale="90000"/>
          </a:bodyPr>
          <a:lstStyle/>
          <a:p>
            <a:r>
              <a:rPr lang="en-US" sz="4400" dirty="0">
                <a:latin typeface="Garamond" panose="02020404030301010803" pitchFamily="18" charset="0"/>
              </a:rPr>
              <a:t>EOHLC Regulations</a:t>
            </a:r>
          </a:p>
        </p:txBody>
      </p:sp>
      <p:sp>
        <p:nvSpPr>
          <p:cNvPr id="3" name="Content Placeholder 2">
            <a:extLst>
              <a:ext uri="{FF2B5EF4-FFF2-40B4-BE49-F238E27FC236}">
                <a16:creationId xmlns:a16="http://schemas.microsoft.com/office/drawing/2014/main" id="{73EA860A-40E1-A1D7-4EA1-623ABA9D978D}"/>
              </a:ext>
            </a:extLst>
          </p:cNvPr>
          <p:cNvSpPr>
            <a:spLocks noGrp="1"/>
          </p:cNvSpPr>
          <p:nvPr>
            <p:ph idx="1"/>
          </p:nvPr>
        </p:nvSpPr>
        <p:spPr>
          <a:xfrm>
            <a:off x="1294362" y="1687858"/>
            <a:ext cx="9208537" cy="5100595"/>
          </a:xfrm>
        </p:spPr>
        <p:txBody>
          <a:bodyPr>
            <a:normAutofit/>
          </a:bodyPr>
          <a:lstStyle/>
          <a:p>
            <a:pPr marL="857250" lvl="1" indent="-457200">
              <a:buFont typeface="+mj-lt"/>
              <a:buAutoNum type="alphaLcParenR" startAt="2"/>
            </a:pPr>
            <a:r>
              <a:rPr lang="en-US" sz="2800" dirty="0">
                <a:latin typeface="Garamond" panose="02020404030301010803" pitchFamily="18" charset="0"/>
              </a:rPr>
              <a:t>Restrictions/regulations shall be considered unreasonable when</a:t>
            </a:r>
            <a:endParaRPr lang="en-US" dirty="0"/>
          </a:p>
          <a:p>
            <a:pPr marL="1371600" lvl="2" indent="-457200">
              <a:buFont typeface="+mj-lt"/>
              <a:buAutoNum type="arabicPeriod" startAt="9"/>
            </a:pPr>
            <a:r>
              <a:rPr lang="en-US" sz="2400" dirty="0">
                <a:latin typeface="Garamond" panose="02020404030301010803" pitchFamily="18" charset="0"/>
              </a:rPr>
              <a:t>Pre-existing Nonconforming Structures. </a:t>
            </a:r>
          </a:p>
          <a:p>
            <a:pPr marL="1371600" lvl="3" indent="0">
              <a:buNone/>
            </a:pPr>
            <a:r>
              <a:rPr lang="en-US" sz="2000" dirty="0">
                <a:latin typeface="Garamond" panose="02020404030301010803" pitchFamily="18" charset="0"/>
              </a:rPr>
              <a:t>A Municipality may not prohibit the development of a Protected Use ADU in an existing structure or Principal Dwelling, or Lot due to nonconformance, that could be used for, or converted into, a Protected Use ADU in conformance with the Building Code, 760 CMR 71.00, and state law. </a:t>
            </a:r>
          </a:p>
          <a:p>
            <a:pPr marL="971550" lvl="1" indent="-457200">
              <a:buFont typeface="+mj-lt"/>
              <a:buAutoNum type="alphaLcParenR" startAt="3"/>
            </a:pPr>
            <a:r>
              <a:rPr lang="en-US" sz="2800" dirty="0">
                <a:latin typeface="Garamond" panose="02020404030301010803" pitchFamily="18" charset="0"/>
              </a:rPr>
              <a:t>Short-Term rentals.</a:t>
            </a:r>
          </a:p>
          <a:p>
            <a:pPr marL="514350" lvl="1" indent="0">
              <a:buNone/>
            </a:pPr>
            <a:r>
              <a:rPr lang="en-US" dirty="0"/>
              <a:t>	 </a:t>
            </a:r>
            <a:r>
              <a:rPr lang="en-US" sz="2400" dirty="0">
                <a:latin typeface="Garamond" panose="02020404030301010803" pitchFamily="18" charset="0"/>
              </a:rPr>
              <a:t>Municipalities may establish restrictions and prohibitions </a:t>
            </a:r>
            <a:br>
              <a:rPr lang="en-US" sz="2400" dirty="0">
                <a:latin typeface="Garamond" panose="02020404030301010803" pitchFamily="18" charset="0"/>
              </a:rPr>
            </a:br>
            <a:endParaRPr lang="en-US" sz="2400" dirty="0">
              <a:latin typeface="Garamond" panose="02020404030301010803" pitchFamily="18" charset="0"/>
            </a:endParaRPr>
          </a:p>
          <a:p>
            <a:pPr lvl="2"/>
            <a:endParaRPr lang="en-US" dirty="0">
              <a:effectLst/>
              <a:latin typeface="Times New Roman" panose="02020603050405020304" pitchFamily="18" charset="0"/>
            </a:endParaRPr>
          </a:p>
          <a:p>
            <a:pPr marL="1257300" lvl="2" indent="-342900">
              <a:buFont typeface="+mj-lt"/>
              <a:buAutoNum type="arabicPeriod" startAt="6"/>
            </a:pPr>
            <a:endParaRPr lang="en-US" dirty="0">
              <a:effectLst/>
              <a:latin typeface="Times New Roman" panose="02020603050405020304" pitchFamily="18" charset="0"/>
            </a:endParaRPr>
          </a:p>
          <a:p>
            <a:endParaRPr lang="en-US" sz="2400" dirty="0"/>
          </a:p>
          <a:p>
            <a:pPr marL="0" indent="0">
              <a:buNone/>
            </a:pPr>
            <a:endParaRPr lang="en-US" sz="2200" dirty="0"/>
          </a:p>
          <a:p>
            <a:pPr marL="457200" lvl="1" indent="0">
              <a:buNone/>
            </a:pPr>
            <a:endParaRPr lang="en-US" dirty="0"/>
          </a:p>
        </p:txBody>
      </p:sp>
      <p:pic>
        <p:nvPicPr>
          <p:cNvPr id="5" name="Picture 4">
            <a:extLst>
              <a:ext uri="{FF2B5EF4-FFF2-40B4-BE49-F238E27FC236}">
                <a16:creationId xmlns:a16="http://schemas.microsoft.com/office/drawing/2014/main" id="{BB00A50D-8AA9-C9B5-89FB-10D37AD41FAF}"/>
              </a:ext>
            </a:extLst>
          </p:cNvPr>
          <p:cNvPicPr>
            <a:picLocks noChangeAspect="1"/>
          </p:cNvPicPr>
          <p:nvPr/>
        </p:nvPicPr>
        <p:blipFill>
          <a:blip r:embed="rId2"/>
          <a:stretch>
            <a:fillRect/>
          </a:stretch>
        </p:blipFill>
        <p:spPr>
          <a:xfrm>
            <a:off x="9927770" y="69546"/>
            <a:ext cx="2264229" cy="1514435"/>
          </a:xfrm>
          <a:prstGeom prst="rect">
            <a:avLst/>
          </a:prstGeom>
        </p:spPr>
      </p:pic>
    </p:spTree>
    <p:extLst>
      <p:ext uri="{BB962C8B-B14F-4D97-AF65-F5344CB8AC3E}">
        <p14:creationId xmlns:p14="http://schemas.microsoft.com/office/powerpoint/2010/main" val="164044011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DD30F79-3D48-0CC6-2109-CF5A3020671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3359408-75B0-CC29-8BD3-E1EBBFA86549}"/>
              </a:ext>
            </a:extLst>
          </p:cNvPr>
          <p:cNvSpPr>
            <a:spLocks noGrp="1"/>
          </p:cNvSpPr>
          <p:nvPr>
            <p:ph type="title"/>
          </p:nvPr>
        </p:nvSpPr>
        <p:spPr>
          <a:xfrm>
            <a:off x="1451580" y="943429"/>
            <a:ext cx="5218162" cy="744429"/>
          </a:xfrm>
        </p:spPr>
        <p:txBody>
          <a:bodyPr>
            <a:normAutofit fontScale="90000"/>
          </a:bodyPr>
          <a:lstStyle/>
          <a:p>
            <a:r>
              <a:rPr lang="en-US" sz="4400" dirty="0">
                <a:latin typeface="Garamond" panose="02020404030301010803" pitchFamily="18" charset="0"/>
              </a:rPr>
              <a:t>EOHLC Regulations</a:t>
            </a:r>
          </a:p>
        </p:txBody>
      </p:sp>
      <p:sp>
        <p:nvSpPr>
          <p:cNvPr id="3" name="Content Placeholder 2">
            <a:extLst>
              <a:ext uri="{FF2B5EF4-FFF2-40B4-BE49-F238E27FC236}">
                <a16:creationId xmlns:a16="http://schemas.microsoft.com/office/drawing/2014/main" id="{6F134E92-2F6B-B43B-DF00-0B14FFAA134C}"/>
              </a:ext>
            </a:extLst>
          </p:cNvPr>
          <p:cNvSpPr>
            <a:spLocks noGrp="1"/>
          </p:cNvSpPr>
          <p:nvPr>
            <p:ph idx="1"/>
          </p:nvPr>
        </p:nvSpPr>
        <p:spPr>
          <a:xfrm>
            <a:off x="1294363" y="1886858"/>
            <a:ext cx="8981752" cy="4166624"/>
          </a:xfrm>
        </p:spPr>
        <p:txBody>
          <a:bodyPr>
            <a:normAutofit/>
          </a:bodyPr>
          <a:lstStyle/>
          <a:p>
            <a:r>
              <a:rPr lang="en-US" sz="2800" dirty="0">
                <a:effectLst/>
                <a:latin typeface="Garamond" panose="02020404030301010803" pitchFamily="18" charset="0"/>
              </a:rPr>
              <a:t>Enforceability of Restrictions and Regulations on Pre-Existing ADUs </a:t>
            </a:r>
          </a:p>
          <a:p>
            <a:pPr lvl="1"/>
            <a:r>
              <a:rPr lang="en-US" sz="2200" dirty="0">
                <a:effectLst/>
                <a:latin typeface="Garamond" panose="02020404030301010803" pitchFamily="18" charset="0"/>
              </a:rPr>
              <a:t>A municipality shall not enforce any Prohibited Regulation or Unreasonable Regulation that was imposed as a condition for the approval of the use of land or structures for a Protected Use ADU prior to the effective date of 760 CMR 71.00 </a:t>
            </a:r>
          </a:p>
          <a:p>
            <a:r>
              <a:rPr lang="en-US" sz="2400" dirty="0">
                <a:effectLst/>
                <a:latin typeface="Garamond" panose="02020404030301010803" pitchFamily="18" charset="0"/>
              </a:rPr>
              <a:t>Special Permits for Multiple ADUs on the Same Lot. </a:t>
            </a:r>
          </a:p>
          <a:p>
            <a:pPr lvl="1"/>
            <a:r>
              <a:rPr lang="en-US" sz="2200" dirty="0">
                <a:effectLst/>
                <a:latin typeface="Garamond" panose="02020404030301010803" pitchFamily="18" charset="0"/>
              </a:rPr>
              <a:t>Zoning shall require a Special Permit in a Single-Family Residential Zoning District for the use of land or structures for an ADU, or rental thereof, on a Lot on which a Protected Use ADU is already located </a:t>
            </a:r>
          </a:p>
          <a:p>
            <a:pPr marL="0" indent="0">
              <a:buNone/>
            </a:pPr>
            <a:endParaRPr lang="en-US" sz="2200" dirty="0">
              <a:latin typeface="Garamond" panose="02020404030301010803" pitchFamily="18" charset="0"/>
            </a:endParaRPr>
          </a:p>
          <a:p>
            <a:pPr marL="457200" lvl="1" indent="0">
              <a:buNone/>
            </a:pPr>
            <a:endParaRPr lang="en-US" dirty="0"/>
          </a:p>
        </p:txBody>
      </p:sp>
      <p:pic>
        <p:nvPicPr>
          <p:cNvPr id="5" name="Picture 4">
            <a:extLst>
              <a:ext uri="{FF2B5EF4-FFF2-40B4-BE49-F238E27FC236}">
                <a16:creationId xmlns:a16="http://schemas.microsoft.com/office/drawing/2014/main" id="{F3E8D474-DFF3-5A66-304A-D9DD8C0B2103}"/>
              </a:ext>
            </a:extLst>
          </p:cNvPr>
          <p:cNvPicPr>
            <a:picLocks noChangeAspect="1"/>
          </p:cNvPicPr>
          <p:nvPr/>
        </p:nvPicPr>
        <p:blipFill>
          <a:blip r:embed="rId2"/>
          <a:stretch>
            <a:fillRect/>
          </a:stretch>
        </p:blipFill>
        <p:spPr>
          <a:xfrm>
            <a:off x="9927770" y="69546"/>
            <a:ext cx="2264229" cy="1514435"/>
          </a:xfrm>
          <a:prstGeom prst="rect">
            <a:avLst/>
          </a:prstGeom>
        </p:spPr>
      </p:pic>
    </p:spTree>
    <p:extLst>
      <p:ext uri="{BB962C8B-B14F-4D97-AF65-F5344CB8AC3E}">
        <p14:creationId xmlns:p14="http://schemas.microsoft.com/office/powerpoint/2010/main" val="139631073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4178B6E-D667-B168-DE79-B7C24DE243C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53CAA6D-5EB9-652E-EBE4-626A3D1C4A9E}"/>
              </a:ext>
            </a:extLst>
          </p:cNvPr>
          <p:cNvSpPr>
            <a:spLocks noGrp="1"/>
          </p:cNvSpPr>
          <p:nvPr>
            <p:ph type="title"/>
          </p:nvPr>
        </p:nvSpPr>
        <p:spPr>
          <a:xfrm>
            <a:off x="1451579" y="943429"/>
            <a:ext cx="5361597" cy="744429"/>
          </a:xfrm>
        </p:spPr>
        <p:txBody>
          <a:bodyPr>
            <a:normAutofit fontScale="90000"/>
          </a:bodyPr>
          <a:lstStyle/>
          <a:p>
            <a:r>
              <a:rPr lang="en-US" sz="4400" dirty="0">
                <a:latin typeface="Garamond" panose="02020404030301010803" pitchFamily="18" charset="0"/>
              </a:rPr>
              <a:t>EOHLC Regulations</a:t>
            </a:r>
          </a:p>
        </p:txBody>
      </p:sp>
      <p:sp>
        <p:nvSpPr>
          <p:cNvPr id="3" name="Content Placeholder 2">
            <a:extLst>
              <a:ext uri="{FF2B5EF4-FFF2-40B4-BE49-F238E27FC236}">
                <a16:creationId xmlns:a16="http://schemas.microsoft.com/office/drawing/2014/main" id="{FDCBB976-0955-EF46-E265-3AB20AF42B8C}"/>
              </a:ext>
            </a:extLst>
          </p:cNvPr>
          <p:cNvSpPr>
            <a:spLocks noGrp="1"/>
          </p:cNvSpPr>
          <p:nvPr>
            <p:ph idx="1"/>
          </p:nvPr>
        </p:nvSpPr>
        <p:spPr>
          <a:xfrm>
            <a:off x="1294363" y="1687859"/>
            <a:ext cx="8981752" cy="4928094"/>
          </a:xfrm>
        </p:spPr>
        <p:txBody>
          <a:bodyPr>
            <a:normAutofit lnSpcReduction="10000"/>
          </a:bodyPr>
          <a:lstStyle/>
          <a:p>
            <a:r>
              <a:rPr lang="en-US" sz="2800" dirty="0">
                <a:effectLst/>
                <a:latin typeface="Garamond" panose="02020404030301010803" pitchFamily="18" charset="0"/>
              </a:rPr>
              <a:t>Annual updates</a:t>
            </a:r>
            <a:endParaRPr lang="en-US" sz="2800" dirty="0">
              <a:latin typeface="Garamond" panose="02020404030301010803" pitchFamily="18" charset="0"/>
            </a:endParaRPr>
          </a:p>
          <a:p>
            <a:pPr lvl="1"/>
            <a:r>
              <a:rPr lang="en-US" sz="2200" dirty="0">
                <a:effectLst/>
                <a:latin typeface="Garamond" panose="02020404030301010803" pitchFamily="18" charset="0"/>
              </a:rPr>
              <a:t>Municipalities shall collect and maintain, at a minimum, data related to their permitting of ADUs, in a format specified by EOHLC </a:t>
            </a:r>
            <a:endParaRPr lang="en-US" sz="2200" dirty="0">
              <a:latin typeface="Garamond" panose="02020404030301010803" pitchFamily="18" charset="0"/>
            </a:endParaRPr>
          </a:p>
          <a:p>
            <a:pPr marL="1257300" lvl="2" indent="-342900">
              <a:buFont typeface="+mj-lt"/>
              <a:buAutoNum type="arabicPeriod"/>
            </a:pPr>
            <a:r>
              <a:rPr lang="en-US" sz="2000" dirty="0">
                <a:effectLst/>
                <a:latin typeface="Garamond" panose="02020404030301010803" pitchFamily="18" charset="0"/>
              </a:rPr>
              <a:t>The number of approved ADU permit applications, separately tabulated for attached and detached ADUs; </a:t>
            </a:r>
          </a:p>
          <a:p>
            <a:pPr marL="1257300" lvl="2" indent="-342900">
              <a:buFont typeface="+mj-lt"/>
              <a:buAutoNum type="arabicPeriod"/>
            </a:pPr>
            <a:r>
              <a:rPr lang="en-US" sz="2000" dirty="0">
                <a:effectLst/>
                <a:latin typeface="Garamond" panose="02020404030301010803" pitchFamily="18" charset="0"/>
              </a:rPr>
              <a:t>The number of denied ADU permit applications; </a:t>
            </a:r>
          </a:p>
          <a:p>
            <a:pPr marL="1257300" lvl="2" indent="-342900">
              <a:buFont typeface="+mj-lt"/>
              <a:buAutoNum type="arabicPeriod"/>
            </a:pPr>
            <a:r>
              <a:rPr lang="en-US" sz="2000" dirty="0">
                <a:effectLst/>
                <a:latin typeface="Garamond" panose="02020404030301010803" pitchFamily="18" charset="0"/>
              </a:rPr>
              <a:t>The number of occupancy permits issued for any ADU; and </a:t>
            </a:r>
          </a:p>
          <a:p>
            <a:pPr marL="1257300" lvl="2" indent="-342900">
              <a:buFont typeface="+mj-lt"/>
              <a:buAutoNum type="arabicPeriod"/>
            </a:pPr>
            <a:r>
              <a:rPr lang="en-US" sz="2000" dirty="0">
                <a:effectLst/>
                <a:latin typeface="Garamond" panose="02020404030301010803" pitchFamily="18" charset="0"/>
              </a:rPr>
              <a:t>Other data or information as may be further provided for in EOHLC guidelines </a:t>
            </a:r>
          </a:p>
          <a:p>
            <a:r>
              <a:rPr lang="en-US" sz="2200" dirty="0">
                <a:latin typeface="Garamond" panose="02020404030301010803" pitchFamily="18" charset="0"/>
              </a:rPr>
              <a:t>Annual report</a:t>
            </a:r>
          </a:p>
          <a:p>
            <a:pPr lvl="1"/>
            <a:r>
              <a:rPr lang="en-US" sz="2000" dirty="0">
                <a:effectLst/>
                <a:latin typeface="Garamond" panose="02020404030301010803" pitchFamily="18" charset="0"/>
              </a:rPr>
              <a:t>Municipalities shall annually submit a report to EOHLC not later than March 31 containing the data collected for the prior calendar year on a form as prescribed by EOHLC</a:t>
            </a:r>
          </a:p>
          <a:p>
            <a:endParaRPr lang="en-US" sz="1600" dirty="0">
              <a:effectLst/>
              <a:latin typeface="Garamond" panose="02020404030301010803" pitchFamily="18" charset="0"/>
            </a:endParaRPr>
          </a:p>
          <a:p>
            <a:pPr lvl="1"/>
            <a:endParaRPr lang="en-US" dirty="0">
              <a:effectLst/>
              <a:latin typeface="Times New Roman" panose="02020603050405020304" pitchFamily="18" charset="0"/>
            </a:endParaRPr>
          </a:p>
          <a:p>
            <a:pPr lvl="1"/>
            <a:endParaRPr lang="en-US" dirty="0">
              <a:effectLst/>
              <a:latin typeface="Times New Roman" panose="02020603050405020304" pitchFamily="18" charset="0"/>
            </a:endParaRPr>
          </a:p>
          <a:p>
            <a:pPr marL="0" indent="0">
              <a:buNone/>
            </a:pPr>
            <a:endParaRPr lang="en-US" sz="2000" dirty="0">
              <a:effectLst/>
              <a:latin typeface="Times New Roman" panose="02020603050405020304" pitchFamily="18" charset="0"/>
            </a:endParaRPr>
          </a:p>
          <a:p>
            <a:endParaRPr lang="en-US" sz="2000" dirty="0">
              <a:effectLst/>
              <a:latin typeface="Times New Roman" panose="02020603050405020304" pitchFamily="18" charset="0"/>
            </a:endParaRPr>
          </a:p>
        </p:txBody>
      </p:sp>
      <p:pic>
        <p:nvPicPr>
          <p:cNvPr id="5" name="Picture 4">
            <a:extLst>
              <a:ext uri="{FF2B5EF4-FFF2-40B4-BE49-F238E27FC236}">
                <a16:creationId xmlns:a16="http://schemas.microsoft.com/office/drawing/2014/main" id="{8C2E1146-2F74-337B-50C8-88F00F2F2CE8}"/>
              </a:ext>
            </a:extLst>
          </p:cNvPr>
          <p:cNvPicPr>
            <a:picLocks noChangeAspect="1"/>
          </p:cNvPicPr>
          <p:nvPr/>
        </p:nvPicPr>
        <p:blipFill>
          <a:blip r:embed="rId2"/>
          <a:stretch>
            <a:fillRect/>
          </a:stretch>
        </p:blipFill>
        <p:spPr>
          <a:xfrm>
            <a:off x="9927770" y="69546"/>
            <a:ext cx="2264229" cy="1514435"/>
          </a:xfrm>
          <a:prstGeom prst="rect">
            <a:avLst/>
          </a:prstGeom>
        </p:spPr>
      </p:pic>
    </p:spTree>
    <p:extLst>
      <p:ext uri="{BB962C8B-B14F-4D97-AF65-F5344CB8AC3E}">
        <p14:creationId xmlns:p14="http://schemas.microsoft.com/office/powerpoint/2010/main" val="301804408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C255B25-B337-30F0-4B7F-1C72A748A54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D002285-47C8-4E1D-6708-715E047ABED1}"/>
              </a:ext>
            </a:extLst>
          </p:cNvPr>
          <p:cNvSpPr>
            <a:spLocks noGrp="1"/>
          </p:cNvSpPr>
          <p:nvPr>
            <p:ph type="title"/>
          </p:nvPr>
        </p:nvSpPr>
        <p:spPr>
          <a:xfrm>
            <a:off x="1451579" y="943429"/>
            <a:ext cx="6240139" cy="744429"/>
          </a:xfrm>
        </p:spPr>
        <p:txBody>
          <a:bodyPr>
            <a:normAutofit/>
          </a:bodyPr>
          <a:lstStyle/>
          <a:p>
            <a:r>
              <a:rPr lang="en-US" sz="4000" dirty="0">
                <a:latin typeface="Garamond" panose="02020404030301010803" pitchFamily="18" charset="0"/>
              </a:rPr>
              <a:t>Manufactured Housing</a:t>
            </a:r>
          </a:p>
        </p:txBody>
      </p:sp>
      <p:sp>
        <p:nvSpPr>
          <p:cNvPr id="3" name="Content Placeholder 2">
            <a:extLst>
              <a:ext uri="{FF2B5EF4-FFF2-40B4-BE49-F238E27FC236}">
                <a16:creationId xmlns:a16="http://schemas.microsoft.com/office/drawing/2014/main" id="{E30BFFAD-E815-7078-DAA3-F1637C0B1715}"/>
              </a:ext>
            </a:extLst>
          </p:cNvPr>
          <p:cNvSpPr>
            <a:spLocks noGrp="1"/>
          </p:cNvSpPr>
          <p:nvPr>
            <p:ph idx="1"/>
          </p:nvPr>
        </p:nvSpPr>
        <p:spPr>
          <a:xfrm>
            <a:off x="1294362" y="1886858"/>
            <a:ext cx="9603273" cy="4166624"/>
          </a:xfrm>
        </p:spPr>
        <p:txBody>
          <a:bodyPr>
            <a:normAutofit/>
          </a:bodyPr>
          <a:lstStyle/>
          <a:p>
            <a:pPr marL="457200" lvl="1" indent="0">
              <a:buNone/>
            </a:pPr>
            <a:r>
              <a:rPr lang="en-US" dirty="0">
                <a:effectLst/>
                <a:latin typeface="Times New Roman" panose="02020603050405020304" pitchFamily="18" charset="0"/>
              </a:rPr>
              <a:t> </a:t>
            </a:r>
          </a:p>
          <a:p>
            <a:pPr marL="0" indent="0">
              <a:buNone/>
            </a:pPr>
            <a:endParaRPr lang="en-US" sz="2200" dirty="0"/>
          </a:p>
          <a:p>
            <a:pPr marL="0" indent="0">
              <a:buNone/>
            </a:pPr>
            <a:endParaRPr lang="en-US" sz="2200" dirty="0"/>
          </a:p>
          <a:p>
            <a:pPr marL="457200" lvl="1" indent="0">
              <a:buNone/>
            </a:pPr>
            <a:endParaRPr lang="en-US" dirty="0"/>
          </a:p>
        </p:txBody>
      </p:sp>
      <p:pic>
        <p:nvPicPr>
          <p:cNvPr id="5" name="Picture 4">
            <a:extLst>
              <a:ext uri="{FF2B5EF4-FFF2-40B4-BE49-F238E27FC236}">
                <a16:creationId xmlns:a16="http://schemas.microsoft.com/office/drawing/2014/main" id="{BEB89B70-6C00-E71A-7DAE-9F47E1F0FCCF}"/>
              </a:ext>
            </a:extLst>
          </p:cNvPr>
          <p:cNvPicPr>
            <a:picLocks noChangeAspect="1"/>
          </p:cNvPicPr>
          <p:nvPr/>
        </p:nvPicPr>
        <p:blipFill>
          <a:blip r:embed="rId2"/>
          <a:stretch>
            <a:fillRect/>
          </a:stretch>
        </p:blipFill>
        <p:spPr>
          <a:xfrm>
            <a:off x="9927770" y="69546"/>
            <a:ext cx="2264229" cy="1514435"/>
          </a:xfrm>
          <a:prstGeom prst="rect">
            <a:avLst/>
          </a:prstGeom>
        </p:spPr>
      </p:pic>
      <p:sp>
        <p:nvSpPr>
          <p:cNvPr id="6" name="TextBox 5">
            <a:extLst>
              <a:ext uri="{FF2B5EF4-FFF2-40B4-BE49-F238E27FC236}">
                <a16:creationId xmlns:a16="http://schemas.microsoft.com/office/drawing/2014/main" id="{89B56B15-9D20-D19C-CCFF-3E409C18FF0B}"/>
              </a:ext>
            </a:extLst>
          </p:cNvPr>
          <p:cNvSpPr txBox="1"/>
          <p:nvPr/>
        </p:nvSpPr>
        <p:spPr>
          <a:xfrm>
            <a:off x="1294361" y="2083164"/>
            <a:ext cx="9603275" cy="3785652"/>
          </a:xfrm>
          <a:prstGeom prst="rect">
            <a:avLst/>
          </a:prstGeom>
          <a:noFill/>
        </p:spPr>
        <p:txBody>
          <a:bodyPr wrap="square">
            <a:spAutoFit/>
          </a:bodyPr>
          <a:lstStyle/>
          <a:p>
            <a:r>
              <a:rPr lang="en-US" sz="2400" b="0" i="0" strike="noStrike" dirty="0">
                <a:solidFill>
                  <a:srgbClr val="333333"/>
                </a:solidFill>
                <a:effectLst/>
                <a:latin typeface="Garamond" panose="02020404030301010803" pitchFamily="18" charset="0"/>
              </a:rPr>
              <a:t>Section 32Q. As used in sections thirty-two A to thirty-two P, inclusive, the words ''manufactured home'' shall mean a structure, built in conformance to the National Manufactured Home Construction and Safety Standards which is transportable in one or more sections, which in the traveling mode, is eight body feet or more in width or forty body feet or more in length, or, when erected on site, is three hundred twenty or more square feet, and which is built on a permanent chassis and designed to be used as a dwelling unit with or without a permanent foundation when connected to the required utilities, and includes the plumbing, heating, air conditioning, and electrical systems contained therein.</a:t>
            </a:r>
            <a:endParaRPr lang="en-US" sz="2400" dirty="0">
              <a:latin typeface="Garamond" panose="02020404030301010803" pitchFamily="18" charset="0"/>
            </a:endParaRPr>
          </a:p>
        </p:txBody>
      </p:sp>
    </p:spTree>
    <p:extLst>
      <p:ext uri="{BB962C8B-B14F-4D97-AF65-F5344CB8AC3E}">
        <p14:creationId xmlns:p14="http://schemas.microsoft.com/office/powerpoint/2010/main" val="38643681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B70514-4740-6811-B001-A36CB19CB907}"/>
              </a:ext>
            </a:extLst>
          </p:cNvPr>
          <p:cNvSpPr>
            <a:spLocks noGrp="1"/>
          </p:cNvSpPr>
          <p:nvPr>
            <p:ph type="title"/>
          </p:nvPr>
        </p:nvSpPr>
        <p:spPr>
          <a:xfrm>
            <a:off x="1864660" y="624110"/>
            <a:ext cx="6149788" cy="953678"/>
          </a:xfrm>
        </p:spPr>
        <p:txBody>
          <a:bodyPr>
            <a:normAutofit/>
          </a:bodyPr>
          <a:lstStyle/>
          <a:p>
            <a:r>
              <a:rPr lang="en-US" sz="4000" dirty="0">
                <a:latin typeface="Garamond" panose="02020404030301010803" pitchFamily="18" charset="0"/>
              </a:rPr>
              <a:t>DEP Title 5 Guidance</a:t>
            </a:r>
          </a:p>
        </p:txBody>
      </p:sp>
      <p:sp>
        <p:nvSpPr>
          <p:cNvPr id="3" name="Content Placeholder 2">
            <a:extLst>
              <a:ext uri="{FF2B5EF4-FFF2-40B4-BE49-F238E27FC236}">
                <a16:creationId xmlns:a16="http://schemas.microsoft.com/office/drawing/2014/main" id="{F7F52AC0-B836-FE8E-E613-3A785A5C15E7}"/>
              </a:ext>
            </a:extLst>
          </p:cNvPr>
          <p:cNvSpPr>
            <a:spLocks noGrp="1"/>
          </p:cNvSpPr>
          <p:nvPr>
            <p:ph idx="1"/>
          </p:nvPr>
        </p:nvSpPr>
        <p:spPr>
          <a:xfrm>
            <a:off x="1183341" y="1577788"/>
            <a:ext cx="10321271" cy="4333434"/>
          </a:xfrm>
        </p:spPr>
        <p:txBody>
          <a:bodyPr>
            <a:normAutofit/>
          </a:bodyPr>
          <a:lstStyle/>
          <a:p>
            <a:pPr marL="0" indent="0">
              <a:buNone/>
            </a:pPr>
            <a:r>
              <a:rPr lang="en-US" sz="2800" dirty="0">
                <a:latin typeface="Garamond" panose="02020404030301010803" pitchFamily="18" charset="0"/>
              </a:rPr>
              <a:t>DEP released a guidance document regarding regulatory requirements for ADUs, which stated:</a:t>
            </a:r>
            <a:endParaRPr lang="en-US" dirty="0"/>
          </a:p>
          <a:p>
            <a:r>
              <a:rPr lang="en-US" sz="2400" dirty="0">
                <a:latin typeface="Garamond" panose="02020404030301010803" pitchFamily="18" charset="0"/>
              </a:rPr>
              <a:t>“The addition of an ADU to an existing Facility meets the definition of New Construction if it increases the design flow to the Facility’s septic system (calculated at 110 gpd/bedroom) regardless of whether sanitary sewage from the ADU is discharged to the existing septic system, or to a newly proposed septic system serving only the ADU. This is because both the ADU and the existing principal dwelling will be located on the same Facility and both septic systems are deemed to be one septic system serving the Facility in accordance with the definition of On-site System in 310 CMR 15.002 (a system or series of systems).”</a:t>
            </a:r>
          </a:p>
          <a:p>
            <a:endParaRPr lang="en-US" dirty="0"/>
          </a:p>
          <a:p>
            <a:pPr marL="0" indent="0">
              <a:buNone/>
            </a:pPr>
            <a:endParaRPr lang="en-US" dirty="0"/>
          </a:p>
          <a:p>
            <a:pPr marL="0" indent="0">
              <a:buNone/>
            </a:pPr>
            <a:endParaRPr lang="en-US" dirty="0"/>
          </a:p>
          <a:p>
            <a:endParaRPr lang="en-US" dirty="0"/>
          </a:p>
        </p:txBody>
      </p:sp>
      <p:pic>
        <p:nvPicPr>
          <p:cNvPr id="4" name="Picture 3">
            <a:extLst>
              <a:ext uri="{FF2B5EF4-FFF2-40B4-BE49-F238E27FC236}">
                <a16:creationId xmlns:a16="http://schemas.microsoft.com/office/drawing/2014/main" id="{B546B435-97F3-A931-7481-5A9CD31FF725}"/>
              </a:ext>
            </a:extLst>
          </p:cNvPr>
          <p:cNvPicPr>
            <a:picLocks noChangeAspect="1"/>
          </p:cNvPicPr>
          <p:nvPr/>
        </p:nvPicPr>
        <p:blipFill>
          <a:blip r:embed="rId2"/>
          <a:stretch>
            <a:fillRect/>
          </a:stretch>
        </p:blipFill>
        <p:spPr>
          <a:xfrm>
            <a:off x="9927770" y="69546"/>
            <a:ext cx="2264229" cy="1514435"/>
          </a:xfrm>
          <a:prstGeom prst="rect">
            <a:avLst/>
          </a:prstGeom>
        </p:spPr>
      </p:pic>
    </p:spTree>
    <p:extLst>
      <p:ext uri="{BB962C8B-B14F-4D97-AF65-F5344CB8AC3E}">
        <p14:creationId xmlns:p14="http://schemas.microsoft.com/office/powerpoint/2010/main" val="404275475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DB5F78F-C9C6-9D0E-B563-12D545EF3BD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FA8257E-AFEA-F320-D3F0-9507AC696AE9}"/>
              </a:ext>
            </a:extLst>
          </p:cNvPr>
          <p:cNvSpPr>
            <a:spLocks noGrp="1"/>
          </p:cNvSpPr>
          <p:nvPr>
            <p:ph type="title"/>
          </p:nvPr>
        </p:nvSpPr>
        <p:spPr>
          <a:xfrm>
            <a:off x="1451579" y="943429"/>
            <a:ext cx="9603275" cy="744429"/>
          </a:xfrm>
        </p:spPr>
        <p:txBody>
          <a:bodyPr>
            <a:normAutofit fontScale="90000"/>
          </a:bodyPr>
          <a:lstStyle/>
          <a:p>
            <a:r>
              <a:rPr lang="en-US" sz="4400" dirty="0">
                <a:latin typeface="Garamond" panose="02020404030301010803" pitchFamily="18" charset="0"/>
              </a:rPr>
              <a:t>Benefits of ADU</a:t>
            </a:r>
            <a:r>
              <a:rPr lang="en-US" dirty="0">
                <a:latin typeface="Garamond" panose="02020404030301010803" pitchFamily="18" charset="0"/>
              </a:rPr>
              <a:t>S</a:t>
            </a:r>
          </a:p>
        </p:txBody>
      </p:sp>
      <p:sp>
        <p:nvSpPr>
          <p:cNvPr id="3" name="Content Placeholder 2">
            <a:extLst>
              <a:ext uri="{FF2B5EF4-FFF2-40B4-BE49-F238E27FC236}">
                <a16:creationId xmlns:a16="http://schemas.microsoft.com/office/drawing/2014/main" id="{EEFB973E-0BAC-008B-F73C-2B3EC6A8A458}"/>
              </a:ext>
            </a:extLst>
          </p:cNvPr>
          <p:cNvSpPr>
            <a:spLocks noGrp="1"/>
          </p:cNvSpPr>
          <p:nvPr>
            <p:ph idx="1"/>
          </p:nvPr>
        </p:nvSpPr>
        <p:spPr>
          <a:xfrm>
            <a:off x="1294363" y="1886858"/>
            <a:ext cx="8981752" cy="4166624"/>
          </a:xfrm>
        </p:spPr>
        <p:txBody>
          <a:bodyPr>
            <a:normAutofit/>
          </a:bodyPr>
          <a:lstStyle/>
          <a:p>
            <a:pPr algn="l">
              <a:buFont typeface="Arial" panose="020B0604020202020204" pitchFamily="34" charset="0"/>
              <a:buChar char="•"/>
            </a:pPr>
            <a:r>
              <a:rPr lang="en-US" sz="2800" dirty="0">
                <a:latin typeface="Garamond" panose="02020404030301010803" pitchFamily="18" charset="0"/>
              </a:rPr>
              <a:t>For Renters</a:t>
            </a:r>
          </a:p>
          <a:p>
            <a:pPr lvl="1"/>
            <a:r>
              <a:rPr lang="en-US" sz="2400" b="0" i="0" u="none" strike="noStrike" dirty="0">
                <a:solidFill>
                  <a:srgbClr val="141414"/>
                </a:solidFill>
                <a:effectLst/>
                <a:latin typeface="Garamond" panose="02020404030301010803" pitchFamily="18" charset="0"/>
              </a:rPr>
              <a:t>Increase the number of affordable housing for smaller households and younger adults</a:t>
            </a:r>
          </a:p>
          <a:p>
            <a:pPr lvl="1"/>
            <a:r>
              <a:rPr lang="en-US" sz="2400" b="0" i="0" u="none" strike="noStrike" dirty="0">
                <a:solidFill>
                  <a:srgbClr val="141414"/>
                </a:solidFill>
                <a:effectLst/>
                <a:latin typeface="Garamond" panose="02020404030301010803" pitchFamily="18" charset="0"/>
              </a:rPr>
              <a:t>Long-term residents may remain in the community</a:t>
            </a:r>
          </a:p>
          <a:p>
            <a:endParaRPr lang="en-US" dirty="0"/>
          </a:p>
          <a:p>
            <a:pPr lvl="1"/>
            <a:endParaRPr lang="en-US" dirty="0"/>
          </a:p>
        </p:txBody>
      </p:sp>
      <p:pic>
        <p:nvPicPr>
          <p:cNvPr id="5" name="Picture 4">
            <a:extLst>
              <a:ext uri="{FF2B5EF4-FFF2-40B4-BE49-F238E27FC236}">
                <a16:creationId xmlns:a16="http://schemas.microsoft.com/office/drawing/2014/main" id="{F4EB62ED-1025-98B9-30C7-9288E2FE7D77}"/>
              </a:ext>
            </a:extLst>
          </p:cNvPr>
          <p:cNvPicPr>
            <a:picLocks noChangeAspect="1"/>
          </p:cNvPicPr>
          <p:nvPr/>
        </p:nvPicPr>
        <p:blipFill>
          <a:blip r:embed="rId2"/>
          <a:stretch>
            <a:fillRect/>
          </a:stretch>
        </p:blipFill>
        <p:spPr>
          <a:xfrm>
            <a:off x="9927770" y="69546"/>
            <a:ext cx="2264229" cy="1514435"/>
          </a:xfrm>
          <a:prstGeom prst="rect">
            <a:avLst/>
          </a:prstGeom>
        </p:spPr>
      </p:pic>
    </p:spTree>
    <p:extLst>
      <p:ext uri="{BB962C8B-B14F-4D97-AF65-F5344CB8AC3E}">
        <p14:creationId xmlns:p14="http://schemas.microsoft.com/office/powerpoint/2010/main" val="420860847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31A3A22-1EC1-E494-4BB3-E30B95F57D3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F6E3E59-5629-C653-C942-06F315BF2107}"/>
              </a:ext>
            </a:extLst>
          </p:cNvPr>
          <p:cNvSpPr>
            <a:spLocks noGrp="1"/>
          </p:cNvSpPr>
          <p:nvPr>
            <p:ph type="title"/>
          </p:nvPr>
        </p:nvSpPr>
        <p:spPr>
          <a:xfrm>
            <a:off x="1451579" y="943429"/>
            <a:ext cx="3048703" cy="744429"/>
          </a:xfrm>
        </p:spPr>
        <p:txBody>
          <a:bodyPr>
            <a:normAutofit/>
          </a:bodyPr>
          <a:lstStyle/>
          <a:p>
            <a:r>
              <a:rPr lang="en-US" sz="4000" dirty="0">
                <a:latin typeface="Garamond" panose="02020404030301010803" pitchFamily="18" charset="0"/>
              </a:rPr>
              <a:t>Closing</a:t>
            </a:r>
          </a:p>
        </p:txBody>
      </p:sp>
      <p:sp>
        <p:nvSpPr>
          <p:cNvPr id="3" name="Content Placeholder 2">
            <a:extLst>
              <a:ext uri="{FF2B5EF4-FFF2-40B4-BE49-F238E27FC236}">
                <a16:creationId xmlns:a16="http://schemas.microsoft.com/office/drawing/2014/main" id="{B63662D1-43FA-0AEA-2C52-05AC69DE1B80}"/>
              </a:ext>
            </a:extLst>
          </p:cNvPr>
          <p:cNvSpPr>
            <a:spLocks noGrp="1"/>
          </p:cNvSpPr>
          <p:nvPr>
            <p:ph idx="1"/>
          </p:nvPr>
        </p:nvSpPr>
        <p:spPr>
          <a:xfrm>
            <a:off x="1294362" y="1886858"/>
            <a:ext cx="9603273" cy="4166624"/>
          </a:xfrm>
        </p:spPr>
        <p:txBody>
          <a:bodyPr>
            <a:normAutofit/>
          </a:bodyPr>
          <a:lstStyle/>
          <a:p>
            <a:pPr marL="457200" lvl="1" indent="0">
              <a:buNone/>
            </a:pPr>
            <a:r>
              <a:rPr lang="en-US" dirty="0">
                <a:effectLst/>
                <a:latin typeface="Times New Roman" panose="02020603050405020304" pitchFamily="18" charset="0"/>
              </a:rPr>
              <a:t> </a:t>
            </a:r>
          </a:p>
          <a:p>
            <a:pPr marL="0" indent="0">
              <a:buNone/>
            </a:pPr>
            <a:endParaRPr lang="en-US" sz="2200" dirty="0"/>
          </a:p>
          <a:p>
            <a:pPr marL="0" indent="0">
              <a:buNone/>
            </a:pPr>
            <a:endParaRPr lang="en-US" sz="2200" dirty="0"/>
          </a:p>
          <a:p>
            <a:pPr marL="457200" lvl="1" indent="0">
              <a:buNone/>
            </a:pPr>
            <a:endParaRPr lang="en-US" dirty="0"/>
          </a:p>
        </p:txBody>
      </p:sp>
      <p:pic>
        <p:nvPicPr>
          <p:cNvPr id="5" name="Picture 4">
            <a:extLst>
              <a:ext uri="{FF2B5EF4-FFF2-40B4-BE49-F238E27FC236}">
                <a16:creationId xmlns:a16="http://schemas.microsoft.com/office/drawing/2014/main" id="{DA511F86-FB23-A151-7022-BA6194F6875F}"/>
              </a:ext>
            </a:extLst>
          </p:cNvPr>
          <p:cNvPicPr>
            <a:picLocks noChangeAspect="1"/>
          </p:cNvPicPr>
          <p:nvPr/>
        </p:nvPicPr>
        <p:blipFill>
          <a:blip r:embed="rId2"/>
          <a:stretch>
            <a:fillRect/>
          </a:stretch>
        </p:blipFill>
        <p:spPr>
          <a:xfrm>
            <a:off x="9927770" y="69546"/>
            <a:ext cx="2264229" cy="1514435"/>
          </a:xfrm>
          <a:prstGeom prst="rect">
            <a:avLst/>
          </a:prstGeom>
        </p:spPr>
      </p:pic>
      <p:sp>
        <p:nvSpPr>
          <p:cNvPr id="6" name="TextBox 5">
            <a:extLst>
              <a:ext uri="{FF2B5EF4-FFF2-40B4-BE49-F238E27FC236}">
                <a16:creationId xmlns:a16="http://schemas.microsoft.com/office/drawing/2014/main" id="{83463B4E-3F4A-22B6-4914-151AC1F3D576}"/>
              </a:ext>
            </a:extLst>
          </p:cNvPr>
          <p:cNvSpPr txBox="1"/>
          <p:nvPr/>
        </p:nvSpPr>
        <p:spPr>
          <a:xfrm>
            <a:off x="1294361" y="2083164"/>
            <a:ext cx="9603275" cy="3908762"/>
          </a:xfrm>
          <a:prstGeom prst="rect">
            <a:avLst/>
          </a:prstGeom>
          <a:noFill/>
        </p:spPr>
        <p:txBody>
          <a:bodyPr wrap="square">
            <a:spAutoFit/>
          </a:bodyPr>
          <a:lstStyle/>
          <a:p>
            <a:pPr marL="342900" indent="-342900">
              <a:buFont typeface="Arial" panose="020B0604020202020204" pitchFamily="34" charset="0"/>
              <a:buChar char="•"/>
            </a:pPr>
            <a:r>
              <a:rPr lang="en-US" sz="3600" b="0" i="0" u="none" strike="noStrike" dirty="0">
                <a:solidFill>
                  <a:srgbClr val="333333"/>
                </a:solidFill>
                <a:effectLst/>
                <a:latin typeface="Garamond" panose="02020404030301010803" pitchFamily="18" charset="0"/>
              </a:rPr>
              <a:t>This is a zoning law</a:t>
            </a:r>
            <a:br>
              <a:rPr lang="en-US" sz="2400" b="0" i="0" u="none" strike="noStrike" dirty="0">
                <a:solidFill>
                  <a:srgbClr val="333333"/>
                </a:solidFill>
                <a:effectLst/>
                <a:latin typeface="Garamond" panose="02020404030301010803" pitchFamily="18" charset="0"/>
              </a:rPr>
            </a:br>
            <a:endParaRPr lang="en-US" sz="2400" b="0" i="0" u="none" strike="noStrike" dirty="0">
              <a:solidFill>
                <a:srgbClr val="333333"/>
              </a:solidFill>
              <a:effectLst/>
              <a:latin typeface="Garamond" panose="02020404030301010803" pitchFamily="18" charset="0"/>
            </a:endParaRPr>
          </a:p>
          <a:p>
            <a:pPr marL="342900" indent="-342900">
              <a:buFont typeface="Arial" panose="020B0604020202020204" pitchFamily="34" charset="0"/>
              <a:buChar char="•"/>
            </a:pPr>
            <a:r>
              <a:rPr lang="en-US" sz="2400" dirty="0">
                <a:solidFill>
                  <a:srgbClr val="333333"/>
                </a:solidFill>
                <a:latin typeface="Garamond" panose="02020404030301010803" pitchFamily="18" charset="0"/>
              </a:rPr>
              <a:t>No exemption in the statute or regulation from Housing, Building, Electric, Fire, Plumbing, Title 5 or any other regulations related to residential property</a:t>
            </a:r>
            <a:br>
              <a:rPr lang="en-US" sz="2400" dirty="0">
                <a:solidFill>
                  <a:srgbClr val="333333"/>
                </a:solidFill>
                <a:latin typeface="Garamond" panose="02020404030301010803" pitchFamily="18" charset="0"/>
              </a:rPr>
            </a:br>
            <a:endParaRPr lang="en-US" sz="2400" dirty="0">
              <a:solidFill>
                <a:srgbClr val="333333"/>
              </a:solidFill>
              <a:latin typeface="Garamond" panose="02020404030301010803" pitchFamily="18" charset="0"/>
            </a:endParaRPr>
          </a:p>
          <a:p>
            <a:pPr marL="342900" indent="-342900">
              <a:buFont typeface="Arial" panose="020B0604020202020204" pitchFamily="34" charset="0"/>
              <a:buChar char="•"/>
            </a:pPr>
            <a:r>
              <a:rPr lang="en-US" sz="2400" dirty="0">
                <a:solidFill>
                  <a:srgbClr val="333333"/>
                </a:solidFill>
                <a:latin typeface="Garamond" panose="02020404030301010803" pitchFamily="18" charset="0"/>
              </a:rPr>
              <a:t>For inspection purposes, they are to comply with 105 CMR 410.000 requirements and any other applicable regulations under the authority of the board of health</a:t>
            </a:r>
            <a:br>
              <a:rPr lang="en-US" sz="2000" dirty="0">
                <a:solidFill>
                  <a:srgbClr val="333333"/>
                </a:solidFill>
              </a:rPr>
            </a:br>
            <a:endParaRPr lang="en-US" sz="2000" dirty="0"/>
          </a:p>
        </p:txBody>
      </p:sp>
    </p:spTree>
    <p:extLst>
      <p:ext uri="{BB962C8B-B14F-4D97-AF65-F5344CB8AC3E}">
        <p14:creationId xmlns:p14="http://schemas.microsoft.com/office/powerpoint/2010/main" val="15563076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4BC2A3A-8F47-A93E-F7D0-4AB9D9CC4D0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4E452A9-C09B-F08A-51E0-2ABC87975318}"/>
              </a:ext>
            </a:extLst>
          </p:cNvPr>
          <p:cNvSpPr>
            <a:spLocks noGrp="1"/>
          </p:cNvSpPr>
          <p:nvPr>
            <p:ph type="title"/>
          </p:nvPr>
        </p:nvSpPr>
        <p:spPr>
          <a:xfrm>
            <a:off x="1451579" y="943429"/>
            <a:ext cx="9603275" cy="744429"/>
          </a:xfrm>
        </p:spPr>
        <p:txBody>
          <a:bodyPr>
            <a:normAutofit fontScale="90000"/>
          </a:bodyPr>
          <a:lstStyle/>
          <a:p>
            <a:r>
              <a:rPr lang="en-US" sz="4400" dirty="0"/>
              <a:t>References</a:t>
            </a:r>
          </a:p>
        </p:txBody>
      </p:sp>
      <p:sp>
        <p:nvSpPr>
          <p:cNvPr id="3" name="Content Placeholder 2">
            <a:extLst>
              <a:ext uri="{FF2B5EF4-FFF2-40B4-BE49-F238E27FC236}">
                <a16:creationId xmlns:a16="http://schemas.microsoft.com/office/drawing/2014/main" id="{2EBB2251-2C71-E3A0-E362-5CE2C0D6B00D}"/>
              </a:ext>
            </a:extLst>
          </p:cNvPr>
          <p:cNvSpPr>
            <a:spLocks noGrp="1"/>
          </p:cNvSpPr>
          <p:nvPr>
            <p:ph idx="1"/>
          </p:nvPr>
        </p:nvSpPr>
        <p:spPr>
          <a:xfrm>
            <a:off x="1294363" y="1583981"/>
            <a:ext cx="8981752" cy="5049901"/>
          </a:xfrm>
        </p:spPr>
        <p:txBody>
          <a:bodyPr>
            <a:normAutofit lnSpcReduction="10000"/>
          </a:bodyPr>
          <a:lstStyle/>
          <a:p>
            <a:r>
              <a:rPr lang="en-US" sz="2400" dirty="0">
                <a:effectLst/>
                <a:latin typeface="Garamond" panose="02020404030301010803" pitchFamily="18" charset="0"/>
              </a:rPr>
              <a:t>Section 1A, Chapter 40A, </a:t>
            </a:r>
            <a:r>
              <a:rPr lang="en-US" sz="2400" dirty="0">
                <a:latin typeface="Garamond" panose="02020404030301010803" pitchFamily="18" charset="0"/>
                <a:hlinkClick r:id="rId2"/>
              </a:rPr>
              <a:t>https://www.mass.gov/info-details/mass-general-laws-c40a-ss-1a</a:t>
            </a:r>
            <a:endParaRPr lang="en-US" sz="2400" dirty="0">
              <a:effectLst/>
              <a:latin typeface="Garamond" panose="02020404030301010803" pitchFamily="18" charset="0"/>
            </a:endParaRPr>
          </a:p>
          <a:p>
            <a:r>
              <a:rPr lang="en-US" sz="2400" dirty="0">
                <a:latin typeface="Garamond" panose="02020404030301010803" pitchFamily="18" charset="0"/>
              </a:rPr>
              <a:t>Section 3, Chapter 40A, </a:t>
            </a:r>
            <a:r>
              <a:rPr lang="en-US" sz="2400" dirty="0">
                <a:latin typeface="Garamond" panose="02020404030301010803" pitchFamily="18" charset="0"/>
                <a:hlinkClick r:id="rId3"/>
              </a:rPr>
              <a:t>https://malegislature.gov/Laws/GeneralLaws/PartI/TitleVII/Chapter40A/Section3</a:t>
            </a:r>
            <a:endParaRPr lang="en-US" sz="2400" dirty="0">
              <a:latin typeface="Garamond" panose="02020404030301010803" pitchFamily="18" charset="0"/>
            </a:endParaRPr>
          </a:p>
          <a:p>
            <a:r>
              <a:rPr lang="en-US" sz="2400" dirty="0">
                <a:latin typeface="Garamond" panose="02020404030301010803" pitchFamily="18" charset="0"/>
              </a:rPr>
              <a:t>MDEP, </a:t>
            </a:r>
            <a:r>
              <a:rPr lang="en-US" sz="2400" dirty="0" err="1">
                <a:latin typeface="Garamond" panose="02020404030301010803" pitchFamily="18" charset="0"/>
              </a:rPr>
              <a:t>Mass.gov</a:t>
            </a:r>
            <a:r>
              <a:rPr lang="en-US" sz="2400" dirty="0">
                <a:latin typeface="Garamond" panose="02020404030301010803" pitchFamily="18" charset="0"/>
              </a:rPr>
              <a:t>/dep</a:t>
            </a:r>
          </a:p>
          <a:p>
            <a:pPr lvl="1"/>
            <a:r>
              <a:rPr lang="en-US" sz="2000" dirty="0">
                <a:latin typeface="Garamond" panose="02020404030301010803" pitchFamily="18" charset="0"/>
              </a:rPr>
              <a:t>Guidance on Title 5 (310 CMR 15.000) Compliance for Accessory Dwelling Units </a:t>
            </a:r>
          </a:p>
          <a:p>
            <a:pPr lvl="1"/>
            <a:r>
              <a:rPr lang="en-US" sz="2000" dirty="0"/>
              <a:t> </a:t>
            </a:r>
            <a:r>
              <a:rPr lang="en-US" sz="2000" dirty="0">
                <a:latin typeface="Garamond" panose="02020404030301010803" pitchFamily="18" charset="0"/>
              </a:rPr>
              <a:t>Frequently Asked Questions (FAQ) Related to Guidance on Title 5 (310 CMR 15.000) Compliance for Accessory Dwelling Units </a:t>
            </a:r>
          </a:p>
          <a:p>
            <a:r>
              <a:rPr lang="en-US" sz="2400" dirty="0">
                <a:latin typeface="Garamond" panose="02020404030301010803" pitchFamily="18" charset="0"/>
              </a:rPr>
              <a:t>MDPH Housing Regulations, </a:t>
            </a:r>
            <a:r>
              <a:rPr lang="en-US" sz="2000" dirty="0">
                <a:latin typeface="Garamond" panose="02020404030301010803" pitchFamily="18" charset="0"/>
                <a:hlinkClick r:id="rId4"/>
              </a:rPr>
              <a:t>https://www.mass.gov/regulations/105-CMR-41000-minimum-standards-of-fitness-for-human-habitation-state-sanitary-code-chapter-ii</a:t>
            </a:r>
            <a:endParaRPr lang="en-US" sz="2000" dirty="0">
              <a:latin typeface="Garamond" panose="02020404030301010803" pitchFamily="18" charset="0"/>
            </a:endParaRPr>
          </a:p>
          <a:p>
            <a:endParaRPr lang="en-US" sz="2000" dirty="0">
              <a:latin typeface="Garamond" panose="02020404030301010803" pitchFamily="18" charset="0"/>
            </a:endParaRPr>
          </a:p>
          <a:p>
            <a:endParaRPr lang="en-US" sz="2400" dirty="0">
              <a:latin typeface="Garamond" panose="02020404030301010803" pitchFamily="18" charset="0"/>
            </a:endParaRPr>
          </a:p>
        </p:txBody>
      </p:sp>
      <p:pic>
        <p:nvPicPr>
          <p:cNvPr id="5" name="Picture 4">
            <a:extLst>
              <a:ext uri="{FF2B5EF4-FFF2-40B4-BE49-F238E27FC236}">
                <a16:creationId xmlns:a16="http://schemas.microsoft.com/office/drawing/2014/main" id="{72AEB0CF-EDB4-DA4B-053A-2B814B72389E}"/>
              </a:ext>
            </a:extLst>
          </p:cNvPr>
          <p:cNvPicPr>
            <a:picLocks noChangeAspect="1"/>
          </p:cNvPicPr>
          <p:nvPr/>
        </p:nvPicPr>
        <p:blipFill>
          <a:blip r:embed="rId5"/>
          <a:stretch>
            <a:fillRect/>
          </a:stretch>
        </p:blipFill>
        <p:spPr>
          <a:xfrm>
            <a:off x="9927770" y="69546"/>
            <a:ext cx="2264229" cy="1514435"/>
          </a:xfrm>
          <a:prstGeom prst="rect">
            <a:avLst/>
          </a:prstGeom>
        </p:spPr>
      </p:pic>
    </p:spTree>
    <p:extLst>
      <p:ext uri="{BB962C8B-B14F-4D97-AF65-F5344CB8AC3E}">
        <p14:creationId xmlns:p14="http://schemas.microsoft.com/office/powerpoint/2010/main" val="364445346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78EBE827-0E87-157A-D77C-A099D6C596C9}"/>
              </a:ext>
            </a:extLst>
          </p:cNvPr>
          <p:cNvPicPr>
            <a:picLocks noChangeAspect="1"/>
          </p:cNvPicPr>
          <p:nvPr/>
        </p:nvPicPr>
        <p:blipFill>
          <a:blip r:embed="rId2"/>
          <a:stretch>
            <a:fillRect/>
          </a:stretch>
        </p:blipFill>
        <p:spPr>
          <a:xfrm>
            <a:off x="9927770" y="69546"/>
            <a:ext cx="2264229" cy="1514435"/>
          </a:xfrm>
          <a:prstGeom prst="rect">
            <a:avLst/>
          </a:prstGeom>
        </p:spPr>
      </p:pic>
      <p:pic>
        <p:nvPicPr>
          <p:cNvPr id="2" name="Picture 4" descr="Wile E. Coyote - YouTube">
            <a:extLst>
              <a:ext uri="{FF2B5EF4-FFF2-40B4-BE49-F238E27FC236}">
                <a16:creationId xmlns:a16="http://schemas.microsoft.com/office/drawing/2014/main" id="{A71109F9-AE0D-AD65-78A6-1D6A5403BDC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938252" y="1069569"/>
            <a:ext cx="5267632" cy="5274019"/>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a:extLst>
              <a:ext uri="{FF2B5EF4-FFF2-40B4-BE49-F238E27FC236}">
                <a16:creationId xmlns:a16="http://schemas.microsoft.com/office/drawing/2014/main" id="{3A4C7657-4BC5-4E49-2EA7-54E3E92E58BC}"/>
              </a:ext>
            </a:extLst>
          </p:cNvPr>
          <p:cNvSpPr txBox="1"/>
          <p:nvPr/>
        </p:nvSpPr>
        <p:spPr>
          <a:xfrm>
            <a:off x="1828800" y="4661646"/>
            <a:ext cx="3109452" cy="1015663"/>
          </a:xfrm>
          <a:prstGeom prst="rect">
            <a:avLst/>
          </a:prstGeom>
          <a:noFill/>
        </p:spPr>
        <p:txBody>
          <a:bodyPr wrap="square" rtlCol="0">
            <a:spAutoFit/>
          </a:bodyPr>
          <a:lstStyle/>
          <a:p>
            <a:r>
              <a:rPr lang="en-US" sz="2000" dirty="0">
                <a:latin typeface="Garamond" panose="02020404030301010803" pitchFamily="18" charset="0"/>
              </a:rPr>
              <a:t>Paul Halfmann, MPH, RD</a:t>
            </a:r>
          </a:p>
          <a:p>
            <a:r>
              <a:rPr lang="en-US" sz="2000" dirty="0">
                <a:latin typeface="Garamond" panose="02020404030301010803" pitchFamily="18" charset="0"/>
              </a:rPr>
              <a:t>halfmannphc@gmail.com</a:t>
            </a:r>
          </a:p>
          <a:p>
            <a:r>
              <a:rPr lang="en-US" sz="2000" dirty="0">
                <a:latin typeface="Garamond" panose="02020404030301010803" pitchFamily="18" charset="0"/>
              </a:rPr>
              <a:t>508.340.6590</a:t>
            </a:r>
          </a:p>
        </p:txBody>
      </p:sp>
      <p:sp>
        <p:nvSpPr>
          <p:cNvPr id="7" name="TextBox 6">
            <a:extLst>
              <a:ext uri="{FF2B5EF4-FFF2-40B4-BE49-F238E27FC236}">
                <a16:creationId xmlns:a16="http://schemas.microsoft.com/office/drawing/2014/main" id="{C85919C5-E070-4909-68A6-763B5997C68A}"/>
              </a:ext>
            </a:extLst>
          </p:cNvPr>
          <p:cNvSpPr txBox="1"/>
          <p:nvPr/>
        </p:nvSpPr>
        <p:spPr>
          <a:xfrm>
            <a:off x="1986116" y="539696"/>
            <a:ext cx="2952136" cy="707886"/>
          </a:xfrm>
          <a:prstGeom prst="rect">
            <a:avLst/>
          </a:prstGeom>
          <a:noFill/>
        </p:spPr>
        <p:txBody>
          <a:bodyPr wrap="square" rtlCol="0">
            <a:spAutoFit/>
          </a:bodyPr>
          <a:lstStyle/>
          <a:p>
            <a:r>
              <a:rPr lang="en-US" sz="4000" dirty="0">
                <a:latin typeface="Garamond" panose="02020404030301010803" pitchFamily="18" charset="0"/>
              </a:rPr>
              <a:t>Questions?</a:t>
            </a:r>
          </a:p>
        </p:txBody>
      </p:sp>
    </p:spTree>
    <p:extLst>
      <p:ext uri="{BB962C8B-B14F-4D97-AF65-F5344CB8AC3E}">
        <p14:creationId xmlns:p14="http://schemas.microsoft.com/office/powerpoint/2010/main" val="126812480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04AFFAF-76DA-827B-052E-18A486EBDBD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C25F9E0-B476-8606-C525-47B0A597F98B}"/>
              </a:ext>
            </a:extLst>
          </p:cNvPr>
          <p:cNvSpPr>
            <a:spLocks noGrp="1"/>
          </p:cNvSpPr>
          <p:nvPr>
            <p:ph type="title"/>
          </p:nvPr>
        </p:nvSpPr>
        <p:spPr>
          <a:xfrm>
            <a:off x="1451579" y="943429"/>
            <a:ext cx="9603275" cy="744429"/>
          </a:xfrm>
        </p:spPr>
        <p:txBody>
          <a:bodyPr>
            <a:normAutofit fontScale="90000"/>
          </a:bodyPr>
          <a:lstStyle/>
          <a:p>
            <a:r>
              <a:rPr lang="en-US" sz="4400" dirty="0">
                <a:latin typeface="Garamond" panose="02020404030301010803" pitchFamily="18" charset="0"/>
              </a:rPr>
              <a:t>Benefits of ADU</a:t>
            </a:r>
            <a:r>
              <a:rPr lang="en-US" dirty="0">
                <a:latin typeface="Garamond" panose="02020404030301010803" pitchFamily="18" charset="0"/>
              </a:rPr>
              <a:t>S</a:t>
            </a:r>
          </a:p>
        </p:txBody>
      </p:sp>
      <p:sp>
        <p:nvSpPr>
          <p:cNvPr id="3" name="Content Placeholder 2">
            <a:extLst>
              <a:ext uri="{FF2B5EF4-FFF2-40B4-BE49-F238E27FC236}">
                <a16:creationId xmlns:a16="http://schemas.microsoft.com/office/drawing/2014/main" id="{C3CAA560-8B69-8500-116F-C0A1BB49FFEE}"/>
              </a:ext>
            </a:extLst>
          </p:cNvPr>
          <p:cNvSpPr>
            <a:spLocks noGrp="1"/>
          </p:cNvSpPr>
          <p:nvPr>
            <p:ph idx="1"/>
          </p:nvPr>
        </p:nvSpPr>
        <p:spPr>
          <a:xfrm>
            <a:off x="1294363" y="1886858"/>
            <a:ext cx="8981752" cy="4166624"/>
          </a:xfrm>
        </p:spPr>
        <p:txBody>
          <a:bodyPr>
            <a:normAutofit/>
          </a:bodyPr>
          <a:lstStyle/>
          <a:p>
            <a:pPr algn="l">
              <a:buFont typeface="Arial" panose="020B0604020202020204" pitchFamily="34" charset="0"/>
              <a:buChar char="•"/>
            </a:pPr>
            <a:r>
              <a:rPr lang="en-US" sz="2800" dirty="0">
                <a:latin typeface="Garamond" panose="02020404030301010803" pitchFamily="18" charset="0"/>
              </a:rPr>
              <a:t>For Massachusetts</a:t>
            </a:r>
          </a:p>
          <a:p>
            <a:pPr lvl="1"/>
            <a:r>
              <a:rPr lang="en-US" sz="2400" b="0" i="0" u="none" strike="noStrike" dirty="0">
                <a:solidFill>
                  <a:srgbClr val="141414"/>
                </a:solidFill>
                <a:effectLst/>
                <a:latin typeface="Garamond" panose="02020404030301010803" pitchFamily="18" charset="0"/>
              </a:rPr>
              <a:t>Increases affordable and diverse housing opportunities</a:t>
            </a:r>
          </a:p>
          <a:p>
            <a:pPr lvl="1"/>
            <a:r>
              <a:rPr lang="en-US" sz="2400" b="0" i="0" u="none" strike="noStrike" dirty="0">
                <a:solidFill>
                  <a:srgbClr val="141414"/>
                </a:solidFill>
                <a:effectLst/>
                <a:latin typeface="Garamond" panose="02020404030301010803" pitchFamily="18" charset="0"/>
              </a:rPr>
              <a:t>Provides accessible housing for seniors, people with medical needs/disabilities and their care givers</a:t>
            </a:r>
          </a:p>
          <a:p>
            <a:pPr lvl="1"/>
            <a:r>
              <a:rPr lang="en-US" sz="2400" dirty="0">
                <a:solidFill>
                  <a:srgbClr val="141414"/>
                </a:solidFill>
                <a:latin typeface="Garamond" panose="02020404030301010803" pitchFamily="18" charset="0"/>
              </a:rPr>
              <a:t>Makes use of existing land, structures &amp; infrastructure</a:t>
            </a:r>
          </a:p>
          <a:p>
            <a:pPr lvl="2"/>
            <a:r>
              <a:rPr lang="en-US" sz="2200" b="0" i="0" u="none" strike="noStrike" dirty="0">
                <a:solidFill>
                  <a:srgbClr val="141414"/>
                </a:solidFill>
                <a:effectLst/>
                <a:latin typeface="Garamond" panose="02020404030301010803" pitchFamily="18" charset="0"/>
              </a:rPr>
              <a:t>More economical than building a single-family home on a </a:t>
            </a:r>
            <a:r>
              <a:rPr lang="en-US" sz="2200" dirty="0">
                <a:solidFill>
                  <a:srgbClr val="141414"/>
                </a:solidFill>
                <a:latin typeface="Garamond" panose="02020404030301010803" pitchFamily="18" charset="0"/>
              </a:rPr>
              <a:t>new lot</a:t>
            </a:r>
          </a:p>
          <a:p>
            <a:pPr lvl="1"/>
            <a:r>
              <a:rPr lang="en-US" sz="2400" dirty="0">
                <a:solidFill>
                  <a:srgbClr val="141414"/>
                </a:solidFill>
                <a:latin typeface="Garamond" panose="02020404030301010803" pitchFamily="18" charset="0"/>
              </a:rPr>
              <a:t>A more sustainable option</a:t>
            </a:r>
          </a:p>
          <a:p>
            <a:pPr lvl="2"/>
            <a:r>
              <a:rPr lang="en-US" sz="2200" b="0" i="0" u="none" strike="noStrike" dirty="0">
                <a:solidFill>
                  <a:srgbClr val="141414"/>
                </a:solidFill>
                <a:effectLst/>
                <a:latin typeface="Garamond" panose="02020404030301010803" pitchFamily="18" charset="0"/>
              </a:rPr>
              <a:t>Smaller units use less water &amp; electricity</a:t>
            </a:r>
          </a:p>
          <a:p>
            <a:pPr lvl="2"/>
            <a:endParaRPr lang="en-US" sz="2200" b="0" i="0" u="none" strike="noStrike" dirty="0">
              <a:solidFill>
                <a:srgbClr val="141414"/>
              </a:solidFill>
              <a:effectLst/>
            </a:endParaRPr>
          </a:p>
          <a:p>
            <a:endParaRPr lang="en-US" dirty="0"/>
          </a:p>
          <a:p>
            <a:pPr lvl="1"/>
            <a:endParaRPr lang="en-US" dirty="0"/>
          </a:p>
        </p:txBody>
      </p:sp>
      <p:pic>
        <p:nvPicPr>
          <p:cNvPr id="5" name="Picture 4">
            <a:extLst>
              <a:ext uri="{FF2B5EF4-FFF2-40B4-BE49-F238E27FC236}">
                <a16:creationId xmlns:a16="http://schemas.microsoft.com/office/drawing/2014/main" id="{82CFB257-DA3C-5D7F-B20B-AFE819336142}"/>
              </a:ext>
            </a:extLst>
          </p:cNvPr>
          <p:cNvPicPr>
            <a:picLocks noChangeAspect="1"/>
          </p:cNvPicPr>
          <p:nvPr/>
        </p:nvPicPr>
        <p:blipFill>
          <a:blip r:embed="rId3"/>
          <a:stretch>
            <a:fillRect/>
          </a:stretch>
        </p:blipFill>
        <p:spPr>
          <a:xfrm>
            <a:off x="9927770" y="69546"/>
            <a:ext cx="2264229" cy="1514435"/>
          </a:xfrm>
          <a:prstGeom prst="rect">
            <a:avLst/>
          </a:prstGeom>
        </p:spPr>
      </p:pic>
    </p:spTree>
    <p:extLst>
      <p:ext uri="{BB962C8B-B14F-4D97-AF65-F5344CB8AC3E}">
        <p14:creationId xmlns:p14="http://schemas.microsoft.com/office/powerpoint/2010/main" val="250940313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3831C0-562F-5CBE-F7EB-219185FBB64D}"/>
              </a:ext>
            </a:extLst>
          </p:cNvPr>
          <p:cNvSpPr>
            <a:spLocks noGrp="1"/>
          </p:cNvSpPr>
          <p:nvPr>
            <p:ph type="title"/>
          </p:nvPr>
        </p:nvSpPr>
        <p:spPr>
          <a:xfrm>
            <a:off x="1451579" y="943429"/>
            <a:ext cx="9603275" cy="744429"/>
          </a:xfrm>
        </p:spPr>
        <p:txBody>
          <a:bodyPr>
            <a:normAutofit fontScale="90000"/>
          </a:bodyPr>
          <a:lstStyle/>
          <a:p>
            <a:r>
              <a:rPr lang="en-US" sz="4400" dirty="0">
                <a:latin typeface="Garamond" panose="02020404030301010803" pitchFamily="18" charset="0"/>
              </a:rPr>
              <a:t>the Law</a:t>
            </a:r>
          </a:p>
        </p:txBody>
      </p:sp>
      <p:sp>
        <p:nvSpPr>
          <p:cNvPr id="3" name="Content Placeholder 2">
            <a:extLst>
              <a:ext uri="{FF2B5EF4-FFF2-40B4-BE49-F238E27FC236}">
                <a16:creationId xmlns:a16="http://schemas.microsoft.com/office/drawing/2014/main" id="{D8400F33-DE8D-0EF0-8E8D-11251AB68E5C}"/>
              </a:ext>
            </a:extLst>
          </p:cNvPr>
          <p:cNvSpPr>
            <a:spLocks noGrp="1"/>
          </p:cNvSpPr>
          <p:nvPr>
            <p:ph idx="1"/>
          </p:nvPr>
        </p:nvSpPr>
        <p:spPr>
          <a:xfrm>
            <a:off x="1294363" y="1886858"/>
            <a:ext cx="9603274" cy="4639448"/>
          </a:xfrm>
        </p:spPr>
        <p:txBody>
          <a:bodyPr>
            <a:normAutofit/>
          </a:bodyPr>
          <a:lstStyle/>
          <a:p>
            <a:r>
              <a:rPr lang="en-US" sz="3000" dirty="0">
                <a:effectLst/>
                <a:latin typeface="Garamond" panose="02020404030301010803" pitchFamily="18" charset="0"/>
              </a:rPr>
              <a:t>Affordable Homes Act was signed August 6, 2024 </a:t>
            </a:r>
          </a:p>
          <a:p>
            <a:pPr lvl="1"/>
            <a:r>
              <a:rPr lang="en-US" sz="2400" dirty="0">
                <a:latin typeface="Garamond" panose="02020404030301010803" pitchFamily="18" charset="0"/>
              </a:rPr>
              <a:t>Revised section 1A (definitions) and section 3 (local zoning prohibitions) of Chapter 40A of the Mass General Laws</a:t>
            </a:r>
          </a:p>
          <a:p>
            <a:pPr lvl="1"/>
            <a:r>
              <a:rPr lang="en-US" sz="2400" dirty="0">
                <a:latin typeface="Garamond" panose="02020404030301010803" pitchFamily="18" charset="0"/>
              </a:rPr>
              <a:t>Section 1A,  Accessory Dwelling Unit: a self-contained housing unit, inclusive of sleeping, cooking and sanitary facilities on the same lot as a principal dwelling, subject to otherwise applicable dimensional and parking requirements, that: </a:t>
            </a:r>
          </a:p>
          <a:p>
            <a:pPr lvl="2"/>
            <a:r>
              <a:rPr lang="en-US" sz="2400" dirty="0">
                <a:latin typeface="Garamond" panose="02020404030301010803" pitchFamily="18" charset="0"/>
              </a:rPr>
              <a:t>(</a:t>
            </a:r>
            <a:r>
              <a:rPr lang="en-US" sz="2400" dirty="0" err="1">
                <a:latin typeface="Garamond" panose="02020404030301010803" pitchFamily="18" charset="0"/>
              </a:rPr>
              <a:t>i</a:t>
            </a:r>
            <a:r>
              <a:rPr lang="en-US" sz="2400" dirty="0">
                <a:latin typeface="Garamond" panose="02020404030301010803" pitchFamily="18" charset="0"/>
              </a:rPr>
              <a:t>) Maintains a separate entrance, either directly from the outside or through an entry hall or corridor shared with the principal dwelling sufficient to meet the requirements of the state building code for safe egress; </a:t>
            </a:r>
          </a:p>
          <a:p>
            <a:pPr marL="457200" lvl="1" indent="0">
              <a:buNone/>
            </a:pPr>
            <a:endParaRPr lang="en-US" dirty="0"/>
          </a:p>
        </p:txBody>
      </p:sp>
      <p:pic>
        <p:nvPicPr>
          <p:cNvPr id="5" name="Picture 4">
            <a:extLst>
              <a:ext uri="{FF2B5EF4-FFF2-40B4-BE49-F238E27FC236}">
                <a16:creationId xmlns:a16="http://schemas.microsoft.com/office/drawing/2014/main" id="{DA222C3F-C63B-D53F-BDFA-34832195B988}"/>
              </a:ext>
            </a:extLst>
          </p:cNvPr>
          <p:cNvPicPr>
            <a:picLocks noChangeAspect="1"/>
          </p:cNvPicPr>
          <p:nvPr/>
        </p:nvPicPr>
        <p:blipFill>
          <a:blip r:embed="rId2"/>
          <a:stretch>
            <a:fillRect/>
          </a:stretch>
        </p:blipFill>
        <p:spPr>
          <a:xfrm>
            <a:off x="9927770" y="69546"/>
            <a:ext cx="2264229" cy="1514435"/>
          </a:xfrm>
          <a:prstGeom prst="rect">
            <a:avLst/>
          </a:prstGeom>
        </p:spPr>
      </p:pic>
    </p:spTree>
    <p:extLst>
      <p:ext uri="{BB962C8B-B14F-4D97-AF65-F5344CB8AC3E}">
        <p14:creationId xmlns:p14="http://schemas.microsoft.com/office/powerpoint/2010/main" val="44254122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ED6B885-908A-B5DE-2D75-5D899FC6138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E38FE84-1FD6-16FE-79EB-C820D63B1A32}"/>
              </a:ext>
            </a:extLst>
          </p:cNvPr>
          <p:cNvSpPr>
            <a:spLocks noGrp="1"/>
          </p:cNvSpPr>
          <p:nvPr>
            <p:ph type="title"/>
          </p:nvPr>
        </p:nvSpPr>
        <p:spPr>
          <a:xfrm>
            <a:off x="1451580" y="943429"/>
            <a:ext cx="6132562" cy="744429"/>
          </a:xfrm>
        </p:spPr>
        <p:txBody>
          <a:bodyPr>
            <a:normAutofit fontScale="90000"/>
          </a:bodyPr>
          <a:lstStyle/>
          <a:p>
            <a:r>
              <a:rPr lang="en-US" sz="4400" dirty="0">
                <a:latin typeface="Garamond" panose="02020404030301010803" pitchFamily="18" charset="0"/>
              </a:rPr>
              <a:t>the Law</a:t>
            </a:r>
          </a:p>
        </p:txBody>
      </p:sp>
      <p:sp>
        <p:nvSpPr>
          <p:cNvPr id="3" name="Content Placeholder 2">
            <a:extLst>
              <a:ext uri="{FF2B5EF4-FFF2-40B4-BE49-F238E27FC236}">
                <a16:creationId xmlns:a16="http://schemas.microsoft.com/office/drawing/2014/main" id="{5C655E29-CE57-658A-19DC-3DF13F061A28}"/>
              </a:ext>
            </a:extLst>
          </p:cNvPr>
          <p:cNvSpPr>
            <a:spLocks noGrp="1"/>
          </p:cNvSpPr>
          <p:nvPr>
            <p:ph idx="1"/>
          </p:nvPr>
        </p:nvSpPr>
        <p:spPr>
          <a:xfrm>
            <a:off x="1294363" y="1886858"/>
            <a:ext cx="8981752" cy="4717142"/>
          </a:xfrm>
        </p:spPr>
        <p:txBody>
          <a:bodyPr>
            <a:normAutofit/>
          </a:bodyPr>
          <a:lstStyle/>
          <a:p>
            <a:r>
              <a:rPr lang="en-US" sz="2800" dirty="0">
                <a:latin typeface="Garamond" panose="02020404030301010803" pitchFamily="18" charset="0"/>
              </a:rPr>
              <a:t>Section 1A,  Accessory Dwelling Unit:</a:t>
            </a:r>
            <a:br>
              <a:rPr lang="en-US" sz="2200" dirty="0">
                <a:latin typeface="Garamond" panose="02020404030301010803" pitchFamily="18" charset="0"/>
              </a:rPr>
            </a:br>
            <a:endParaRPr lang="en-US" sz="2200" dirty="0">
              <a:latin typeface="Garamond" panose="02020404030301010803" pitchFamily="18" charset="0"/>
            </a:endParaRPr>
          </a:p>
          <a:p>
            <a:pPr lvl="1"/>
            <a:r>
              <a:rPr lang="en-US" sz="2400" dirty="0">
                <a:latin typeface="Garamond" panose="02020404030301010803" pitchFamily="18" charset="0"/>
              </a:rPr>
              <a:t>(ii) Is not larger in gross floor area than 1/2 the gross floor area of the principal dwelling or 900 square feet, whichever is smaller; and </a:t>
            </a:r>
          </a:p>
          <a:p>
            <a:pPr lvl="1"/>
            <a:r>
              <a:rPr lang="en-US" sz="2400" dirty="0">
                <a:latin typeface="Garamond" panose="02020404030301010803" pitchFamily="18" charset="0"/>
              </a:rPr>
              <a:t>(iii) Is subject to local additional restrictions</a:t>
            </a:r>
          </a:p>
          <a:p>
            <a:pPr lvl="2"/>
            <a:r>
              <a:rPr lang="en-US" sz="2000" dirty="0">
                <a:latin typeface="Garamond" panose="02020404030301010803" pitchFamily="18" charset="0"/>
              </a:rPr>
              <a:t>additional size restrictions</a:t>
            </a:r>
          </a:p>
          <a:p>
            <a:pPr lvl="2"/>
            <a:r>
              <a:rPr lang="en-US" sz="2000" dirty="0">
                <a:latin typeface="Garamond" panose="02020404030301010803" pitchFamily="18" charset="0"/>
              </a:rPr>
              <a:t>restrictions/prohibitions for use as short-term rental, c. 64G s.1</a:t>
            </a:r>
          </a:p>
          <a:p>
            <a:pPr lvl="2"/>
            <a:r>
              <a:rPr lang="en-US" sz="2000" dirty="0">
                <a:latin typeface="Garamond" panose="02020404030301010803" pitchFamily="18" charset="0"/>
              </a:rPr>
              <a:t>no municipality shall unreasonably restrict the creation or rental of an accessory dwelling unit that is not a short-term rental.</a:t>
            </a:r>
          </a:p>
          <a:p>
            <a:pPr marL="0" indent="0">
              <a:buNone/>
            </a:pPr>
            <a:endParaRPr lang="en-US" sz="2200" dirty="0">
              <a:latin typeface="Garamond" panose="02020404030301010803" pitchFamily="18" charset="0"/>
            </a:endParaRPr>
          </a:p>
          <a:p>
            <a:pPr marL="457200" lvl="1" indent="0">
              <a:buNone/>
            </a:pPr>
            <a:endParaRPr lang="en-US" dirty="0"/>
          </a:p>
        </p:txBody>
      </p:sp>
      <p:pic>
        <p:nvPicPr>
          <p:cNvPr id="5" name="Picture 4">
            <a:extLst>
              <a:ext uri="{FF2B5EF4-FFF2-40B4-BE49-F238E27FC236}">
                <a16:creationId xmlns:a16="http://schemas.microsoft.com/office/drawing/2014/main" id="{024EA5D0-8BD1-031B-CF27-52BECB04A90E}"/>
              </a:ext>
            </a:extLst>
          </p:cNvPr>
          <p:cNvPicPr>
            <a:picLocks noChangeAspect="1"/>
          </p:cNvPicPr>
          <p:nvPr/>
        </p:nvPicPr>
        <p:blipFill>
          <a:blip r:embed="rId2"/>
          <a:stretch>
            <a:fillRect/>
          </a:stretch>
        </p:blipFill>
        <p:spPr>
          <a:xfrm>
            <a:off x="9927770" y="69546"/>
            <a:ext cx="2264229" cy="1514435"/>
          </a:xfrm>
          <a:prstGeom prst="rect">
            <a:avLst/>
          </a:prstGeom>
        </p:spPr>
      </p:pic>
    </p:spTree>
    <p:extLst>
      <p:ext uri="{BB962C8B-B14F-4D97-AF65-F5344CB8AC3E}">
        <p14:creationId xmlns:p14="http://schemas.microsoft.com/office/powerpoint/2010/main" val="361432364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DA04BBD-A96C-75ED-26D5-15C9DADD8DD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6FAAE65-9EFF-D6C1-DA2C-AA993E7FAE50}"/>
              </a:ext>
            </a:extLst>
          </p:cNvPr>
          <p:cNvSpPr>
            <a:spLocks noGrp="1"/>
          </p:cNvSpPr>
          <p:nvPr>
            <p:ph type="title"/>
          </p:nvPr>
        </p:nvSpPr>
        <p:spPr>
          <a:xfrm>
            <a:off x="1451579" y="943429"/>
            <a:ext cx="3622445" cy="744429"/>
          </a:xfrm>
        </p:spPr>
        <p:txBody>
          <a:bodyPr>
            <a:normAutofit fontScale="90000"/>
          </a:bodyPr>
          <a:lstStyle/>
          <a:p>
            <a:r>
              <a:rPr lang="en-US" sz="4400" dirty="0">
                <a:latin typeface="Garamond" panose="02020404030301010803" pitchFamily="18" charset="0"/>
              </a:rPr>
              <a:t>the Law</a:t>
            </a:r>
          </a:p>
        </p:txBody>
      </p:sp>
      <p:sp>
        <p:nvSpPr>
          <p:cNvPr id="3" name="Content Placeholder 2">
            <a:extLst>
              <a:ext uri="{FF2B5EF4-FFF2-40B4-BE49-F238E27FC236}">
                <a16:creationId xmlns:a16="http://schemas.microsoft.com/office/drawing/2014/main" id="{8AD77D09-8DD5-5ACF-34E6-D3AD964720D4}"/>
              </a:ext>
            </a:extLst>
          </p:cNvPr>
          <p:cNvSpPr>
            <a:spLocks noGrp="1"/>
          </p:cNvSpPr>
          <p:nvPr>
            <p:ph idx="1"/>
          </p:nvPr>
        </p:nvSpPr>
        <p:spPr>
          <a:xfrm>
            <a:off x="1294363" y="1886858"/>
            <a:ext cx="8981752" cy="4166624"/>
          </a:xfrm>
        </p:spPr>
        <p:txBody>
          <a:bodyPr>
            <a:normAutofit/>
          </a:bodyPr>
          <a:lstStyle/>
          <a:p>
            <a:r>
              <a:rPr lang="en-US" sz="3200" dirty="0">
                <a:latin typeface="Garamond" panose="02020404030301010803" pitchFamily="18" charset="0"/>
              </a:rPr>
              <a:t>Ch. 64G, s. 1:</a:t>
            </a:r>
            <a:br>
              <a:rPr lang="en-US" sz="2400" dirty="0">
                <a:latin typeface="Garamond" panose="02020404030301010803" pitchFamily="18" charset="0"/>
              </a:rPr>
            </a:br>
            <a:endParaRPr lang="en-US" sz="2400" dirty="0">
              <a:latin typeface="Garamond" panose="02020404030301010803" pitchFamily="18" charset="0"/>
            </a:endParaRPr>
          </a:p>
          <a:p>
            <a:pPr lvl="1">
              <a:spcBef>
                <a:spcPts val="900"/>
              </a:spcBef>
            </a:pPr>
            <a:r>
              <a:rPr lang="en-US" sz="2800" b="1" i="0" dirty="0">
                <a:solidFill>
                  <a:srgbClr val="111111"/>
                </a:solidFill>
                <a:effectLst/>
                <a:latin typeface="Garamond" panose="02020404030301010803" pitchFamily="18" charset="0"/>
              </a:rPr>
              <a:t>Short-Term Rental</a:t>
            </a:r>
            <a:r>
              <a:rPr lang="en-US" sz="2800" b="0" i="0" dirty="0">
                <a:solidFill>
                  <a:srgbClr val="111111"/>
                </a:solidFill>
                <a:effectLst/>
                <a:latin typeface="Garamond" panose="02020404030301010803" pitchFamily="18" charset="0"/>
              </a:rPr>
              <a:t>: An owner-occupied, tenant-occupied, or non-owner-occupied property, such as an apartment, house, cottage, condominium, or furnished accommodation that is not a hotel, motel, lodging house, or bed and breakfast establishment, where at least one room or unit is rented to an occupant, and all accommodations are reserved in advance.</a:t>
            </a:r>
            <a:endParaRPr lang="en-US" sz="2800" dirty="0">
              <a:solidFill>
                <a:srgbClr val="111111"/>
              </a:solidFill>
              <a:effectLst/>
              <a:latin typeface="Garamond" panose="02020404030301010803" pitchFamily="18" charset="0"/>
            </a:endParaRPr>
          </a:p>
          <a:p>
            <a:pPr marL="0" indent="0">
              <a:buNone/>
            </a:pPr>
            <a:endParaRPr lang="en-US" sz="2200" dirty="0"/>
          </a:p>
          <a:p>
            <a:pPr marL="457200" lvl="1" indent="0">
              <a:buNone/>
            </a:pPr>
            <a:endParaRPr lang="en-US" dirty="0"/>
          </a:p>
        </p:txBody>
      </p:sp>
      <p:pic>
        <p:nvPicPr>
          <p:cNvPr id="5" name="Picture 4">
            <a:extLst>
              <a:ext uri="{FF2B5EF4-FFF2-40B4-BE49-F238E27FC236}">
                <a16:creationId xmlns:a16="http://schemas.microsoft.com/office/drawing/2014/main" id="{3B037F65-631D-BE27-91BB-49697FB7E8C0}"/>
              </a:ext>
            </a:extLst>
          </p:cNvPr>
          <p:cNvPicPr>
            <a:picLocks noChangeAspect="1"/>
          </p:cNvPicPr>
          <p:nvPr/>
        </p:nvPicPr>
        <p:blipFill>
          <a:blip r:embed="rId2"/>
          <a:stretch>
            <a:fillRect/>
          </a:stretch>
        </p:blipFill>
        <p:spPr>
          <a:xfrm>
            <a:off x="9927770" y="69546"/>
            <a:ext cx="2264229" cy="1514435"/>
          </a:xfrm>
          <a:prstGeom prst="rect">
            <a:avLst/>
          </a:prstGeom>
        </p:spPr>
      </p:pic>
    </p:spTree>
    <p:extLst>
      <p:ext uri="{BB962C8B-B14F-4D97-AF65-F5344CB8AC3E}">
        <p14:creationId xmlns:p14="http://schemas.microsoft.com/office/powerpoint/2010/main" val="319853519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70F3BBC-A16C-CAF2-9F14-5A4302A0B61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2C3D968-6782-A60C-6CEC-B8E969DD5EF9}"/>
              </a:ext>
            </a:extLst>
          </p:cNvPr>
          <p:cNvSpPr>
            <a:spLocks noGrp="1"/>
          </p:cNvSpPr>
          <p:nvPr>
            <p:ph type="title"/>
          </p:nvPr>
        </p:nvSpPr>
        <p:spPr>
          <a:xfrm>
            <a:off x="1451579" y="943429"/>
            <a:ext cx="9603275" cy="744429"/>
          </a:xfrm>
        </p:spPr>
        <p:txBody>
          <a:bodyPr>
            <a:normAutofit fontScale="90000"/>
          </a:bodyPr>
          <a:lstStyle/>
          <a:p>
            <a:r>
              <a:rPr lang="en-US" sz="4400" dirty="0">
                <a:latin typeface="Garamond" panose="02020404030301010803" pitchFamily="18" charset="0"/>
              </a:rPr>
              <a:t>M.G.L. c. 40A, § 3</a:t>
            </a:r>
            <a:endParaRPr lang="en-US" sz="4400" dirty="0"/>
          </a:p>
        </p:txBody>
      </p:sp>
      <p:sp>
        <p:nvSpPr>
          <p:cNvPr id="3" name="Content Placeholder 2">
            <a:extLst>
              <a:ext uri="{FF2B5EF4-FFF2-40B4-BE49-F238E27FC236}">
                <a16:creationId xmlns:a16="http://schemas.microsoft.com/office/drawing/2014/main" id="{93DDE001-0164-3FD3-269E-242928ABA16C}"/>
              </a:ext>
            </a:extLst>
          </p:cNvPr>
          <p:cNvSpPr>
            <a:spLocks noGrp="1"/>
          </p:cNvSpPr>
          <p:nvPr>
            <p:ph idx="1"/>
          </p:nvPr>
        </p:nvSpPr>
        <p:spPr>
          <a:xfrm>
            <a:off x="1294363" y="1886858"/>
            <a:ext cx="8981752" cy="4166624"/>
          </a:xfrm>
        </p:spPr>
        <p:txBody>
          <a:bodyPr>
            <a:normAutofit/>
          </a:bodyPr>
          <a:lstStyle/>
          <a:p>
            <a:r>
              <a:rPr lang="en-US" sz="2800" dirty="0">
                <a:latin typeface="Garamond" panose="02020404030301010803" pitchFamily="18" charset="0"/>
              </a:rPr>
              <a:t>Added to section 3 of 40A:</a:t>
            </a:r>
          </a:p>
          <a:p>
            <a:pPr lvl="1"/>
            <a:r>
              <a:rPr lang="en-US" sz="2400" dirty="0">
                <a:effectLst/>
                <a:latin typeface="Garamond" panose="02020404030301010803" pitchFamily="18" charset="0"/>
              </a:rPr>
              <a:t>No zoning ordinance or by-law shall prohibit, unreasonably restrict or require a special permit or other discretionary zoning approval for the use of land or structures for a single accessory dwelling unit, or the rental thereof, in a single-family residential zoning district; </a:t>
            </a:r>
          </a:p>
          <a:p>
            <a:pPr lvl="1"/>
            <a:endParaRPr lang="en-US" sz="2400" dirty="0"/>
          </a:p>
          <a:p>
            <a:pPr lvl="1"/>
            <a:endParaRPr lang="en-US" sz="2000" dirty="0"/>
          </a:p>
          <a:p>
            <a:pPr marL="0" indent="0">
              <a:buNone/>
            </a:pPr>
            <a:endParaRPr lang="en-US" sz="2200" dirty="0"/>
          </a:p>
          <a:p>
            <a:pPr marL="457200" lvl="1" indent="0">
              <a:buNone/>
            </a:pPr>
            <a:endParaRPr lang="en-US" dirty="0"/>
          </a:p>
        </p:txBody>
      </p:sp>
      <p:pic>
        <p:nvPicPr>
          <p:cNvPr id="5" name="Picture 4">
            <a:extLst>
              <a:ext uri="{FF2B5EF4-FFF2-40B4-BE49-F238E27FC236}">
                <a16:creationId xmlns:a16="http://schemas.microsoft.com/office/drawing/2014/main" id="{FCE506C6-478A-9B31-6FC7-A4A21A2DD18A}"/>
              </a:ext>
            </a:extLst>
          </p:cNvPr>
          <p:cNvPicPr>
            <a:picLocks noChangeAspect="1"/>
          </p:cNvPicPr>
          <p:nvPr/>
        </p:nvPicPr>
        <p:blipFill>
          <a:blip r:embed="rId2"/>
          <a:stretch>
            <a:fillRect/>
          </a:stretch>
        </p:blipFill>
        <p:spPr>
          <a:xfrm>
            <a:off x="9927770" y="69546"/>
            <a:ext cx="2264229" cy="1514435"/>
          </a:xfrm>
          <a:prstGeom prst="rect">
            <a:avLst/>
          </a:prstGeom>
        </p:spPr>
      </p:pic>
    </p:spTree>
    <p:extLst>
      <p:ext uri="{BB962C8B-B14F-4D97-AF65-F5344CB8AC3E}">
        <p14:creationId xmlns:p14="http://schemas.microsoft.com/office/powerpoint/2010/main" val="262250971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080AC41-072C-BEEF-C468-3EA11E36AD2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6895366-9708-C916-9C50-B98D8A9A160B}"/>
              </a:ext>
            </a:extLst>
          </p:cNvPr>
          <p:cNvSpPr>
            <a:spLocks noGrp="1"/>
          </p:cNvSpPr>
          <p:nvPr>
            <p:ph type="title"/>
          </p:nvPr>
        </p:nvSpPr>
        <p:spPr>
          <a:xfrm>
            <a:off x="1451579" y="943429"/>
            <a:ext cx="9603275" cy="744429"/>
          </a:xfrm>
        </p:spPr>
        <p:txBody>
          <a:bodyPr>
            <a:normAutofit fontScale="90000"/>
          </a:bodyPr>
          <a:lstStyle/>
          <a:p>
            <a:r>
              <a:rPr lang="en-US" sz="4400" dirty="0">
                <a:latin typeface="Garamond" panose="02020404030301010803" pitchFamily="18" charset="0"/>
              </a:rPr>
              <a:t>M.G.L. c. 40A, § 3</a:t>
            </a:r>
            <a:endParaRPr lang="en-US" sz="4400" dirty="0"/>
          </a:p>
        </p:txBody>
      </p:sp>
      <p:sp>
        <p:nvSpPr>
          <p:cNvPr id="3" name="Content Placeholder 2">
            <a:extLst>
              <a:ext uri="{FF2B5EF4-FFF2-40B4-BE49-F238E27FC236}">
                <a16:creationId xmlns:a16="http://schemas.microsoft.com/office/drawing/2014/main" id="{FA08F9C5-008E-EF84-C476-7ECE208B8A23}"/>
              </a:ext>
            </a:extLst>
          </p:cNvPr>
          <p:cNvSpPr>
            <a:spLocks noGrp="1"/>
          </p:cNvSpPr>
          <p:nvPr>
            <p:ph idx="1"/>
          </p:nvPr>
        </p:nvSpPr>
        <p:spPr>
          <a:xfrm>
            <a:off x="1294363" y="1886858"/>
            <a:ext cx="8981752" cy="4166624"/>
          </a:xfrm>
        </p:spPr>
        <p:txBody>
          <a:bodyPr>
            <a:normAutofit/>
          </a:bodyPr>
          <a:lstStyle/>
          <a:p>
            <a:pPr lvl="1"/>
            <a:r>
              <a:rPr lang="en-US" sz="2400" dirty="0">
                <a:latin typeface="Garamond" panose="02020404030301010803" pitchFamily="18" charset="0"/>
              </a:rPr>
              <a:t>May be subject to reasonable regulations, including, but not limited to, 310 CMR 15.000 et seq., if applicable, site plan review, regulations concerning dimensional setbacks and the bulk and height of structures and may be subject to restrictions and prohibitions on short-term rental, as defined in section 1 of chapter 64G</a:t>
            </a:r>
          </a:p>
          <a:p>
            <a:pPr lvl="1"/>
            <a:r>
              <a:rPr lang="en-US" sz="2400" dirty="0">
                <a:effectLst/>
                <a:latin typeface="Garamond" panose="02020404030301010803" pitchFamily="18" charset="0"/>
              </a:rPr>
              <a:t>The use of land or structures for an accessory dwelling unit under this paragraph shall not require owner occupancy of either the accessory dwelling unit or the principal dwelling; </a:t>
            </a:r>
            <a:br>
              <a:rPr lang="en-US" sz="2200" dirty="0">
                <a:effectLst/>
              </a:rPr>
            </a:br>
            <a:endParaRPr lang="en-US" sz="2200" dirty="0">
              <a:effectLst/>
            </a:endParaRPr>
          </a:p>
          <a:p>
            <a:pPr lvl="1"/>
            <a:endParaRPr lang="en-US" sz="2000" dirty="0"/>
          </a:p>
          <a:p>
            <a:pPr marL="0" indent="0">
              <a:buNone/>
            </a:pPr>
            <a:endParaRPr lang="en-US" sz="2200" dirty="0"/>
          </a:p>
          <a:p>
            <a:pPr marL="457200" lvl="1" indent="0">
              <a:buNone/>
            </a:pPr>
            <a:endParaRPr lang="en-US" dirty="0"/>
          </a:p>
        </p:txBody>
      </p:sp>
      <p:pic>
        <p:nvPicPr>
          <p:cNvPr id="5" name="Picture 4">
            <a:extLst>
              <a:ext uri="{FF2B5EF4-FFF2-40B4-BE49-F238E27FC236}">
                <a16:creationId xmlns:a16="http://schemas.microsoft.com/office/drawing/2014/main" id="{064CB752-68F8-69AD-7FAA-677274CF6801}"/>
              </a:ext>
            </a:extLst>
          </p:cNvPr>
          <p:cNvPicPr>
            <a:picLocks noChangeAspect="1"/>
          </p:cNvPicPr>
          <p:nvPr/>
        </p:nvPicPr>
        <p:blipFill>
          <a:blip r:embed="rId2"/>
          <a:stretch>
            <a:fillRect/>
          </a:stretch>
        </p:blipFill>
        <p:spPr>
          <a:xfrm>
            <a:off x="9927770" y="69546"/>
            <a:ext cx="2264229" cy="1514435"/>
          </a:xfrm>
          <a:prstGeom prst="rect">
            <a:avLst/>
          </a:prstGeom>
        </p:spPr>
      </p:pic>
    </p:spTree>
    <p:extLst>
      <p:ext uri="{BB962C8B-B14F-4D97-AF65-F5344CB8AC3E}">
        <p14:creationId xmlns:p14="http://schemas.microsoft.com/office/powerpoint/2010/main" val="2889798"/>
      </p:ext>
    </p:extLst>
  </p:cSld>
  <p:clrMapOvr>
    <a:masterClrMapping/>
  </p:clrMapOvr>
</p:sld>
</file>

<file path=ppt/theme/theme1.xml><?xml version="1.0" encoding="utf-8"?>
<a:theme xmlns:a="http://schemas.openxmlformats.org/drawingml/2006/main" name="Wisp">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
  <TotalTime>6744</TotalTime>
  <Words>2524</Words>
  <Application>Microsoft Macintosh PowerPoint</Application>
  <PresentationFormat>Widescreen</PresentationFormat>
  <Paragraphs>218</Paragraphs>
  <Slides>32</Slides>
  <Notes>4</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32</vt:i4>
      </vt:variant>
    </vt:vector>
  </HeadingPairs>
  <TitlesOfParts>
    <vt:vector size="40" baseType="lpstr">
      <vt:lpstr>Aptos</vt:lpstr>
      <vt:lpstr>Arial</vt:lpstr>
      <vt:lpstr>Century Gothic</vt:lpstr>
      <vt:lpstr>Garamond</vt:lpstr>
      <vt:lpstr>Gill Sans MT</vt:lpstr>
      <vt:lpstr>Times New Roman</vt:lpstr>
      <vt:lpstr>Wingdings 3</vt:lpstr>
      <vt:lpstr>Wisp</vt:lpstr>
      <vt:lpstr>Accessory Dwelling Units</vt:lpstr>
      <vt:lpstr>Benefits of ADUS</vt:lpstr>
      <vt:lpstr>Benefits of ADUS</vt:lpstr>
      <vt:lpstr>Benefits of ADUS</vt:lpstr>
      <vt:lpstr>the Law</vt:lpstr>
      <vt:lpstr>the Law</vt:lpstr>
      <vt:lpstr>the Law</vt:lpstr>
      <vt:lpstr>M.G.L. c. 40A, § 3</vt:lpstr>
      <vt:lpstr>M.G.L. c. 40A, § 3</vt:lpstr>
      <vt:lpstr>M.G.L. c. 40A, § 3</vt:lpstr>
      <vt:lpstr>M.G.L. c. 40A, § 3</vt:lpstr>
      <vt:lpstr>Municipality’s Authority</vt:lpstr>
      <vt:lpstr>Municipality’s Authority</vt:lpstr>
      <vt:lpstr>Executive Office of Housing and Livable Communities (EOHLC)</vt:lpstr>
      <vt:lpstr>EOHLC Regulations</vt:lpstr>
      <vt:lpstr>EOHLC Regulations</vt:lpstr>
      <vt:lpstr>EOHLC Regulations</vt:lpstr>
      <vt:lpstr>EOHLC Regulations</vt:lpstr>
      <vt:lpstr>EOHLC Regulations</vt:lpstr>
      <vt:lpstr>EOHLC Regulations</vt:lpstr>
      <vt:lpstr>EOHLC Regulations</vt:lpstr>
      <vt:lpstr>EOHLC Regulations</vt:lpstr>
      <vt:lpstr>EOHLC Regulations</vt:lpstr>
      <vt:lpstr>EOHLC Regulations</vt:lpstr>
      <vt:lpstr>EOHLC Regulations</vt:lpstr>
      <vt:lpstr>EOHLC Regulations</vt:lpstr>
      <vt:lpstr>EOHLC Regulations</vt:lpstr>
      <vt:lpstr>Manufactured Housing</vt:lpstr>
      <vt:lpstr>DEP Title 5 Guidance</vt:lpstr>
      <vt:lpstr>Closing</vt:lpstr>
      <vt:lpstr>References</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Paul Halfmann</dc:creator>
  <cp:lastModifiedBy>Paul Halfmann</cp:lastModifiedBy>
  <cp:revision>62</cp:revision>
  <dcterms:created xsi:type="dcterms:W3CDTF">2025-01-12T14:53:49Z</dcterms:created>
  <dcterms:modified xsi:type="dcterms:W3CDTF">2025-10-20T12:46:22Z</dcterms:modified>
</cp:coreProperties>
</file>