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8"/>
  </p:notesMasterIdLst>
  <p:sldIdLst>
    <p:sldId id="282" r:id="rId3"/>
    <p:sldId id="316" r:id="rId4"/>
    <p:sldId id="317" r:id="rId5"/>
    <p:sldId id="299" r:id="rId6"/>
    <p:sldId id="338" r:id="rId7"/>
    <p:sldId id="289" r:id="rId8"/>
    <p:sldId id="288" r:id="rId9"/>
    <p:sldId id="367" r:id="rId10"/>
    <p:sldId id="1133" r:id="rId11"/>
    <p:sldId id="325" r:id="rId12"/>
    <p:sldId id="366" r:id="rId13"/>
    <p:sldId id="259" r:id="rId14"/>
    <p:sldId id="260" r:id="rId15"/>
    <p:sldId id="283" r:id="rId16"/>
    <p:sldId id="261" r:id="rId17"/>
    <p:sldId id="359" r:id="rId18"/>
    <p:sldId id="369" r:id="rId19"/>
    <p:sldId id="1051" r:id="rId20"/>
    <p:sldId id="360" r:id="rId21"/>
    <p:sldId id="305" r:id="rId22"/>
    <p:sldId id="306" r:id="rId23"/>
    <p:sldId id="333" r:id="rId24"/>
    <p:sldId id="368" r:id="rId25"/>
    <p:sldId id="370" r:id="rId26"/>
    <p:sldId id="37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94660"/>
  </p:normalViewPr>
  <p:slideViewPr>
    <p:cSldViewPr snapToGrid="0">
      <p:cViewPr varScale="1">
        <p:scale>
          <a:sx n="117" d="100"/>
          <a:sy n="117" d="100"/>
        </p:scale>
        <p:origin x="18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gradFill flip="none" rotWithShape="1">
                <a:gsLst>
                  <a:gs pos="0">
                    <a:srgbClr val="FF0000"/>
                  </a:gs>
                  <a:gs pos="50000">
                    <a:srgbClr val="0070C0"/>
                  </a:gs>
                  <a:gs pos="48000">
                    <a:srgbClr val="FF0000"/>
                  </a:gs>
                  <a:gs pos="100000">
                    <a:srgbClr val="0070C0"/>
                  </a:gs>
                </a:gsLst>
                <a:lin ang="5400000" scaled="1"/>
                <a:tileRect/>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6-9F26-46BF-BC2F-E15E87675C8C}"/>
              </c:ext>
            </c:extLst>
          </c:dPt>
          <c:dPt>
            <c:idx val="1"/>
            <c:bubble3D val="0"/>
            <c:spPr>
              <a:gradFill flip="none" rotWithShape="1">
                <a:gsLst>
                  <a:gs pos="0">
                    <a:srgbClr val="FF0000"/>
                  </a:gs>
                  <a:gs pos="46000">
                    <a:srgbClr val="0070C0"/>
                  </a:gs>
                  <a:gs pos="43000">
                    <a:srgbClr val="FF0000"/>
                  </a:gs>
                  <a:gs pos="100000">
                    <a:srgbClr val="0070C0"/>
                  </a:gs>
                </a:gsLst>
                <a:lin ang="5400000" scaled="1"/>
                <a:tileRect/>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9F26-46BF-BC2F-E15E87675C8C}"/>
              </c:ext>
            </c:extLst>
          </c:dPt>
          <c:dPt>
            <c:idx val="2"/>
            <c:bubble3D val="0"/>
            <c:spPr>
              <a:solidFill>
                <a:srgbClr val="0070C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9F26-46BF-BC2F-E15E87675C8C}"/>
              </c:ext>
            </c:extLst>
          </c:dPt>
          <c:dPt>
            <c:idx val="3"/>
            <c:bubble3D val="0"/>
            <c:spPr>
              <a:solidFill>
                <a:srgbClr val="0070C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9F26-46BF-BC2F-E15E87675C8C}"/>
              </c:ext>
            </c:extLst>
          </c:dPt>
          <c:dPt>
            <c:idx val="4"/>
            <c:bubble3D val="0"/>
            <c:spPr>
              <a:solidFill>
                <a:srgbClr val="0070C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9F26-46BF-BC2F-E15E87675C8C}"/>
              </c:ext>
            </c:extLst>
          </c:dPt>
          <c:dPt>
            <c:idx val="5"/>
            <c:bubble3D val="0"/>
            <c:spPr>
              <a:solidFill>
                <a:srgbClr val="107E3C"/>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2-9F26-46BF-BC2F-E15E87675C8C}"/>
              </c:ext>
            </c:extLst>
          </c:dPt>
          <c:dPt>
            <c:idx val="6"/>
            <c:bubble3D val="0"/>
            <c:spPr>
              <a:solidFill>
                <a:srgbClr val="107E3C"/>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9F26-46BF-BC2F-E15E87675C8C}"/>
              </c:ext>
            </c:extLst>
          </c:dPt>
          <c:dPt>
            <c:idx val="7"/>
            <c:bubble3D val="0"/>
            <c:spPr>
              <a:solidFill>
                <a:srgbClr val="107E3C"/>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4-9F26-46BF-BC2F-E15E87675C8C}"/>
              </c:ext>
            </c:extLst>
          </c:dPt>
          <c:dPt>
            <c:idx val="8"/>
            <c:bubble3D val="0"/>
            <c:spPr>
              <a:solidFill>
                <a:srgbClr val="107E3C"/>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9F26-46BF-BC2F-E15E87675C8C}"/>
              </c:ext>
            </c:extLst>
          </c:dPt>
          <c:dPt>
            <c:idx val="9"/>
            <c:bubble3D val="0"/>
            <c:spPr>
              <a:gradFill flip="none" rotWithShape="1">
                <a:gsLst>
                  <a:gs pos="57000">
                    <a:srgbClr val="0070C0"/>
                  </a:gs>
                  <a:gs pos="58000">
                    <a:schemeClr val="tx1"/>
                  </a:gs>
                  <a:gs pos="36000">
                    <a:srgbClr val="0070C0"/>
                  </a:gs>
                  <a:gs pos="33000">
                    <a:srgbClr val="FF0000"/>
                  </a:gs>
                  <a:gs pos="0">
                    <a:srgbClr val="FF0000"/>
                  </a:gs>
                  <a:gs pos="59000">
                    <a:srgbClr val="107E3C"/>
                  </a:gs>
                  <a:gs pos="90000">
                    <a:srgbClr val="107E3C"/>
                  </a:gs>
                </a:gsLst>
                <a:lin ang="5400000" scaled="1"/>
                <a:tileRect/>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A-9F26-46BF-BC2F-E15E87675C8C}"/>
              </c:ext>
            </c:extLst>
          </c:dPt>
          <c:dLbls>
            <c:dLbl>
              <c:idx val="0"/>
              <c:tx>
                <c:rich>
                  <a:bodyPr/>
                  <a:lstStyle/>
                  <a:p>
                    <a:fld id="{BC78F5DA-266B-4FDE-B75A-75E1BBD73172}" type="CATEGORYNAME">
                      <a:rPr lang="en-US" smtClean="0"/>
                      <a:pPr/>
                      <a:t>[CATEGORY NAME]</a:t>
                    </a:fld>
                    <a:endParaRPr lang="en-US"/>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9F26-46BF-BC2F-E15E87675C8C}"/>
                </c:ext>
              </c:extLst>
            </c:dLbl>
            <c:dLbl>
              <c:idx val="1"/>
              <c:tx>
                <c:rich>
                  <a:bodyPr/>
                  <a:lstStyle/>
                  <a:p>
                    <a:fld id="{F369703E-FD39-4696-9E5C-32594FF3CFC1}" type="CATEGORYNAME">
                      <a:rPr lang="en-US" smtClean="0"/>
                      <a:pPr/>
                      <a:t>[CATEGORY NAME]</a:t>
                    </a:fld>
                    <a:endParaRPr lang="en-US"/>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9F26-46BF-BC2F-E15E87675C8C}"/>
                </c:ext>
              </c:extLst>
            </c:dLbl>
            <c:dLbl>
              <c:idx val="2"/>
              <c:tx>
                <c:rich>
                  <a:bodyPr/>
                  <a:lstStyle/>
                  <a:p>
                    <a:fld id="{9BCB5D8A-6607-4641-8B0E-F8BB8A5CB0B9}" type="CATEGORYNAME">
                      <a:rPr lang="en-US" smtClean="0"/>
                      <a:pPr/>
                      <a:t>[CATEGORY NAME]</a:t>
                    </a:fld>
                    <a:endParaRPr lang="en-US"/>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9F26-46BF-BC2F-E15E87675C8C}"/>
                </c:ext>
              </c:extLst>
            </c:dLbl>
            <c:dLbl>
              <c:idx val="3"/>
              <c:tx>
                <c:rich>
                  <a:bodyPr/>
                  <a:lstStyle/>
                  <a:p>
                    <a:fld id="{BDCB1628-5435-4876-A953-96A59A9FF7BE}" type="CATEGORYNAME">
                      <a:rPr lang="en-US" smtClean="0"/>
                      <a:pPr/>
                      <a:t>[CATEGORY NAME]</a:t>
                    </a:fld>
                    <a:endParaRPr lang="en-US"/>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9F26-46BF-BC2F-E15E87675C8C}"/>
                </c:ext>
              </c:extLst>
            </c:dLbl>
            <c:dLbl>
              <c:idx val="4"/>
              <c:tx>
                <c:rich>
                  <a:bodyPr/>
                  <a:lstStyle/>
                  <a:p>
                    <a:fld id="{8F71DE93-BB25-4B34-BB00-D0BE155372AE}" type="CATEGORYNAME">
                      <a:rPr lang="en-US" smtClean="0"/>
                      <a:pPr/>
                      <a:t>[CATEGORY NAME]</a:t>
                    </a:fld>
                    <a:endParaRPr lang="en-US"/>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9F26-46BF-BC2F-E15E87675C8C}"/>
                </c:ext>
              </c:extLst>
            </c:dLbl>
            <c:dLbl>
              <c:idx val="5"/>
              <c:tx>
                <c:rich>
                  <a:bodyPr/>
                  <a:lstStyle/>
                  <a:p>
                    <a:fld id="{F210218B-6C33-4A1C-B814-4C7F9A6286AB}" type="CATEGORYNAME">
                      <a:rPr lang="en-US" smtClean="0"/>
                      <a:pPr/>
                      <a:t>[CATEGORY NAME]</a:t>
                    </a:fld>
                    <a:endParaRPr lang="en-US"/>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9F26-46BF-BC2F-E15E87675C8C}"/>
                </c:ext>
              </c:extLst>
            </c:dLbl>
            <c:dLbl>
              <c:idx val="6"/>
              <c:tx>
                <c:rich>
                  <a:bodyPr/>
                  <a:lstStyle/>
                  <a:p>
                    <a:fld id="{7C230DF1-C163-4EB0-9367-AAE2F2DE1BA6}" type="CATEGORYNAME">
                      <a:rPr lang="en-US" smtClean="0"/>
                      <a:pPr/>
                      <a:t>[CATEGORY NAME]</a:t>
                    </a:fld>
                    <a:endParaRPr lang="en-US"/>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F26-46BF-BC2F-E15E87675C8C}"/>
                </c:ext>
              </c:extLst>
            </c:dLbl>
            <c:dLbl>
              <c:idx val="7"/>
              <c:tx>
                <c:rich>
                  <a:bodyPr/>
                  <a:lstStyle/>
                  <a:p>
                    <a:fld id="{145C0568-126B-441C-80D3-8B3922D5C620}" type="CATEGORYNAME">
                      <a:rPr lang="en-US" smtClean="0"/>
                      <a:pPr/>
                      <a:t>[CATEGORY NAME]</a:t>
                    </a:fld>
                    <a:endParaRPr lang="en-US"/>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9F26-46BF-BC2F-E15E87675C8C}"/>
                </c:ext>
              </c:extLst>
            </c:dLbl>
            <c:dLbl>
              <c:idx val="8"/>
              <c:tx>
                <c:rich>
                  <a:bodyPr/>
                  <a:lstStyle/>
                  <a:p>
                    <a:r>
                      <a:rPr lang="en-US" dirty="0"/>
                      <a:t>Relapsing</a:t>
                    </a:r>
                    <a:r>
                      <a:rPr lang="en-US" baseline="0" dirty="0"/>
                      <a:t> Fever</a:t>
                    </a:r>
                    <a:endParaRPr lang="en-US" dirty="0"/>
                  </a:p>
                </c:rich>
              </c:tx>
              <c:dLblPos val="outEnd"/>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9F26-46BF-BC2F-E15E87675C8C}"/>
                </c:ext>
              </c:extLst>
            </c:dLbl>
            <c:dLbl>
              <c:idx val="9"/>
              <c:tx>
                <c:rich>
                  <a:bodyPr/>
                  <a:lstStyle/>
                  <a:p>
                    <a:r>
                      <a:rPr lang="en-US" dirty="0"/>
                      <a:t>Powassan Virus</a:t>
                    </a:r>
                  </a:p>
                </c:rich>
              </c:tx>
              <c:dLblPos val="outEnd"/>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A-9F26-46BF-BC2F-E15E87675C8C}"/>
                </c:ext>
              </c:extLst>
            </c:dLbl>
            <c:spPr>
              <a:solidFill>
                <a:srgbClr val="FFFFFF"/>
              </a:solidFill>
              <a:ln>
                <a:no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Sheet1!$A$2:$A$11</c:f>
              <c:strCache>
                <c:ptCount val="10"/>
                <c:pt idx="0">
                  <c:v>Rocky Mountain Spotted Fever</c:v>
                </c:pt>
                <c:pt idx="1">
                  <c:v>Tularemia</c:v>
                </c:pt>
                <c:pt idx="2">
                  <c:v>STARI</c:v>
                </c:pt>
                <c:pt idx="3">
                  <c:v>Erhlichiosis</c:v>
                </c:pt>
                <c:pt idx="4">
                  <c:v>Alpha-gal Allergy</c:v>
                </c:pt>
                <c:pt idx="5">
                  <c:v>Lyme Disease</c:v>
                </c:pt>
                <c:pt idx="6">
                  <c:v>Babesiosis</c:v>
                </c:pt>
                <c:pt idx="7">
                  <c:v>Anaplasmosis</c:v>
                </c:pt>
                <c:pt idx="8">
                  <c:v>Powassan Virus</c:v>
                </c:pt>
                <c:pt idx="9">
                  <c:v>Relapsing Fever</c:v>
                </c:pt>
              </c:strCache>
            </c:strRef>
          </c:cat>
          <c:val>
            <c:numRef>
              <c:f>Sheet1!$B$2:$B$11</c:f>
              <c:numCache>
                <c:formatCode>General</c:formatCode>
                <c:ptCount val="10"/>
                <c:pt idx="0">
                  <c:v>1</c:v>
                </c:pt>
                <c:pt idx="1">
                  <c:v>1</c:v>
                </c:pt>
                <c:pt idx="2">
                  <c:v>1</c:v>
                </c:pt>
                <c:pt idx="3">
                  <c:v>1</c:v>
                </c:pt>
                <c:pt idx="4">
                  <c:v>1</c:v>
                </c:pt>
                <c:pt idx="5">
                  <c:v>1</c:v>
                </c:pt>
                <c:pt idx="6">
                  <c:v>1</c:v>
                </c:pt>
                <c:pt idx="7">
                  <c:v>1</c:v>
                </c:pt>
                <c:pt idx="8">
                  <c:v>1</c:v>
                </c:pt>
                <c:pt idx="9">
                  <c:v>1</c:v>
                </c:pt>
              </c:numCache>
            </c:numRef>
          </c:val>
          <c:extLst>
            <c:ext xmlns:c16="http://schemas.microsoft.com/office/drawing/2014/chart" uri="{C3380CC4-5D6E-409C-BE32-E72D297353CC}">
              <c16:uniqueId val="{00000000-9F26-46BF-BC2F-E15E87675C8C}"/>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96ADFE-83C2-41C2-BC4F-177BC66860B9}" type="datetimeFigureOut">
              <a:rPr lang="en-US" smtClean="0"/>
              <a:t>6/23/2025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5A21A7-87FF-4CB7-A53D-EE0C844ABD6B}" type="slidenum">
              <a:rPr lang="en-US" smtClean="0"/>
              <a:t>‹#›</a:t>
            </a:fld>
            <a:endParaRPr lang="en-US"/>
          </a:p>
        </p:txBody>
      </p:sp>
    </p:spTree>
    <p:extLst>
      <p:ext uri="{BB962C8B-B14F-4D97-AF65-F5344CB8AC3E}">
        <p14:creationId xmlns:p14="http://schemas.microsoft.com/office/powerpoint/2010/main" val="1732562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90B7BC-5DF1-41B3-8A44-EBC5BE03C1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468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F534F-1A15-74FD-2CF5-BD61C374E8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6AE40E-A798-4A71-E4BD-B0C9A66AE2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350FB7-9862-A227-52C0-8E644C66443F}"/>
              </a:ext>
            </a:extLst>
          </p:cNvPr>
          <p:cNvSpPr>
            <a:spLocks noGrp="1"/>
          </p:cNvSpPr>
          <p:nvPr>
            <p:ph type="dt" sz="half" idx="10"/>
          </p:nvPr>
        </p:nvSpPr>
        <p:spPr/>
        <p:txBody>
          <a:bodyPr/>
          <a:lstStyle/>
          <a:p>
            <a:fld id="{66362DA1-F3A4-4BF2-B339-71414A0641AB}" type="datetimeFigureOut">
              <a:rPr lang="en-US" smtClean="0"/>
              <a:t>6/23/2025</a:t>
            </a:fld>
            <a:endParaRPr lang="en-US"/>
          </a:p>
        </p:txBody>
      </p:sp>
      <p:sp>
        <p:nvSpPr>
          <p:cNvPr id="5" name="Footer Placeholder 4">
            <a:extLst>
              <a:ext uri="{FF2B5EF4-FFF2-40B4-BE49-F238E27FC236}">
                <a16:creationId xmlns:a16="http://schemas.microsoft.com/office/drawing/2014/main" id="{B135FA4F-9F5B-F3FF-3D84-88CD113AEB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A047E9-9863-56A5-A6C1-03E86BF0C2AD}"/>
              </a:ext>
            </a:extLst>
          </p:cNvPr>
          <p:cNvSpPr>
            <a:spLocks noGrp="1"/>
          </p:cNvSpPr>
          <p:nvPr>
            <p:ph type="sldNum" sz="quarter" idx="12"/>
          </p:nvPr>
        </p:nvSpPr>
        <p:spPr/>
        <p:txBody>
          <a:bodyPr/>
          <a:lstStyle/>
          <a:p>
            <a:fld id="{209F1E58-2845-4A1D-9616-1598423073D5}" type="slidenum">
              <a:rPr lang="en-US" smtClean="0"/>
              <a:t>‹#›</a:t>
            </a:fld>
            <a:endParaRPr lang="en-US"/>
          </a:p>
        </p:txBody>
      </p:sp>
    </p:spTree>
    <p:extLst>
      <p:ext uri="{BB962C8B-B14F-4D97-AF65-F5344CB8AC3E}">
        <p14:creationId xmlns:p14="http://schemas.microsoft.com/office/powerpoint/2010/main" val="3225978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9FD0F-B7DA-598D-979F-C83A672A88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230CF4-6479-A125-957D-D0EDA730D2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DEEA76-2D82-CE40-BC75-DA850B5DD654}"/>
              </a:ext>
            </a:extLst>
          </p:cNvPr>
          <p:cNvSpPr>
            <a:spLocks noGrp="1"/>
          </p:cNvSpPr>
          <p:nvPr>
            <p:ph type="dt" sz="half" idx="10"/>
          </p:nvPr>
        </p:nvSpPr>
        <p:spPr/>
        <p:txBody>
          <a:bodyPr/>
          <a:lstStyle/>
          <a:p>
            <a:fld id="{66362DA1-F3A4-4BF2-B339-71414A0641AB}" type="datetimeFigureOut">
              <a:rPr lang="en-US" smtClean="0"/>
              <a:t>6/23/2025</a:t>
            </a:fld>
            <a:endParaRPr lang="en-US"/>
          </a:p>
        </p:txBody>
      </p:sp>
      <p:sp>
        <p:nvSpPr>
          <p:cNvPr id="5" name="Footer Placeholder 4">
            <a:extLst>
              <a:ext uri="{FF2B5EF4-FFF2-40B4-BE49-F238E27FC236}">
                <a16:creationId xmlns:a16="http://schemas.microsoft.com/office/drawing/2014/main" id="{9E8FCFF2-DBC3-40D8-CC47-ECA7CD825B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5AE290-CEB1-1D26-36B5-3F6C5E992361}"/>
              </a:ext>
            </a:extLst>
          </p:cNvPr>
          <p:cNvSpPr>
            <a:spLocks noGrp="1"/>
          </p:cNvSpPr>
          <p:nvPr>
            <p:ph type="sldNum" sz="quarter" idx="12"/>
          </p:nvPr>
        </p:nvSpPr>
        <p:spPr/>
        <p:txBody>
          <a:bodyPr/>
          <a:lstStyle/>
          <a:p>
            <a:fld id="{209F1E58-2845-4A1D-9616-1598423073D5}" type="slidenum">
              <a:rPr lang="en-US" smtClean="0"/>
              <a:t>‹#›</a:t>
            </a:fld>
            <a:endParaRPr lang="en-US"/>
          </a:p>
        </p:txBody>
      </p:sp>
    </p:spTree>
    <p:extLst>
      <p:ext uri="{BB962C8B-B14F-4D97-AF65-F5344CB8AC3E}">
        <p14:creationId xmlns:p14="http://schemas.microsoft.com/office/powerpoint/2010/main" val="924759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F711C8-A896-84C2-08AF-BFD9F02AE1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188462-CE39-E2B1-C116-69C48F56E1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E52108-28FA-FB65-9979-708D3183BD5C}"/>
              </a:ext>
            </a:extLst>
          </p:cNvPr>
          <p:cNvSpPr>
            <a:spLocks noGrp="1"/>
          </p:cNvSpPr>
          <p:nvPr>
            <p:ph type="dt" sz="half" idx="10"/>
          </p:nvPr>
        </p:nvSpPr>
        <p:spPr/>
        <p:txBody>
          <a:bodyPr/>
          <a:lstStyle/>
          <a:p>
            <a:fld id="{66362DA1-F3A4-4BF2-B339-71414A0641AB}" type="datetimeFigureOut">
              <a:rPr lang="en-US" smtClean="0"/>
              <a:t>6/23/2025</a:t>
            </a:fld>
            <a:endParaRPr lang="en-US"/>
          </a:p>
        </p:txBody>
      </p:sp>
      <p:sp>
        <p:nvSpPr>
          <p:cNvPr id="5" name="Footer Placeholder 4">
            <a:extLst>
              <a:ext uri="{FF2B5EF4-FFF2-40B4-BE49-F238E27FC236}">
                <a16:creationId xmlns:a16="http://schemas.microsoft.com/office/drawing/2014/main" id="{A5B4854B-69A9-CE8F-8359-2AC8D4E4E4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B4F5BF-E93A-4073-81D2-8EF1B49D7918}"/>
              </a:ext>
            </a:extLst>
          </p:cNvPr>
          <p:cNvSpPr>
            <a:spLocks noGrp="1"/>
          </p:cNvSpPr>
          <p:nvPr>
            <p:ph type="sldNum" sz="quarter" idx="12"/>
          </p:nvPr>
        </p:nvSpPr>
        <p:spPr/>
        <p:txBody>
          <a:bodyPr/>
          <a:lstStyle/>
          <a:p>
            <a:fld id="{209F1E58-2845-4A1D-9616-1598423073D5}" type="slidenum">
              <a:rPr lang="en-US" smtClean="0"/>
              <a:t>‹#›</a:t>
            </a:fld>
            <a:endParaRPr lang="en-US"/>
          </a:p>
        </p:txBody>
      </p:sp>
    </p:spTree>
    <p:extLst>
      <p:ext uri="{BB962C8B-B14F-4D97-AF65-F5344CB8AC3E}">
        <p14:creationId xmlns:p14="http://schemas.microsoft.com/office/powerpoint/2010/main" val="8734497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487680" y="1600200"/>
            <a:ext cx="5388864"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4"/>
          </p:nvPr>
        </p:nvSpPr>
        <p:spPr/>
        <p:txBody>
          <a:bodyPr/>
          <a:lstStyle>
            <a:lvl1pPr>
              <a:defRPr/>
            </a:lvl1pPr>
          </a:lstStyle>
          <a:p>
            <a:pPr>
              <a:defRPr/>
            </a:pPr>
            <a:endParaRPr lang="en-US" altLang="en-US"/>
          </a:p>
        </p:txBody>
      </p:sp>
      <p:sp>
        <p:nvSpPr>
          <p:cNvPr id="6" name="Footer Placeholder 4"/>
          <p:cNvSpPr>
            <a:spLocks noGrp="1"/>
          </p:cNvSpPr>
          <p:nvPr>
            <p:ph type="ftr" sz="quarter" idx="15"/>
          </p:nvPr>
        </p:nvSpPr>
        <p:spPr/>
        <p:txBody>
          <a:bodyPr/>
          <a:lstStyle>
            <a:lvl1pPr>
              <a:defRPr/>
            </a:lvl1pPr>
          </a:lstStyle>
          <a:p>
            <a:pPr>
              <a:defRPr/>
            </a:pPr>
            <a:endParaRPr lang="en-US" altLang="en-US"/>
          </a:p>
        </p:txBody>
      </p:sp>
      <p:sp>
        <p:nvSpPr>
          <p:cNvPr id="7" name="Slide Number Placeholder 5"/>
          <p:cNvSpPr>
            <a:spLocks noGrp="1"/>
          </p:cNvSpPr>
          <p:nvPr>
            <p:ph type="sldNum" sz="quarter" idx="16"/>
          </p:nvPr>
        </p:nvSpPr>
        <p:spPr/>
        <p:txBody>
          <a:bodyPr/>
          <a:lstStyle>
            <a:lvl1pPr>
              <a:defRPr/>
            </a:lvl1pPr>
          </a:lstStyle>
          <a:p>
            <a:pPr>
              <a:defRPr/>
            </a:pPr>
            <a:fld id="{F0A5858C-52D7-4DE2-93A7-4807C63E4243}" type="slidenum">
              <a:rPr lang="en-US" altLang="en-US"/>
              <a:pPr>
                <a:defRPr/>
              </a:pPr>
              <a:t>‹#›</a:t>
            </a:fld>
            <a:endParaRPr lang="en-US" altLang="en-US" sz="1400"/>
          </a:p>
        </p:txBody>
      </p:sp>
    </p:spTree>
    <p:extLst>
      <p:ext uri="{BB962C8B-B14F-4D97-AF65-F5344CB8AC3E}">
        <p14:creationId xmlns:p14="http://schemas.microsoft.com/office/powerpoint/2010/main" val="3935727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6362DA1-F3A4-4BF2-B339-71414A0641AB}" type="datetimeFigureOut">
              <a:rPr lang="en-US" smtClean="0"/>
              <a:t>6/23/2025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F1E58-2845-4A1D-9616-1598423073D5}" type="slidenum">
              <a:rPr lang="en-US" smtClean="0"/>
              <a:t>‹#›</a:t>
            </a:fld>
            <a:endParaRPr lang="en-US"/>
          </a:p>
        </p:txBody>
      </p:sp>
    </p:spTree>
    <p:extLst>
      <p:ext uri="{BB962C8B-B14F-4D97-AF65-F5344CB8AC3E}">
        <p14:creationId xmlns:p14="http://schemas.microsoft.com/office/powerpoint/2010/main" val="1960499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362DA1-F3A4-4BF2-B339-71414A0641AB}" type="datetimeFigureOut">
              <a:rPr lang="en-US" smtClean="0"/>
              <a:t>6/23/2025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F1E58-2845-4A1D-9616-1598423073D5}" type="slidenum">
              <a:rPr lang="en-US" smtClean="0"/>
              <a:t>‹#›</a:t>
            </a:fld>
            <a:endParaRPr lang="en-US"/>
          </a:p>
        </p:txBody>
      </p:sp>
    </p:spTree>
    <p:extLst>
      <p:ext uri="{BB962C8B-B14F-4D97-AF65-F5344CB8AC3E}">
        <p14:creationId xmlns:p14="http://schemas.microsoft.com/office/powerpoint/2010/main" val="10577496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362DA1-F3A4-4BF2-B339-71414A0641AB}" type="datetimeFigureOut">
              <a:rPr lang="en-US" smtClean="0"/>
              <a:t>6/23/2025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F1E58-2845-4A1D-9616-1598423073D5}" type="slidenum">
              <a:rPr lang="en-US" smtClean="0"/>
              <a:t>‹#›</a:t>
            </a:fld>
            <a:endParaRPr lang="en-US"/>
          </a:p>
        </p:txBody>
      </p:sp>
    </p:spTree>
    <p:extLst>
      <p:ext uri="{BB962C8B-B14F-4D97-AF65-F5344CB8AC3E}">
        <p14:creationId xmlns:p14="http://schemas.microsoft.com/office/powerpoint/2010/main" val="22316294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6362DA1-F3A4-4BF2-B339-71414A0641AB}" type="datetimeFigureOut">
              <a:rPr lang="en-US" smtClean="0"/>
              <a:t>6/23/2025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9F1E58-2845-4A1D-9616-1598423073D5}" type="slidenum">
              <a:rPr lang="en-US" smtClean="0"/>
              <a:t>‹#›</a:t>
            </a:fld>
            <a:endParaRPr lang="en-US"/>
          </a:p>
        </p:txBody>
      </p:sp>
    </p:spTree>
    <p:extLst>
      <p:ext uri="{BB962C8B-B14F-4D97-AF65-F5344CB8AC3E}">
        <p14:creationId xmlns:p14="http://schemas.microsoft.com/office/powerpoint/2010/main" val="209673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6362DA1-F3A4-4BF2-B339-71414A0641AB}" type="datetimeFigureOut">
              <a:rPr lang="en-US" smtClean="0"/>
              <a:t>6/23/2025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9F1E58-2845-4A1D-9616-1598423073D5}" type="slidenum">
              <a:rPr lang="en-US" smtClean="0"/>
              <a:t>‹#›</a:t>
            </a:fld>
            <a:endParaRPr lang="en-US"/>
          </a:p>
        </p:txBody>
      </p:sp>
    </p:spTree>
    <p:extLst>
      <p:ext uri="{BB962C8B-B14F-4D97-AF65-F5344CB8AC3E}">
        <p14:creationId xmlns:p14="http://schemas.microsoft.com/office/powerpoint/2010/main" val="35595305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6362DA1-F3A4-4BF2-B339-71414A0641AB}" type="datetimeFigureOut">
              <a:rPr lang="en-US" smtClean="0"/>
              <a:t>6/23/2025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9F1E58-2845-4A1D-9616-1598423073D5}" type="slidenum">
              <a:rPr lang="en-US" smtClean="0"/>
              <a:t>‹#›</a:t>
            </a:fld>
            <a:endParaRPr lang="en-US"/>
          </a:p>
        </p:txBody>
      </p:sp>
    </p:spTree>
    <p:extLst>
      <p:ext uri="{BB962C8B-B14F-4D97-AF65-F5344CB8AC3E}">
        <p14:creationId xmlns:p14="http://schemas.microsoft.com/office/powerpoint/2010/main" val="30482048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362DA1-F3A4-4BF2-B339-71414A0641AB}" type="datetimeFigureOut">
              <a:rPr lang="en-US" smtClean="0"/>
              <a:t>6/23/2025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9F1E58-2845-4A1D-9616-1598423073D5}" type="slidenum">
              <a:rPr lang="en-US" smtClean="0"/>
              <a:t>‹#›</a:t>
            </a:fld>
            <a:endParaRPr lang="en-US"/>
          </a:p>
        </p:txBody>
      </p:sp>
    </p:spTree>
    <p:extLst>
      <p:ext uri="{BB962C8B-B14F-4D97-AF65-F5344CB8AC3E}">
        <p14:creationId xmlns:p14="http://schemas.microsoft.com/office/powerpoint/2010/main" val="1493510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F1CB4-7FA6-1EDD-08D4-21C053C8B6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5B25A8-3161-3595-BEA0-78A378FC27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8EEEF-9C38-EC2A-49EF-ACF755BD81B2}"/>
              </a:ext>
            </a:extLst>
          </p:cNvPr>
          <p:cNvSpPr>
            <a:spLocks noGrp="1"/>
          </p:cNvSpPr>
          <p:nvPr>
            <p:ph type="dt" sz="half" idx="10"/>
          </p:nvPr>
        </p:nvSpPr>
        <p:spPr/>
        <p:txBody>
          <a:bodyPr/>
          <a:lstStyle/>
          <a:p>
            <a:fld id="{66362DA1-F3A4-4BF2-B339-71414A0641AB}" type="datetimeFigureOut">
              <a:rPr lang="en-US" smtClean="0"/>
              <a:t>6/23/2025</a:t>
            </a:fld>
            <a:endParaRPr lang="en-US"/>
          </a:p>
        </p:txBody>
      </p:sp>
      <p:sp>
        <p:nvSpPr>
          <p:cNvPr id="5" name="Footer Placeholder 4">
            <a:extLst>
              <a:ext uri="{FF2B5EF4-FFF2-40B4-BE49-F238E27FC236}">
                <a16:creationId xmlns:a16="http://schemas.microsoft.com/office/drawing/2014/main" id="{F3238A92-2DF9-1719-652D-4D721F3271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5EABFA-B769-5467-52D0-375FC2E49C9A}"/>
              </a:ext>
            </a:extLst>
          </p:cNvPr>
          <p:cNvSpPr>
            <a:spLocks noGrp="1"/>
          </p:cNvSpPr>
          <p:nvPr>
            <p:ph type="sldNum" sz="quarter" idx="12"/>
          </p:nvPr>
        </p:nvSpPr>
        <p:spPr/>
        <p:txBody>
          <a:bodyPr/>
          <a:lstStyle/>
          <a:p>
            <a:fld id="{209F1E58-2845-4A1D-9616-1598423073D5}" type="slidenum">
              <a:rPr lang="en-US" smtClean="0"/>
              <a:t>‹#›</a:t>
            </a:fld>
            <a:endParaRPr lang="en-US"/>
          </a:p>
        </p:txBody>
      </p:sp>
    </p:spTree>
    <p:extLst>
      <p:ext uri="{BB962C8B-B14F-4D97-AF65-F5344CB8AC3E}">
        <p14:creationId xmlns:p14="http://schemas.microsoft.com/office/powerpoint/2010/main" val="32943597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362DA1-F3A4-4BF2-B339-71414A0641AB}" type="datetimeFigureOut">
              <a:rPr lang="en-US" smtClean="0"/>
              <a:t>6/23/2025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9F1E58-2845-4A1D-9616-1598423073D5}" type="slidenum">
              <a:rPr lang="en-US" smtClean="0"/>
              <a:t>‹#›</a:t>
            </a:fld>
            <a:endParaRPr lang="en-US"/>
          </a:p>
        </p:txBody>
      </p:sp>
    </p:spTree>
    <p:extLst>
      <p:ext uri="{BB962C8B-B14F-4D97-AF65-F5344CB8AC3E}">
        <p14:creationId xmlns:p14="http://schemas.microsoft.com/office/powerpoint/2010/main" val="2360172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362DA1-F3A4-4BF2-B339-71414A0641AB}" type="datetimeFigureOut">
              <a:rPr lang="en-US" smtClean="0"/>
              <a:t>6/23/2025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9F1E58-2845-4A1D-9616-1598423073D5}" type="slidenum">
              <a:rPr lang="en-US" smtClean="0"/>
              <a:t>‹#›</a:t>
            </a:fld>
            <a:endParaRPr lang="en-US"/>
          </a:p>
        </p:txBody>
      </p:sp>
    </p:spTree>
    <p:extLst>
      <p:ext uri="{BB962C8B-B14F-4D97-AF65-F5344CB8AC3E}">
        <p14:creationId xmlns:p14="http://schemas.microsoft.com/office/powerpoint/2010/main" val="27334080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362DA1-F3A4-4BF2-B339-71414A0641AB}" type="datetimeFigureOut">
              <a:rPr lang="en-US" smtClean="0"/>
              <a:t>6/23/2025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F1E58-2845-4A1D-9616-1598423073D5}" type="slidenum">
              <a:rPr lang="en-US" smtClean="0"/>
              <a:t>‹#›</a:t>
            </a:fld>
            <a:endParaRPr lang="en-US"/>
          </a:p>
        </p:txBody>
      </p:sp>
    </p:spTree>
    <p:extLst>
      <p:ext uri="{BB962C8B-B14F-4D97-AF65-F5344CB8AC3E}">
        <p14:creationId xmlns:p14="http://schemas.microsoft.com/office/powerpoint/2010/main" val="19941721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362DA1-F3A4-4BF2-B339-71414A0641AB}" type="datetimeFigureOut">
              <a:rPr lang="en-US" smtClean="0"/>
              <a:t>6/23/2025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F1E58-2845-4A1D-9616-1598423073D5}" type="slidenum">
              <a:rPr lang="en-US" smtClean="0"/>
              <a:t>‹#›</a:t>
            </a:fld>
            <a:endParaRPr lang="en-US"/>
          </a:p>
        </p:txBody>
      </p:sp>
    </p:spTree>
    <p:extLst>
      <p:ext uri="{BB962C8B-B14F-4D97-AF65-F5344CB8AC3E}">
        <p14:creationId xmlns:p14="http://schemas.microsoft.com/office/powerpoint/2010/main" val="19846624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487680" y="1600200"/>
            <a:ext cx="5388864"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4"/>
          </p:nvPr>
        </p:nvSpPr>
        <p:spPr/>
        <p:txBody>
          <a:bodyPr/>
          <a:lstStyle>
            <a:lvl1pPr>
              <a:defRPr/>
            </a:lvl1pPr>
          </a:lstStyle>
          <a:p>
            <a:pPr>
              <a:defRPr/>
            </a:pPr>
            <a:endParaRPr lang="en-US" altLang="en-US"/>
          </a:p>
        </p:txBody>
      </p:sp>
      <p:sp>
        <p:nvSpPr>
          <p:cNvPr id="6" name="Footer Placeholder 4"/>
          <p:cNvSpPr>
            <a:spLocks noGrp="1"/>
          </p:cNvSpPr>
          <p:nvPr>
            <p:ph type="ftr" sz="quarter" idx="15"/>
          </p:nvPr>
        </p:nvSpPr>
        <p:spPr/>
        <p:txBody>
          <a:bodyPr/>
          <a:lstStyle>
            <a:lvl1pPr>
              <a:defRPr/>
            </a:lvl1pPr>
          </a:lstStyle>
          <a:p>
            <a:pPr>
              <a:defRPr/>
            </a:pPr>
            <a:endParaRPr lang="en-US" altLang="en-US"/>
          </a:p>
        </p:txBody>
      </p:sp>
      <p:sp>
        <p:nvSpPr>
          <p:cNvPr id="7" name="Slide Number Placeholder 5"/>
          <p:cNvSpPr>
            <a:spLocks noGrp="1"/>
          </p:cNvSpPr>
          <p:nvPr>
            <p:ph type="sldNum" sz="quarter" idx="16"/>
          </p:nvPr>
        </p:nvSpPr>
        <p:spPr/>
        <p:txBody>
          <a:bodyPr/>
          <a:lstStyle>
            <a:lvl1pPr>
              <a:defRPr/>
            </a:lvl1pPr>
          </a:lstStyle>
          <a:p>
            <a:pPr>
              <a:defRPr/>
            </a:pPr>
            <a:fld id="{F0A5858C-52D7-4DE2-93A7-4807C63E4243}" type="slidenum">
              <a:rPr lang="en-US" altLang="en-US"/>
              <a:pPr>
                <a:defRPr/>
              </a:pPr>
              <a:t>‹#›</a:t>
            </a:fld>
            <a:endParaRPr lang="en-US" altLang="en-US" sz="1400"/>
          </a:p>
        </p:txBody>
      </p:sp>
    </p:spTree>
    <p:extLst>
      <p:ext uri="{BB962C8B-B14F-4D97-AF65-F5344CB8AC3E}">
        <p14:creationId xmlns:p14="http://schemas.microsoft.com/office/powerpoint/2010/main" val="855096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33B0C-3E50-8D67-B675-8DEF612295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52713D-F46D-1D11-BD11-9B8AF8A9221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FE5BC4-C1C4-447A-02D5-BB09BCA30251}"/>
              </a:ext>
            </a:extLst>
          </p:cNvPr>
          <p:cNvSpPr>
            <a:spLocks noGrp="1"/>
          </p:cNvSpPr>
          <p:nvPr>
            <p:ph type="dt" sz="half" idx="10"/>
          </p:nvPr>
        </p:nvSpPr>
        <p:spPr/>
        <p:txBody>
          <a:bodyPr/>
          <a:lstStyle/>
          <a:p>
            <a:fld id="{66362DA1-F3A4-4BF2-B339-71414A0641AB}" type="datetimeFigureOut">
              <a:rPr lang="en-US" smtClean="0"/>
              <a:t>6/23/2025</a:t>
            </a:fld>
            <a:endParaRPr lang="en-US"/>
          </a:p>
        </p:txBody>
      </p:sp>
      <p:sp>
        <p:nvSpPr>
          <p:cNvPr id="5" name="Footer Placeholder 4">
            <a:extLst>
              <a:ext uri="{FF2B5EF4-FFF2-40B4-BE49-F238E27FC236}">
                <a16:creationId xmlns:a16="http://schemas.microsoft.com/office/drawing/2014/main" id="{9A283F4F-5481-4BF3-B9BF-C32927F4B8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1BE3C-1B99-0AEE-6D72-AA8422410AF3}"/>
              </a:ext>
            </a:extLst>
          </p:cNvPr>
          <p:cNvSpPr>
            <a:spLocks noGrp="1"/>
          </p:cNvSpPr>
          <p:nvPr>
            <p:ph type="sldNum" sz="quarter" idx="12"/>
          </p:nvPr>
        </p:nvSpPr>
        <p:spPr/>
        <p:txBody>
          <a:bodyPr/>
          <a:lstStyle/>
          <a:p>
            <a:fld id="{209F1E58-2845-4A1D-9616-1598423073D5}" type="slidenum">
              <a:rPr lang="en-US" smtClean="0"/>
              <a:t>‹#›</a:t>
            </a:fld>
            <a:endParaRPr lang="en-US"/>
          </a:p>
        </p:txBody>
      </p:sp>
    </p:spTree>
    <p:extLst>
      <p:ext uri="{BB962C8B-B14F-4D97-AF65-F5344CB8AC3E}">
        <p14:creationId xmlns:p14="http://schemas.microsoft.com/office/powerpoint/2010/main" val="4008027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89AA7-2613-B46C-98D7-9F477139A4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D49598-601A-AA4C-1F21-650DAAB73D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CDF538-F807-B796-21C7-2D742CD92A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9DD1FA-04D6-7FDB-DD7B-18542E567EFA}"/>
              </a:ext>
            </a:extLst>
          </p:cNvPr>
          <p:cNvSpPr>
            <a:spLocks noGrp="1"/>
          </p:cNvSpPr>
          <p:nvPr>
            <p:ph type="dt" sz="half" idx="10"/>
          </p:nvPr>
        </p:nvSpPr>
        <p:spPr/>
        <p:txBody>
          <a:bodyPr/>
          <a:lstStyle/>
          <a:p>
            <a:fld id="{66362DA1-F3A4-4BF2-B339-71414A0641AB}" type="datetimeFigureOut">
              <a:rPr lang="en-US" smtClean="0"/>
              <a:t>6/23/2025</a:t>
            </a:fld>
            <a:endParaRPr lang="en-US"/>
          </a:p>
        </p:txBody>
      </p:sp>
      <p:sp>
        <p:nvSpPr>
          <p:cNvPr id="6" name="Footer Placeholder 5">
            <a:extLst>
              <a:ext uri="{FF2B5EF4-FFF2-40B4-BE49-F238E27FC236}">
                <a16:creationId xmlns:a16="http://schemas.microsoft.com/office/drawing/2014/main" id="{2724587C-26A2-CD61-D7EA-F6DA9E207C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8175DF-4418-28AD-2854-6ADC7F7E26BC}"/>
              </a:ext>
            </a:extLst>
          </p:cNvPr>
          <p:cNvSpPr>
            <a:spLocks noGrp="1"/>
          </p:cNvSpPr>
          <p:nvPr>
            <p:ph type="sldNum" sz="quarter" idx="12"/>
          </p:nvPr>
        </p:nvSpPr>
        <p:spPr/>
        <p:txBody>
          <a:bodyPr/>
          <a:lstStyle/>
          <a:p>
            <a:fld id="{209F1E58-2845-4A1D-9616-1598423073D5}" type="slidenum">
              <a:rPr lang="en-US" smtClean="0"/>
              <a:t>‹#›</a:t>
            </a:fld>
            <a:endParaRPr lang="en-US"/>
          </a:p>
        </p:txBody>
      </p:sp>
    </p:spTree>
    <p:extLst>
      <p:ext uri="{BB962C8B-B14F-4D97-AF65-F5344CB8AC3E}">
        <p14:creationId xmlns:p14="http://schemas.microsoft.com/office/powerpoint/2010/main" val="3665366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A71DE-BF08-7CF5-DD64-4AB01FAE54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7F4A49-6FFD-37FE-B836-9BDAA69265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2BEE66-94F9-C0C3-6D85-97DCE3EFD3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D9C55F-9EDE-B153-E9D3-A236F14AD4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22E899-3520-49CB-EBC8-DAA80DC09B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7F07B6-4D07-0D94-3F0F-A910417D1CAD}"/>
              </a:ext>
            </a:extLst>
          </p:cNvPr>
          <p:cNvSpPr>
            <a:spLocks noGrp="1"/>
          </p:cNvSpPr>
          <p:nvPr>
            <p:ph type="dt" sz="half" idx="10"/>
          </p:nvPr>
        </p:nvSpPr>
        <p:spPr/>
        <p:txBody>
          <a:bodyPr/>
          <a:lstStyle/>
          <a:p>
            <a:fld id="{66362DA1-F3A4-4BF2-B339-71414A0641AB}" type="datetimeFigureOut">
              <a:rPr lang="en-US" smtClean="0"/>
              <a:t>6/23/2025</a:t>
            </a:fld>
            <a:endParaRPr lang="en-US"/>
          </a:p>
        </p:txBody>
      </p:sp>
      <p:sp>
        <p:nvSpPr>
          <p:cNvPr id="8" name="Footer Placeholder 7">
            <a:extLst>
              <a:ext uri="{FF2B5EF4-FFF2-40B4-BE49-F238E27FC236}">
                <a16:creationId xmlns:a16="http://schemas.microsoft.com/office/drawing/2014/main" id="{E8B01E00-4675-7AAF-DD3A-5E577DC202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CDB16C-C88C-0D23-71E2-71A79E90BACA}"/>
              </a:ext>
            </a:extLst>
          </p:cNvPr>
          <p:cNvSpPr>
            <a:spLocks noGrp="1"/>
          </p:cNvSpPr>
          <p:nvPr>
            <p:ph type="sldNum" sz="quarter" idx="12"/>
          </p:nvPr>
        </p:nvSpPr>
        <p:spPr/>
        <p:txBody>
          <a:bodyPr/>
          <a:lstStyle/>
          <a:p>
            <a:fld id="{209F1E58-2845-4A1D-9616-1598423073D5}" type="slidenum">
              <a:rPr lang="en-US" smtClean="0"/>
              <a:t>‹#›</a:t>
            </a:fld>
            <a:endParaRPr lang="en-US"/>
          </a:p>
        </p:txBody>
      </p:sp>
    </p:spTree>
    <p:extLst>
      <p:ext uri="{BB962C8B-B14F-4D97-AF65-F5344CB8AC3E}">
        <p14:creationId xmlns:p14="http://schemas.microsoft.com/office/powerpoint/2010/main" val="1704267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5D7E9-5E0D-9B2E-9648-5B405E2526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E22170-3747-979E-565E-2591CE450837}"/>
              </a:ext>
            </a:extLst>
          </p:cNvPr>
          <p:cNvSpPr>
            <a:spLocks noGrp="1"/>
          </p:cNvSpPr>
          <p:nvPr>
            <p:ph type="dt" sz="half" idx="10"/>
          </p:nvPr>
        </p:nvSpPr>
        <p:spPr/>
        <p:txBody>
          <a:bodyPr/>
          <a:lstStyle/>
          <a:p>
            <a:fld id="{66362DA1-F3A4-4BF2-B339-71414A0641AB}" type="datetimeFigureOut">
              <a:rPr lang="en-US" smtClean="0"/>
              <a:t>6/23/2025</a:t>
            </a:fld>
            <a:endParaRPr lang="en-US"/>
          </a:p>
        </p:txBody>
      </p:sp>
      <p:sp>
        <p:nvSpPr>
          <p:cNvPr id="4" name="Footer Placeholder 3">
            <a:extLst>
              <a:ext uri="{FF2B5EF4-FFF2-40B4-BE49-F238E27FC236}">
                <a16:creationId xmlns:a16="http://schemas.microsoft.com/office/drawing/2014/main" id="{DE9FFCA0-2BE3-4822-CF8E-0AF367C062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CF4841-886A-E89F-917D-4EA6362E7AB1}"/>
              </a:ext>
            </a:extLst>
          </p:cNvPr>
          <p:cNvSpPr>
            <a:spLocks noGrp="1"/>
          </p:cNvSpPr>
          <p:nvPr>
            <p:ph type="sldNum" sz="quarter" idx="12"/>
          </p:nvPr>
        </p:nvSpPr>
        <p:spPr/>
        <p:txBody>
          <a:bodyPr/>
          <a:lstStyle/>
          <a:p>
            <a:fld id="{209F1E58-2845-4A1D-9616-1598423073D5}" type="slidenum">
              <a:rPr lang="en-US" smtClean="0"/>
              <a:t>‹#›</a:t>
            </a:fld>
            <a:endParaRPr lang="en-US"/>
          </a:p>
        </p:txBody>
      </p:sp>
    </p:spTree>
    <p:extLst>
      <p:ext uri="{BB962C8B-B14F-4D97-AF65-F5344CB8AC3E}">
        <p14:creationId xmlns:p14="http://schemas.microsoft.com/office/powerpoint/2010/main" val="2542747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0B591-15A9-4831-E60D-07091E4DE568}"/>
              </a:ext>
            </a:extLst>
          </p:cNvPr>
          <p:cNvSpPr>
            <a:spLocks noGrp="1"/>
          </p:cNvSpPr>
          <p:nvPr>
            <p:ph type="dt" sz="half" idx="10"/>
          </p:nvPr>
        </p:nvSpPr>
        <p:spPr/>
        <p:txBody>
          <a:bodyPr/>
          <a:lstStyle/>
          <a:p>
            <a:fld id="{66362DA1-F3A4-4BF2-B339-71414A0641AB}" type="datetimeFigureOut">
              <a:rPr lang="en-US" smtClean="0"/>
              <a:t>6/23/2025</a:t>
            </a:fld>
            <a:endParaRPr lang="en-US"/>
          </a:p>
        </p:txBody>
      </p:sp>
      <p:sp>
        <p:nvSpPr>
          <p:cNvPr id="3" name="Footer Placeholder 2">
            <a:extLst>
              <a:ext uri="{FF2B5EF4-FFF2-40B4-BE49-F238E27FC236}">
                <a16:creationId xmlns:a16="http://schemas.microsoft.com/office/drawing/2014/main" id="{D17550B5-AF67-3F9F-5CC6-69E9956C9B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675E22-3478-62D4-B6BE-4BFA545C6B5F}"/>
              </a:ext>
            </a:extLst>
          </p:cNvPr>
          <p:cNvSpPr>
            <a:spLocks noGrp="1"/>
          </p:cNvSpPr>
          <p:nvPr>
            <p:ph type="sldNum" sz="quarter" idx="12"/>
          </p:nvPr>
        </p:nvSpPr>
        <p:spPr/>
        <p:txBody>
          <a:bodyPr/>
          <a:lstStyle/>
          <a:p>
            <a:fld id="{209F1E58-2845-4A1D-9616-1598423073D5}" type="slidenum">
              <a:rPr lang="en-US" smtClean="0"/>
              <a:t>‹#›</a:t>
            </a:fld>
            <a:endParaRPr lang="en-US"/>
          </a:p>
        </p:txBody>
      </p:sp>
    </p:spTree>
    <p:extLst>
      <p:ext uri="{BB962C8B-B14F-4D97-AF65-F5344CB8AC3E}">
        <p14:creationId xmlns:p14="http://schemas.microsoft.com/office/powerpoint/2010/main" val="3528610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E5E8D-A769-D5A9-8340-5B9D1A1B87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97B11D-24D5-F683-00F6-BFF9236CF7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0B97DD-557F-C00F-1C04-855FB398C5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ED30AE-B43D-2DFD-C046-06C1B0F1B9DF}"/>
              </a:ext>
            </a:extLst>
          </p:cNvPr>
          <p:cNvSpPr>
            <a:spLocks noGrp="1"/>
          </p:cNvSpPr>
          <p:nvPr>
            <p:ph type="dt" sz="half" idx="10"/>
          </p:nvPr>
        </p:nvSpPr>
        <p:spPr/>
        <p:txBody>
          <a:bodyPr/>
          <a:lstStyle/>
          <a:p>
            <a:fld id="{66362DA1-F3A4-4BF2-B339-71414A0641AB}" type="datetimeFigureOut">
              <a:rPr lang="en-US" smtClean="0"/>
              <a:t>6/23/2025</a:t>
            </a:fld>
            <a:endParaRPr lang="en-US"/>
          </a:p>
        </p:txBody>
      </p:sp>
      <p:sp>
        <p:nvSpPr>
          <p:cNvPr id="6" name="Footer Placeholder 5">
            <a:extLst>
              <a:ext uri="{FF2B5EF4-FFF2-40B4-BE49-F238E27FC236}">
                <a16:creationId xmlns:a16="http://schemas.microsoft.com/office/drawing/2014/main" id="{5BAB7E9B-E03C-55C2-BC67-34EF34C64B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C2611C-7601-8608-00FA-0F3DF86DEC16}"/>
              </a:ext>
            </a:extLst>
          </p:cNvPr>
          <p:cNvSpPr>
            <a:spLocks noGrp="1"/>
          </p:cNvSpPr>
          <p:nvPr>
            <p:ph type="sldNum" sz="quarter" idx="12"/>
          </p:nvPr>
        </p:nvSpPr>
        <p:spPr/>
        <p:txBody>
          <a:bodyPr/>
          <a:lstStyle/>
          <a:p>
            <a:fld id="{209F1E58-2845-4A1D-9616-1598423073D5}" type="slidenum">
              <a:rPr lang="en-US" smtClean="0"/>
              <a:t>‹#›</a:t>
            </a:fld>
            <a:endParaRPr lang="en-US"/>
          </a:p>
        </p:txBody>
      </p:sp>
    </p:spTree>
    <p:extLst>
      <p:ext uri="{BB962C8B-B14F-4D97-AF65-F5344CB8AC3E}">
        <p14:creationId xmlns:p14="http://schemas.microsoft.com/office/powerpoint/2010/main" val="3254115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1E1B3-4ED3-CA7D-34B3-3C171F8BB1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70C88B-26FF-886F-B277-A6B1CF14F7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2F915B-F254-A9E0-8E3F-C87FB6B0AE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9A8830-B086-A6D9-6459-786588B5CE46}"/>
              </a:ext>
            </a:extLst>
          </p:cNvPr>
          <p:cNvSpPr>
            <a:spLocks noGrp="1"/>
          </p:cNvSpPr>
          <p:nvPr>
            <p:ph type="dt" sz="half" idx="10"/>
          </p:nvPr>
        </p:nvSpPr>
        <p:spPr/>
        <p:txBody>
          <a:bodyPr/>
          <a:lstStyle/>
          <a:p>
            <a:fld id="{66362DA1-F3A4-4BF2-B339-71414A0641AB}" type="datetimeFigureOut">
              <a:rPr lang="en-US" smtClean="0"/>
              <a:t>6/23/2025</a:t>
            </a:fld>
            <a:endParaRPr lang="en-US"/>
          </a:p>
        </p:txBody>
      </p:sp>
      <p:sp>
        <p:nvSpPr>
          <p:cNvPr id="6" name="Footer Placeholder 5">
            <a:extLst>
              <a:ext uri="{FF2B5EF4-FFF2-40B4-BE49-F238E27FC236}">
                <a16:creationId xmlns:a16="http://schemas.microsoft.com/office/drawing/2014/main" id="{F898C99C-58CD-0B5E-1DEE-824E59CF5A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7ED7D7-17AE-DBFC-5966-140E8D0E9B22}"/>
              </a:ext>
            </a:extLst>
          </p:cNvPr>
          <p:cNvSpPr>
            <a:spLocks noGrp="1"/>
          </p:cNvSpPr>
          <p:nvPr>
            <p:ph type="sldNum" sz="quarter" idx="12"/>
          </p:nvPr>
        </p:nvSpPr>
        <p:spPr/>
        <p:txBody>
          <a:bodyPr/>
          <a:lstStyle/>
          <a:p>
            <a:fld id="{209F1E58-2845-4A1D-9616-1598423073D5}" type="slidenum">
              <a:rPr lang="en-US" smtClean="0"/>
              <a:t>‹#›</a:t>
            </a:fld>
            <a:endParaRPr lang="en-US"/>
          </a:p>
        </p:txBody>
      </p:sp>
    </p:spTree>
    <p:extLst>
      <p:ext uri="{BB962C8B-B14F-4D97-AF65-F5344CB8AC3E}">
        <p14:creationId xmlns:p14="http://schemas.microsoft.com/office/powerpoint/2010/main" val="2046781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5CE008-700F-76EA-1AB6-251A76FAEB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8DAF78-5BEC-E459-783E-FF6E3FE4CA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34C02E-3237-8F9B-C3E3-BD7DC22B2F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6362DA1-F3A4-4BF2-B339-71414A0641AB}" type="datetimeFigureOut">
              <a:rPr lang="en-US" smtClean="0"/>
              <a:t>6/23/2025</a:t>
            </a:fld>
            <a:endParaRPr lang="en-US"/>
          </a:p>
        </p:txBody>
      </p:sp>
      <p:sp>
        <p:nvSpPr>
          <p:cNvPr id="5" name="Footer Placeholder 4">
            <a:extLst>
              <a:ext uri="{FF2B5EF4-FFF2-40B4-BE49-F238E27FC236}">
                <a16:creationId xmlns:a16="http://schemas.microsoft.com/office/drawing/2014/main" id="{F7CF0088-ABED-84B0-97B5-B39E85D7A2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3490C43-A802-EFBC-77A1-87FF953AFA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09F1E58-2845-4A1D-9616-1598423073D5}" type="slidenum">
              <a:rPr lang="en-US" smtClean="0"/>
              <a:t>‹#›</a:t>
            </a:fld>
            <a:endParaRPr lang="en-US"/>
          </a:p>
        </p:txBody>
      </p:sp>
    </p:spTree>
    <p:extLst>
      <p:ext uri="{BB962C8B-B14F-4D97-AF65-F5344CB8AC3E}">
        <p14:creationId xmlns:p14="http://schemas.microsoft.com/office/powerpoint/2010/main" val="7477132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6362DA1-F3A4-4BF2-B339-71414A0641AB}" type="datetimeFigureOut">
              <a:rPr lang="en-US" smtClean="0"/>
              <a:t>6/23/2025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09F1E58-2845-4A1D-9616-1598423073D5}" type="slidenum">
              <a:rPr lang="en-US" smtClean="0"/>
              <a:t>‹#›</a:t>
            </a:fld>
            <a:endParaRPr lang="en-US"/>
          </a:p>
        </p:txBody>
      </p:sp>
    </p:spTree>
    <p:extLst>
      <p:ext uri="{BB962C8B-B14F-4D97-AF65-F5344CB8AC3E}">
        <p14:creationId xmlns:p14="http://schemas.microsoft.com/office/powerpoint/2010/main" val="233224934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g"/></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google.com/url?sa=i&amp;rct=j&amp;q=&amp;esrc=s&amp;source=images&amp;cd=&amp;cad=rja&amp;uact=8&amp;ved=0CAcQjRw&amp;url=http://paseotabladopanama.com/?p%3D4959&amp;ei=saFCVc-oGYGTNqfHgdAJ&amp;bvm=bv.92189499,d.eXY&amp;psig=AFQjCNH8yLv7ciya3MfbpOb2c9B4yopiTw&amp;ust=1430516519007711" TargetMode="Externa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19.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gif"/><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bwMode="auto">
          <a:xfrm>
            <a:off x="2209800" y="2743200"/>
            <a:ext cx="8001000" cy="1143000"/>
          </a:xfrm>
        </p:spPr>
        <p:txBody>
          <a:bodyPr wrap="square" numCol="1" anchorCtr="0" compatLnSpc="1">
            <a:prstTxWarp prst="textNoShape">
              <a:avLst/>
            </a:prstTxWarp>
            <a:normAutofit fontScale="90000"/>
          </a:bodyPr>
          <a:lstStyle/>
          <a:p>
            <a:pPr eaLnBrk="1" hangingPunct="1"/>
            <a:r>
              <a:rPr lang="en-US" altLang="en-US" sz="4400" b="1" dirty="0">
                <a:effectLst/>
              </a:rPr>
              <a:t>Mosquito Control in Bristol County</a:t>
            </a:r>
            <a:br>
              <a:rPr lang="en-US" altLang="en-US" sz="4400" b="1" dirty="0">
                <a:effectLst/>
              </a:rPr>
            </a:br>
            <a:br>
              <a:rPr lang="en-US" altLang="en-US" sz="4400" b="1" dirty="0">
                <a:effectLst/>
              </a:rPr>
            </a:br>
            <a:r>
              <a:rPr lang="en-US" altLang="en-US" sz="4400" b="1" dirty="0">
                <a:effectLst/>
              </a:rPr>
              <a:t>Information and Education</a:t>
            </a:r>
            <a:br>
              <a:rPr lang="en-US" altLang="en-US" sz="4400" b="1" dirty="0">
                <a:effectLst/>
              </a:rPr>
            </a:br>
            <a:br>
              <a:rPr lang="en-US" altLang="en-US" sz="4400" b="1" dirty="0">
                <a:effectLst/>
              </a:rPr>
            </a:br>
            <a:endParaRPr lang="en-US" altLang="en-US" sz="2800" dirty="0">
              <a:effectLst/>
            </a:endParaRPr>
          </a:p>
        </p:txBody>
      </p:sp>
      <p:sp>
        <p:nvSpPr>
          <p:cNvPr id="3075" name="Rectangle 4"/>
          <p:cNvSpPr>
            <a:spLocks noChangeArrowheads="1"/>
          </p:cNvSpPr>
          <p:nvPr/>
        </p:nvSpPr>
        <p:spPr bwMode="auto">
          <a:xfrm>
            <a:off x="2590800" y="3886200"/>
            <a:ext cx="73914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Font typeface="Arial" charset="0"/>
              <a:buChar char="•"/>
              <a:defRPr sz="2400">
                <a:solidFill>
                  <a:srgbClr val="7F7F7F"/>
                </a:solidFill>
                <a:latin typeface="Century Gothic" pitchFamily="34" charset="0"/>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r>
              <a:rPr kumimoji="0" lang="en-US" altLang="en-US" sz="2400" b="0" i="0" u="none" strike="noStrike" kern="1200" cap="none" spc="0" normalizeH="0" baseline="0" noProof="0" dirty="0">
                <a:ln>
                  <a:noFill/>
                </a:ln>
                <a:solidFill>
                  <a:srgbClr val="000099"/>
                </a:solidFill>
                <a:effectLst/>
                <a:uLnTx/>
                <a:uFillTx/>
                <a:latin typeface="Aptos" panose="02110004020202020204"/>
                <a:ea typeface="+mn-ea"/>
                <a:cs typeface="Arial" charset="0"/>
              </a:rPr>
              <a:t>Priscilla Matton, M.S.- </a:t>
            </a:r>
            <a:r>
              <a:rPr kumimoji="0" lang="en-US" altLang="en-US" sz="2000" b="0" i="0" u="none" strike="noStrike" kern="1200" cap="none" spc="0" normalizeH="0" baseline="0" noProof="0" dirty="0">
                <a:ln>
                  <a:noFill/>
                </a:ln>
                <a:solidFill>
                  <a:srgbClr val="000099"/>
                </a:solidFill>
                <a:effectLst/>
                <a:uLnTx/>
                <a:uFillTx/>
                <a:latin typeface="Aptos" panose="02110004020202020204"/>
                <a:ea typeface="+mn-ea"/>
                <a:cs typeface="Arial" charset="0"/>
              </a:rPr>
              <a:t>Superintendent</a:t>
            </a:r>
          </a:p>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endParaRPr kumimoji="0" lang="en-US" altLang="en-US" sz="1000" b="0" i="0" u="none" strike="noStrike" kern="1200" cap="none" spc="0" normalizeH="0" baseline="0" noProof="0" dirty="0">
              <a:ln>
                <a:noFill/>
              </a:ln>
              <a:solidFill>
                <a:srgbClr val="000099"/>
              </a:solidFill>
              <a:effectLst/>
              <a:uLnTx/>
              <a:uFillTx/>
              <a:latin typeface="Aptos" panose="02110004020202020204"/>
              <a:ea typeface="+mn-ea"/>
              <a:cs typeface="Arial" charset="0"/>
            </a:endParaRPr>
          </a:p>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r>
              <a:rPr kumimoji="0" lang="en-US" altLang="en-US" sz="2400" b="0" i="0" u="none" strike="noStrike" kern="1200" cap="none" spc="0" normalizeH="0" baseline="0" noProof="0" dirty="0">
                <a:ln>
                  <a:noFill/>
                </a:ln>
                <a:solidFill>
                  <a:srgbClr val="000099"/>
                </a:solidFill>
                <a:effectLst/>
                <a:uLnTx/>
                <a:uFillTx/>
                <a:latin typeface="Aptos" panose="02110004020202020204"/>
                <a:ea typeface="+mn-ea"/>
                <a:cs typeface="Arial" charset="0"/>
              </a:rPr>
              <a:t>Bristol County Mosquito Control Project</a:t>
            </a:r>
          </a:p>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r>
              <a:rPr kumimoji="0" lang="en-US" altLang="en-US" sz="2000" b="1" i="0" u="none" strike="noStrike" kern="1200" cap="none" spc="0" normalizeH="0" baseline="0" noProof="0" dirty="0">
                <a:ln>
                  <a:noFill/>
                </a:ln>
                <a:solidFill>
                  <a:srgbClr val="000099"/>
                </a:solidFill>
                <a:effectLst/>
                <a:uLnTx/>
                <a:uFillTx/>
                <a:latin typeface="Aptos" panose="02110004020202020204"/>
                <a:ea typeface="+mn-ea"/>
                <a:cs typeface="Arial" charset="0"/>
              </a:rPr>
              <a:t>38R Forest Street</a:t>
            </a:r>
          </a:p>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r>
              <a:rPr kumimoji="0" lang="en-US" altLang="en-US" sz="2000" b="1" i="0" u="none" strike="noStrike" kern="1200" cap="none" spc="0" normalizeH="0" baseline="0" noProof="0" dirty="0">
                <a:ln>
                  <a:noFill/>
                </a:ln>
                <a:solidFill>
                  <a:srgbClr val="000099"/>
                </a:solidFill>
                <a:effectLst/>
                <a:uLnTx/>
                <a:uFillTx/>
                <a:latin typeface="Aptos" panose="02110004020202020204"/>
                <a:ea typeface="+mn-ea"/>
                <a:cs typeface="Arial" charset="0"/>
              </a:rPr>
              <a:t>Attleboro, MA 02703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6126" y="978568"/>
            <a:ext cx="5337241" cy="5879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5" name="Rectangle 3"/>
          <p:cNvSpPr>
            <a:spLocks noChangeArrowheads="1"/>
          </p:cNvSpPr>
          <p:nvPr/>
        </p:nvSpPr>
        <p:spPr bwMode="auto">
          <a:xfrm>
            <a:off x="1860884"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Font typeface="Arial" charset="0"/>
              <a:buChar char="•"/>
              <a:defRPr sz="2400">
                <a:solidFill>
                  <a:srgbClr val="7F7F7F"/>
                </a:solidFill>
                <a:latin typeface="Arial" charset="0"/>
              </a:defRPr>
            </a:lvl1pPr>
            <a:lvl2pPr marL="742950" indent="-285750" eaLnBrk="0" hangingPunct="0">
              <a:spcBef>
                <a:spcPct val="20000"/>
              </a:spcBef>
              <a:buFont typeface="Courier New" pitchFamily="49" charset="0"/>
              <a:buChar char="o"/>
              <a:defRPr sz="1600">
                <a:solidFill>
                  <a:srgbClr val="7F7F7F"/>
                </a:solidFill>
                <a:latin typeface="Arial" charset="0"/>
              </a:defRPr>
            </a:lvl2pPr>
            <a:lvl3pPr marL="1143000" indent="-228600" eaLnBrk="0" hangingPunct="0">
              <a:spcBef>
                <a:spcPct val="20000"/>
              </a:spcBef>
              <a:buFont typeface="Arial" charset="0"/>
              <a:buChar char="•"/>
              <a:defRPr sz="1600">
                <a:solidFill>
                  <a:srgbClr val="7F7F7F"/>
                </a:solidFill>
                <a:latin typeface="Arial" charset="0"/>
              </a:defRPr>
            </a:lvl3pPr>
            <a:lvl4pPr marL="1600200" indent="-228600" eaLnBrk="0" hangingPunct="0">
              <a:spcBef>
                <a:spcPct val="20000"/>
              </a:spcBef>
              <a:buFont typeface="Courier New" pitchFamily="49" charset="0"/>
              <a:buChar char="o"/>
              <a:defRPr sz="1600">
                <a:solidFill>
                  <a:srgbClr val="7F7F7F"/>
                </a:solidFill>
                <a:latin typeface="Arial" charset="0"/>
              </a:defRPr>
            </a:lvl4pPr>
            <a:lvl5pPr marL="2057400" indent="-228600" eaLnBrk="0" hangingPunct="0">
              <a:spcBef>
                <a:spcPct val="20000"/>
              </a:spcBef>
              <a:buFont typeface="Arial" charset="0"/>
              <a:buChar char="•"/>
              <a:defRPr sz="1600">
                <a:solidFill>
                  <a:srgbClr val="7F7F7F"/>
                </a:solidFill>
                <a:latin typeface="Arial" charset="0"/>
              </a:defRPr>
            </a:lvl5pPr>
            <a:lvl6pPr marL="2514600" indent="-228600" eaLnBrk="0" fontAlgn="base" hangingPunct="0">
              <a:spcBef>
                <a:spcPct val="20000"/>
              </a:spcBef>
              <a:spcAft>
                <a:spcPct val="0"/>
              </a:spcAft>
              <a:buFont typeface="Arial" charset="0"/>
              <a:buChar char="•"/>
              <a:defRPr sz="1600">
                <a:solidFill>
                  <a:srgbClr val="7F7F7F"/>
                </a:solidFill>
                <a:latin typeface="Arial" charset="0"/>
              </a:defRPr>
            </a:lvl6pPr>
            <a:lvl7pPr marL="2971800" indent="-228600" eaLnBrk="0" fontAlgn="base" hangingPunct="0">
              <a:spcBef>
                <a:spcPct val="20000"/>
              </a:spcBef>
              <a:spcAft>
                <a:spcPct val="0"/>
              </a:spcAft>
              <a:buFont typeface="Arial" charset="0"/>
              <a:buChar char="•"/>
              <a:defRPr sz="1600">
                <a:solidFill>
                  <a:srgbClr val="7F7F7F"/>
                </a:solidFill>
                <a:latin typeface="Arial" charset="0"/>
              </a:defRPr>
            </a:lvl7pPr>
            <a:lvl8pPr marL="3429000" indent="-228600" eaLnBrk="0" fontAlgn="base" hangingPunct="0">
              <a:spcBef>
                <a:spcPct val="20000"/>
              </a:spcBef>
              <a:spcAft>
                <a:spcPct val="0"/>
              </a:spcAft>
              <a:buFont typeface="Arial" charset="0"/>
              <a:buChar char="•"/>
              <a:defRPr sz="1600">
                <a:solidFill>
                  <a:srgbClr val="7F7F7F"/>
                </a:solidFill>
                <a:latin typeface="Arial" charset="0"/>
              </a:defRPr>
            </a:lvl8pPr>
            <a:lvl9pPr marL="3886200" indent="-228600" eaLnBrk="0" fontAlgn="base" hangingPunct="0">
              <a:spcBef>
                <a:spcPct val="20000"/>
              </a:spcBef>
              <a:spcAft>
                <a:spcPct val="0"/>
              </a:spcAft>
              <a:buFont typeface="Arial" charset="0"/>
              <a:buChar char="•"/>
              <a:defRPr sz="1600">
                <a:solidFill>
                  <a:srgbClr val="7F7F7F"/>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 typeface="Arial" charset="0"/>
              <a:buNone/>
              <a:tabLst/>
              <a:defRPr/>
            </a:pPr>
            <a:r>
              <a:rPr kumimoji="0" lang="en-US" altLang="en-US" sz="4400" b="0" i="0" u="none" strike="noStrike" kern="1200" cap="none" spc="0" normalizeH="0" baseline="0" noProof="0" dirty="0">
                <a:ln>
                  <a:noFill/>
                </a:ln>
                <a:solidFill>
                  <a:srgbClr val="2F5897"/>
                </a:solidFill>
                <a:effectLst/>
                <a:uLnTx/>
                <a:uFillTx/>
                <a:latin typeface="Aptos Display" panose="02110004020202020204"/>
                <a:ea typeface="+mn-ea"/>
                <a:cs typeface="Arial" charset="0"/>
              </a:rPr>
              <a:t>How far does a mosquito fly?</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7614" y="238304"/>
            <a:ext cx="10680689" cy="3724096"/>
          </a:xfrm>
          <a:prstGeom prst="rect">
            <a:avLst/>
          </a:prstGeom>
          <a:noFill/>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99"/>
                </a:solidFill>
                <a:effectLst/>
                <a:uLnTx/>
                <a:uFillTx/>
                <a:latin typeface="Aptos" panose="02110004020202020204"/>
                <a:ea typeface="+mn-ea"/>
                <a:cs typeface="Arial" panose="020B0604020202020204" pitchFamily="34" charset="0"/>
              </a:rPr>
              <a:t>Water management</a:t>
            </a: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99"/>
              </a:solidFill>
              <a:effectLst/>
              <a:uLnTx/>
              <a:uFillTx/>
              <a:latin typeface="Aptos" panose="02110004020202020204"/>
              <a:ea typeface="+mn-ea"/>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Our goal is to remove debris, silt and vegetation from drainage ditches throughout our service area to improve water flow, thus eliminating standing water conducive to larval development. </a:t>
            </a: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endParaRPr>
          </a:p>
          <a:p>
            <a:pPr marL="342900" marR="0" lvl="0" indent="-34290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Performed by hand or mechanized (with excavator )</a:t>
            </a:r>
          </a:p>
          <a:p>
            <a:pPr marL="342900" marR="0" lvl="0" indent="-34290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We use erosion control materials and re-seed to stabilized soils</a:t>
            </a:r>
          </a:p>
          <a:p>
            <a:pPr marL="342900" marR="0" lvl="0" indent="-34290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Cleaning out or rebuilding culverts</a:t>
            </a:r>
          </a:p>
          <a:p>
            <a:pPr marL="342900" marR="0" lvl="0" indent="-34290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Marsh restoration</a:t>
            </a:r>
          </a:p>
        </p:txBody>
      </p:sp>
      <p:pic>
        <p:nvPicPr>
          <p:cNvPr id="41987" name="Picture 2" descr="DSC0428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4038601"/>
            <a:ext cx="3429000" cy="27035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198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4201" y="3962400"/>
            <a:ext cx="3529013" cy="27955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6"/>
          <p:cNvSpPr txBox="1">
            <a:spLocks/>
          </p:cNvSpPr>
          <p:nvPr/>
        </p:nvSpPr>
        <p:spPr>
          <a:xfrm>
            <a:off x="3738454" y="242025"/>
            <a:ext cx="3095324" cy="4925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Larvicide</a:t>
            </a:r>
          </a:p>
        </p:txBody>
      </p:sp>
      <p:sp>
        <p:nvSpPr>
          <p:cNvPr id="3" name="Content Placeholder 7"/>
          <p:cNvSpPr txBox="1">
            <a:spLocks/>
          </p:cNvSpPr>
          <p:nvPr/>
        </p:nvSpPr>
        <p:spPr>
          <a:xfrm>
            <a:off x="441960" y="1295400"/>
            <a:ext cx="9632917" cy="474055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prstClr val="black"/>
                </a:solidFill>
                <a:effectLst/>
                <a:uLnTx/>
                <a:uFillTx/>
                <a:latin typeface="Aptos" panose="02110004020202020204"/>
                <a:ea typeface="+mn-ea"/>
                <a:cs typeface="+mn-cs"/>
              </a:rPr>
              <a:t>How</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Fixed-wing airplane, helicopter or hand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prstClr val="black"/>
                </a:solidFill>
                <a:effectLst/>
                <a:uLnTx/>
                <a:uFillTx/>
                <a:latin typeface="Aptos" panose="02110004020202020204"/>
                <a:ea typeface="+mn-ea"/>
                <a:cs typeface="+mn-cs"/>
              </a:rPr>
              <a:t>Where</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Wetlands, standing water &amp; catch basins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prstClr val="black"/>
                </a:solidFill>
                <a:effectLst/>
                <a:uLnTx/>
                <a:uFillTx/>
                <a:latin typeface="Aptos" panose="02110004020202020204"/>
                <a:ea typeface="+mn-ea"/>
                <a:cs typeface="+mn-cs"/>
              </a:rPr>
              <a:t>When</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Larvae are present &amp; water will remain for complete lifecycle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prstClr val="black"/>
                </a:solidFill>
                <a:effectLst/>
                <a:uLnTx/>
                <a:uFillTx/>
                <a:latin typeface="Aptos" panose="02110004020202020204"/>
                <a:ea typeface="+mn-ea"/>
                <a:cs typeface="+mn-cs"/>
              </a:rPr>
              <a:t>Who</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BCMCP</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prstClr val="black"/>
                </a:solidFill>
                <a:effectLst/>
                <a:uLnTx/>
                <a:uFillTx/>
                <a:latin typeface="Aptos" panose="02110004020202020204"/>
                <a:ea typeface="+mn-ea"/>
                <a:cs typeface="+mn-cs"/>
              </a:rPr>
              <a:t>Products</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400" b="0" i="1" u="none" strike="noStrike" kern="1200" cap="none" spc="0" normalizeH="0" baseline="0" noProof="0" dirty="0" err="1">
                <a:ln>
                  <a:noFill/>
                </a:ln>
                <a:solidFill>
                  <a:prstClr val="black"/>
                </a:solidFill>
                <a:effectLst/>
                <a:uLnTx/>
                <a:uFillTx/>
                <a:latin typeface="Aptos" panose="02110004020202020204"/>
                <a:ea typeface="+mn-ea"/>
                <a:cs typeface="+mn-cs"/>
              </a:rPr>
              <a:t>B.t.i</a:t>
            </a:r>
            <a:r>
              <a:rPr kumimoji="0" lang="en-US" sz="2400" b="0" i="1"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&amp; </a:t>
            </a:r>
            <a:r>
              <a:rPr kumimoji="0" lang="en-US" sz="2400" b="0" i="1" u="none" strike="noStrike" kern="1200" cap="none" spc="0" normalizeH="0" baseline="0" noProof="0" dirty="0">
                <a:ln>
                  <a:noFill/>
                </a:ln>
                <a:solidFill>
                  <a:prstClr val="black"/>
                </a:solidFill>
                <a:effectLst/>
                <a:uLnTx/>
                <a:uFillTx/>
                <a:latin typeface="Aptos" panose="02110004020202020204"/>
                <a:ea typeface="+mn-ea"/>
                <a:cs typeface="+mn-cs"/>
              </a:rPr>
              <a:t>B. sphaericus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products-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VectoBac</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12AS,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VectoLex</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FG,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VectoLex</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WSP, &amp;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FourStar</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CRG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prstClr val="black"/>
                </a:solidFill>
                <a:effectLst/>
                <a:uLnTx/>
                <a:uFillTx/>
                <a:latin typeface="Aptos" panose="02110004020202020204"/>
                <a:ea typeface="+mn-ea"/>
                <a:cs typeface="+mn-cs"/>
              </a:rPr>
              <a:t>Opt-out</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333 CMR 13.03- online form (BCMCP or SRMCB website)</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Marking the boundaries or areas to be excluded at least every 50 feet using marking methods approved by the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Dept</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which clearly defines the area of exclusion.</a:t>
            </a:r>
          </a:p>
        </p:txBody>
      </p:sp>
      <p:sp>
        <p:nvSpPr>
          <p:cNvPr id="4" name="TextBox 3"/>
          <p:cNvSpPr txBox="1"/>
          <p:nvPr/>
        </p:nvSpPr>
        <p:spPr>
          <a:xfrm>
            <a:off x="614272" y="6035957"/>
            <a:ext cx="111357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Requests for exclusion shall not be honored if: (a) The request is not made in accordance with 333 CMR 13.03; (b) The Commissioner of Public Health has certified that the application is to be made to protect the Public Health; etc. </a:t>
            </a:r>
          </a:p>
        </p:txBody>
      </p:sp>
      <p:pic>
        <p:nvPicPr>
          <p:cNvPr id="5" name="Picture 4"/>
          <p:cNvPicPr>
            <a:picLocks noChangeAspect="1"/>
          </p:cNvPicPr>
          <p:nvPr/>
        </p:nvPicPr>
        <p:blipFill>
          <a:blip r:embed="rId2"/>
          <a:stretch>
            <a:fillRect/>
          </a:stretch>
        </p:blipFill>
        <p:spPr>
          <a:xfrm>
            <a:off x="7819997" y="82378"/>
            <a:ext cx="4259306" cy="2904072"/>
          </a:xfrm>
          <a:prstGeom prst="rect">
            <a:avLst/>
          </a:prstGeom>
        </p:spPr>
      </p:pic>
    </p:spTree>
    <p:extLst>
      <p:ext uri="{BB962C8B-B14F-4D97-AF65-F5344CB8AC3E}">
        <p14:creationId xmlns:p14="http://schemas.microsoft.com/office/powerpoint/2010/main" val="1894810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6"/>
          <p:cNvSpPr txBox="1">
            <a:spLocks/>
          </p:cNvSpPr>
          <p:nvPr/>
        </p:nvSpPr>
        <p:spPr>
          <a:xfrm>
            <a:off x="1897268" y="100844"/>
            <a:ext cx="8344011" cy="4556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Truck-based ULV Adulticide</a:t>
            </a:r>
          </a:p>
        </p:txBody>
      </p:sp>
      <p:sp>
        <p:nvSpPr>
          <p:cNvPr id="3" name="TextBox 2"/>
          <p:cNvSpPr txBox="1"/>
          <p:nvPr/>
        </p:nvSpPr>
        <p:spPr>
          <a:xfrm>
            <a:off x="560173" y="6294492"/>
            <a:ext cx="113727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Requests for exclusion shall not be honored if: (a) The request is not made in accordance with 333 CMR 13.03; (b) The Commissioner of Public Health has certified that the application is to be made to protect the Public Health; etc. </a:t>
            </a:r>
          </a:p>
        </p:txBody>
      </p:sp>
      <p:sp>
        <p:nvSpPr>
          <p:cNvPr id="4" name="Content Placeholder 7"/>
          <p:cNvSpPr txBox="1">
            <a:spLocks/>
          </p:cNvSpPr>
          <p:nvPr/>
        </p:nvSpPr>
        <p:spPr>
          <a:xfrm>
            <a:off x="101433" y="909587"/>
            <a:ext cx="5352016" cy="558808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sng" strike="noStrike" kern="1200" cap="none" spc="0" normalizeH="0" baseline="0" noProof="0" dirty="0">
                <a:ln>
                  <a:noFill/>
                </a:ln>
                <a:solidFill>
                  <a:prstClr val="black"/>
                </a:solidFill>
                <a:effectLst/>
                <a:uLnTx/>
                <a:uFillTx/>
                <a:latin typeface="Aptos" panose="02110004020202020204"/>
                <a:ea typeface="+mn-ea"/>
                <a:cs typeface="+mn-cs"/>
              </a:rPr>
              <a:t>How</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Pick-up truck</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Arial" pitchFamily="34" charset="0"/>
              </a:rPr>
              <a:t>Guidelines: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Arial" pitchFamily="34" charset="0"/>
              </a:rPr>
              <a:t>Small droplet size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Arial" pitchFamily="34" charset="0"/>
              </a:rPr>
              <a:t>Low application rate ~0.64 oz/acre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Arial" pitchFamily="34" charset="0"/>
              </a:rPr>
              <a:t>Truck speed: 5-15 mph</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Arial" pitchFamily="34" charset="0"/>
              </a:rPr>
              <a:t>Not less than 50-55°F</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Arial" pitchFamily="34" charset="0"/>
              </a:rPr>
              <a:t>Winds  </a:t>
            </a:r>
            <a:r>
              <a:rPr kumimoji="0" lang="en-US" sz="2000" b="0" i="0" u="sng" strike="noStrike" kern="1200" cap="none" spc="0" normalizeH="0" baseline="0" noProof="0" dirty="0">
                <a:ln>
                  <a:noFill/>
                </a:ln>
                <a:solidFill>
                  <a:prstClr val="black"/>
                </a:solidFill>
                <a:effectLst/>
                <a:uLnTx/>
                <a:uFillTx/>
                <a:latin typeface="Aptos" panose="02110004020202020204"/>
                <a:ea typeface="+mn-ea"/>
                <a:cs typeface="Arial" pitchFamily="34" charset="0"/>
              </a:rPr>
              <a:t>&lt;</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Arial" pitchFamily="34" charset="0"/>
              </a:rPr>
              <a:t> 10 mph</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Arial" pitchFamily="34" charset="0"/>
              </a:rPr>
              <a:t>Made between Dusk &amp; Dawn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sng" strike="noStrike" kern="1200" cap="none" spc="0" normalizeH="0" baseline="0" noProof="0" dirty="0">
                <a:ln>
                  <a:noFill/>
                </a:ln>
                <a:solidFill>
                  <a:prstClr val="black"/>
                </a:solidFill>
                <a:effectLst/>
                <a:uLnTx/>
                <a:uFillTx/>
                <a:latin typeface="Aptos" panose="02110004020202020204"/>
                <a:ea typeface="+mn-ea"/>
                <a:cs typeface="+mn-cs"/>
              </a:rPr>
              <a:t>Where</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All 20 towns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sng" strike="noStrike" kern="1200" cap="none" spc="0" normalizeH="0" baseline="0" noProof="0" dirty="0">
                <a:ln>
                  <a:noFill/>
                </a:ln>
                <a:solidFill>
                  <a:prstClr val="black"/>
                </a:solidFill>
                <a:effectLst/>
                <a:uLnTx/>
                <a:uFillTx/>
                <a:latin typeface="Aptos" panose="02110004020202020204"/>
                <a:ea typeface="+mn-ea"/>
                <a:cs typeface="+mn-cs"/>
              </a:rPr>
              <a:t>When</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Surveillance says: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Adults are present/Residential Request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EEE or WNV detections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Abundance of disease vector species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Time of year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5" name="Picture 4"/>
          <p:cNvPicPr>
            <a:picLocks noChangeAspect="1"/>
          </p:cNvPicPr>
          <p:nvPr/>
        </p:nvPicPr>
        <p:blipFill>
          <a:blip r:embed="rId2"/>
          <a:stretch>
            <a:fillRect/>
          </a:stretch>
        </p:blipFill>
        <p:spPr>
          <a:xfrm>
            <a:off x="9464706" y="2059459"/>
            <a:ext cx="2727294" cy="2196057"/>
          </a:xfrm>
          <a:prstGeom prst="rect">
            <a:avLst/>
          </a:prstGeom>
        </p:spPr>
      </p:pic>
      <p:sp>
        <p:nvSpPr>
          <p:cNvPr id="6" name="TextBox 5"/>
          <p:cNvSpPr txBox="1"/>
          <p:nvPr/>
        </p:nvSpPr>
        <p:spPr>
          <a:xfrm>
            <a:off x="5527591" y="1043968"/>
            <a:ext cx="4118918" cy="45858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ptos" panose="02110004020202020204"/>
                <a:ea typeface="+mn-ea"/>
                <a:cs typeface="+mn-cs"/>
              </a:rPr>
              <a:t>Who</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BCMCP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ptos" panose="02110004020202020204"/>
                <a:ea typeface="+mn-ea"/>
                <a:cs typeface="+mn-cs"/>
              </a:rPr>
              <a:t>Products</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Duet Dual Action ULV- Pyrethroid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ptos" panose="02110004020202020204"/>
                <a:ea typeface="+mn-ea"/>
                <a:cs typeface="+mn-cs"/>
              </a:rPr>
              <a:t>Opt-out</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333 CMR 13.03- online form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(BCMCP or SRMCB website)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Marking the boundaries or areas to be excluded at least every 50 feet using marking methods approved by the Dept. which clearly defines the area of exclusion.</a:t>
            </a:r>
          </a:p>
        </p:txBody>
      </p:sp>
    </p:spTree>
    <p:extLst>
      <p:ext uri="{BB962C8B-B14F-4D97-AF65-F5344CB8AC3E}">
        <p14:creationId xmlns:p14="http://schemas.microsoft.com/office/powerpoint/2010/main" val="35984961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A751A-95F7-3AD6-FA70-475570FF86F4}"/>
              </a:ext>
            </a:extLst>
          </p:cNvPr>
          <p:cNvSpPr>
            <a:spLocks noGrp="1"/>
          </p:cNvSpPr>
          <p:nvPr>
            <p:ph type="title"/>
          </p:nvPr>
        </p:nvSpPr>
        <p:spPr/>
        <p:txBody>
          <a:bodyPr/>
          <a:lstStyle/>
          <a:p>
            <a:r>
              <a:rPr lang="en-US" dirty="0">
                <a:solidFill>
                  <a:schemeClr val="accent5">
                    <a:lumMod val="75000"/>
                  </a:schemeClr>
                </a:solidFill>
              </a:rPr>
              <a:t>How to make a spray request</a:t>
            </a:r>
          </a:p>
        </p:txBody>
      </p:sp>
      <p:sp>
        <p:nvSpPr>
          <p:cNvPr id="3" name="Content Placeholder 2">
            <a:extLst>
              <a:ext uri="{FF2B5EF4-FFF2-40B4-BE49-F238E27FC236}">
                <a16:creationId xmlns:a16="http://schemas.microsoft.com/office/drawing/2014/main" id="{769DC19E-9551-1D09-4D46-30D2604EAA6D}"/>
              </a:ext>
            </a:extLst>
          </p:cNvPr>
          <p:cNvSpPr>
            <a:spLocks noGrp="1"/>
          </p:cNvSpPr>
          <p:nvPr>
            <p:ph idx="1"/>
          </p:nvPr>
        </p:nvSpPr>
        <p:spPr>
          <a:xfrm>
            <a:off x="838200" y="1825625"/>
            <a:ext cx="9537700" cy="4351338"/>
          </a:xfrm>
        </p:spPr>
        <p:txBody>
          <a:bodyPr/>
          <a:lstStyle/>
          <a:p>
            <a:r>
              <a:rPr lang="en-US" dirty="0"/>
              <a:t>call (508) 823-5253 (8am- 2pm)</a:t>
            </a:r>
          </a:p>
          <a:p>
            <a:r>
              <a:rPr lang="en-US" dirty="0"/>
              <a:t>fax (508) 828-1868</a:t>
            </a:r>
          </a:p>
          <a:p>
            <a:r>
              <a:rPr lang="en-US" dirty="0"/>
              <a:t>e-mail a spray request to: </a:t>
            </a:r>
            <a:r>
              <a:rPr lang="en-US" b="1" dirty="0"/>
              <a:t>RequestBristolMCP@comcast.net </a:t>
            </a:r>
          </a:p>
          <a:p>
            <a:endParaRPr lang="en-US" dirty="0"/>
          </a:p>
          <a:p>
            <a:endParaRPr lang="en-US" dirty="0"/>
          </a:p>
          <a:p>
            <a:pPr marL="0" indent="0" algn="ctr">
              <a:buNone/>
            </a:pPr>
            <a:r>
              <a:rPr lang="en-US" dirty="0"/>
              <a:t>Please include last name and full address including zip code. </a:t>
            </a:r>
          </a:p>
          <a:p>
            <a:pPr marL="0" indent="0" algn="ctr">
              <a:buNone/>
            </a:pPr>
            <a:r>
              <a:rPr lang="en-US" dirty="0"/>
              <a:t>Please note that a request is for one application and not for the whole season </a:t>
            </a:r>
          </a:p>
          <a:p>
            <a:endParaRPr lang="en-US" dirty="0"/>
          </a:p>
        </p:txBody>
      </p:sp>
    </p:spTree>
    <p:extLst>
      <p:ext uri="{BB962C8B-B14F-4D97-AF65-F5344CB8AC3E}">
        <p14:creationId xmlns:p14="http://schemas.microsoft.com/office/powerpoint/2010/main" val="4241544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6"/>
          <p:cNvSpPr txBox="1">
            <a:spLocks/>
          </p:cNvSpPr>
          <p:nvPr/>
        </p:nvSpPr>
        <p:spPr>
          <a:xfrm>
            <a:off x="541017" y="245181"/>
            <a:ext cx="11017045" cy="8838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State sponsored Aerial ULV Adulticide</a:t>
            </a:r>
          </a:p>
        </p:txBody>
      </p:sp>
      <p:sp>
        <p:nvSpPr>
          <p:cNvPr id="3" name="Content Placeholder 7"/>
          <p:cNvSpPr txBox="1">
            <a:spLocks/>
          </p:cNvSpPr>
          <p:nvPr/>
        </p:nvSpPr>
        <p:spPr>
          <a:xfrm>
            <a:off x="372319" y="1593609"/>
            <a:ext cx="11354440" cy="447161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How</a:t>
            </a:r>
            <a:r>
              <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Fixed-wing airplane contractor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Where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Surveillance dictates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When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Surveillance dictates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Who</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SRMCB/MA DPH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Products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MDAR w/ consultation from DPH, DEP, DFG &amp; MAG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Anvil 10 + 10 ULV</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Opt-out</a:t>
            </a:r>
            <a:r>
              <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Acts 2000- Chapter 120 Sec 2- Amendment to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Ch</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252</a:t>
            </a:r>
            <a:endPar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Municipalities to opt out of spraying conducted by SRMCB</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 Alternative mosquito management plan approved by the executive office</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 Public Selectman/Council meeting with public comment</a:t>
            </a:r>
          </a:p>
        </p:txBody>
      </p:sp>
      <p:sp>
        <p:nvSpPr>
          <p:cNvPr id="4" name="TextBox 3"/>
          <p:cNvSpPr txBox="1"/>
          <p:nvPr/>
        </p:nvSpPr>
        <p:spPr>
          <a:xfrm>
            <a:off x="774902" y="6212709"/>
            <a:ext cx="52746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solidFill>
                <a:effectLst/>
                <a:uLnTx/>
                <a:uFillTx/>
                <a:latin typeface="Calibri" panose="020F0502020204030204"/>
                <a:ea typeface="+mn-ea"/>
                <a:cs typeface="+mn-cs"/>
              </a:rPr>
              <a:t>MA Arbovirus Surveillance &amp; Response Plan</a:t>
            </a:r>
          </a:p>
        </p:txBody>
      </p:sp>
      <p:pic>
        <p:nvPicPr>
          <p:cNvPr id="5" name="Picture 4"/>
          <p:cNvPicPr>
            <a:picLocks noChangeAspect="1"/>
          </p:cNvPicPr>
          <p:nvPr/>
        </p:nvPicPr>
        <p:blipFill>
          <a:blip r:embed="rId2"/>
          <a:stretch>
            <a:fillRect/>
          </a:stretch>
        </p:blipFill>
        <p:spPr>
          <a:xfrm>
            <a:off x="8061778" y="1759670"/>
            <a:ext cx="3374444" cy="2365265"/>
          </a:xfrm>
          <a:prstGeom prst="rect">
            <a:avLst/>
          </a:prstGeom>
        </p:spPr>
      </p:pic>
    </p:spTree>
    <p:extLst>
      <p:ext uri="{BB962C8B-B14F-4D97-AF65-F5344CB8AC3E}">
        <p14:creationId xmlns:p14="http://schemas.microsoft.com/office/powerpoint/2010/main" val="2819938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55700"/>
          </a:xfrm>
        </p:spPr>
        <p:txBody>
          <a:bodyPr/>
          <a:lstStyle/>
          <a:p>
            <a:pPr>
              <a:defRPr/>
            </a:pPr>
            <a:r>
              <a:rPr lang="en-US" dirty="0"/>
              <a:t>Beware of Ticks!</a:t>
            </a:r>
          </a:p>
        </p:txBody>
      </p:sp>
      <p:pic>
        <p:nvPicPr>
          <p:cNvPr id="12291"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7396164" y="1638889"/>
            <a:ext cx="4090987" cy="3060700"/>
          </a:xfrm>
        </p:spPr>
      </p:pic>
      <p:sp>
        <p:nvSpPr>
          <p:cNvPr id="9221" name="TextBox 6"/>
          <p:cNvSpPr txBox="1">
            <a:spLocks noChangeArrowheads="1"/>
          </p:cNvSpPr>
          <p:nvPr/>
        </p:nvSpPr>
        <p:spPr bwMode="auto">
          <a:xfrm>
            <a:off x="704849" y="1155700"/>
            <a:ext cx="5902428"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Active year-round</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altLang="en-US" sz="10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Won’t jump or drop from trees or brush</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altLang="en-US" sz="10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Will wait for you to come into contact</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altLang="en-US" sz="10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Stay on the trails, do not walk into the brush</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altLang="en-US" sz="10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Separate yard from woods with a clear line</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altLang="en-US" sz="10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Perform tick checks</a:t>
            </a:r>
          </a:p>
        </p:txBody>
      </p:sp>
      <p:sp>
        <p:nvSpPr>
          <p:cNvPr id="9222" name="TextBox 8"/>
          <p:cNvSpPr txBox="1">
            <a:spLocks noChangeArrowheads="1"/>
          </p:cNvSpPr>
          <p:nvPr/>
        </p:nvSpPr>
        <p:spPr bwMode="auto">
          <a:xfrm>
            <a:off x="7655386" y="4699589"/>
            <a:ext cx="34067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Larvae as small as a </a:t>
            </a:r>
            <a:r>
              <a:rPr kumimoji="0" lang="en-US" alt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poppyseed</a:t>
            </a:r>
            <a:endPar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257165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DEE77D-FA94-28A9-8742-DA2B0191E71C}"/>
              </a:ext>
            </a:extLst>
          </p:cNvPr>
          <p:cNvPicPr>
            <a:picLocks noChangeAspect="1"/>
          </p:cNvPicPr>
          <p:nvPr/>
        </p:nvPicPr>
        <p:blipFill>
          <a:blip r:embed="rId2"/>
          <a:stretch>
            <a:fillRect/>
          </a:stretch>
        </p:blipFill>
        <p:spPr>
          <a:xfrm>
            <a:off x="4266117" y="0"/>
            <a:ext cx="7739070" cy="6858000"/>
          </a:xfrm>
          <a:prstGeom prst="rect">
            <a:avLst/>
          </a:prstGeom>
        </p:spPr>
      </p:pic>
      <p:pic>
        <p:nvPicPr>
          <p:cNvPr id="3" name="Picture 2">
            <a:extLst>
              <a:ext uri="{FF2B5EF4-FFF2-40B4-BE49-F238E27FC236}">
                <a16:creationId xmlns:a16="http://schemas.microsoft.com/office/drawing/2014/main" id="{C829E39C-91F6-C3B6-3246-215F3D81A062}"/>
              </a:ext>
            </a:extLst>
          </p:cNvPr>
          <p:cNvPicPr>
            <a:picLocks noChangeAspect="1"/>
          </p:cNvPicPr>
          <p:nvPr/>
        </p:nvPicPr>
        <p:blipFill rotWithShape="1">
          <a:blip r:embed="rId3"/>
          <a:srcRect l="27448" t="9056" r="26229" b="11181"/>
          <a:stretch/>
        </p:blipFill>
        <p:spPr>
          <a:xfrm>
            <a:off x="0" y="0"/>
            <a:ext cx="2556387" cy="2458720"/>
          </a:xfrm>
          <a:prstGeom prst="rect">
            <a:avLst/>
          </a:prstGeom>
        </p:spPr>
      </p:pic>
      <p:pic>
        <p:nvPicPr>
          <p:cNvPr id="4" name="Picture 3">
            <a:extLst>
              <a:ext uri="{FF2B5EF4-FFF2-40B4-BE49-F238E27FC236}">
                <a16:creationId xmlns:a16="http://schemas.microsoft.com/office/drawing/2014/main" id="{08E1DBCA-F647-F0AE-3DF7-24AF90925AB4}"/>
              </a:ext>
            </a:extLst>
          </p:cNvPr>
          <p:cNvPicPr>
            <a:picLocks noChangeAspect="1"/>
          </p:cNvPicPr>
          <p:nvPr/>
        </p:nvPicPr>
        <p:blipFill rotWithShape="1">
          <a:blip r:embed="rId4"/>
          <a:srcRect l="4062" t="18963" r="4062" b="13481"/>
          <a:stretch/>
        </p:blipFill>
        <p:spPr>
          <a:xfrm>
            <a:off x="1888730" y="2105298"/>
            <a:ext cx="2377386" cy="2419840"/>
          </a:xfrm>
          <a:prstGeom prst="rect">
            <a:avLst/>
          </a:prstGeom>
        </p:spPr>
      </p:pic>
      <p:pic>
        <p:nvPicPr>
          <p:cNvPr id="5" name="Picture 4">
            <a:extLst>
              <a:ext uri="{FF2B5EF4-FFF2-40B4-BE49-F238E27FC236}">
                <a16:creationId xmlns:a16="http://schemas.microsoft.com/office/drawing/2014/main" id="{E89B9C59-BEAD-462F-7C67-03EC160265C0}"/>
              </a:ext>
            </a:extLst>
          </p:cNvPr>
          <p:cNvPicPr>
            <a:picLocks noChangeAspect="1"/>
          </p:cNvPicPr>
          <p:nvPr/>
        </p:nvPicPr>
        <p:blipFill rotWithShape="1">
          <a:blip r:embed="rId5"/>
          <a:srcRect l="32628" t="4846" r="11295"/>
          <a:stretch/>
        </p:blipFill>
        <p:spPr>
          <a:xfrm>
            <a:off x="0" y="4399278"/>
            <a:ext cx="2377386" cy="2458721"/>
          </a:xfrm>
          <a:prstGeom prst="rect">
            <a:avLst/>
          </a:prstGeom>
        </p:spPr>
      </p:pic>
    </p:spTree>
    <p:extLst>
      <p:ext uri="{BB962C8B-B14F-4D97-AF65-F5344CB8AC3E}">
        <p14:creationId xmlns:p14="http://schemas.microsoft.com/office/powerpoint/2010/main" val="2544748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EFA31FC6-90C2-45D4-9E2B-61BFD32A9129}"/>
              </a:ext>
            </a:extLst>
          </p:cNvPr>
          <p:cNvGraphicFramePr/>
          <p:nvPr/>
        </p:nvGraphicFramePr>
        <p:xfrm>
          <a:off x="3067665" y="855406"/>
          <a:ext cx="6011675" cy="3806656"/>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 1">
            <a:extLst>
              <a:ext uri="{FF2B5EF4-FFF2-40B4-BE49-F238E27FC236}">
                <a16:creationId xmlns:a16="http://schemas.microsoft.com/office/drawing/2014/main" id="{161DB1C3-EE96-4E2B-AAEB-A602C00CD574}"/>
              </a:ext>
            </a:extLst>
          </p:cNvPr>
          <p:cNvGrpSpPr/>
          <p:nvPr/>
        </p:nvGrpSpPr>
        <p:grpSpPr>
          <a:xfrm>
            <a:off x="2578912" y="4808236"/>
            <a:ext cx="1857448" cy="1704547"/>
            <a:chOff x="1054912" y="5019992"/>
            <a:chExt cx="1857448" cy="1704547"/>
          </a:xfrm>
        </p:grpSpPr>
        <p:pic>
          <p:nvPicPr>
            <p:cNvPr id="19" name="Picture 18">
              <a:extLst>
                <a:ext uri="{FF2B5EF4-FFF2-40B4-BE49-F238E27FC236}">
                  <a16:creationId xmlns:a16="http://schemas.microsoft.com/office/drawing/2014/main" id="{ABBA96BC-88AE-46A4-B586-AB7A39456E14}"/>
                </a:ext>
              </a:extLst>
            </p:cNvPr>
            <p:cNvPicPr>
              <a:picLocks noChangeAspect="1"/>
            </p:cNvPicPr>
            <p:nvPr/>
          </p:nvPicPr>
          <p:blipFill rotWithShape="1">
            <a:blip r:embed="rId4">
              <a:extLst>
                <a:ext uri="{28A0092B-C50C-407E-A947-70E740481C1C}">
                  <a14:useLocalDpi xmlns:a14="http://schemas.microsoft.com/office/drawing/2010/main" val="0"/>
                </a:ext>
              </a:extLst>
            </a:blip>
            <a:srcRect l="12727" r="10275"/>
            <a:stretch/>
          </p:blipFill>
          <p:spPr>
            <a:xfrm>
              <a:off x="1072096" y="5019992"/>
              <a:ext cx="1640953" cy="1485648"/>
            </a:xfrm>
            <a:prstGeom prst="rect">
              <a:avLst/>
            </a:prstGeom>
            <a:ln w="76200" cap="sq">
              <a:solidFill>
                <a:srgbClr val="046D38"/>
              </a:solidFill>
              <a:prstDash val="solid"/>
              <a:miter lim="800000"/>
            </a:ln>
            <a:effectLst>
              <a:outerShdw blurRad="50800" dist="38100" dir="2700000" algn="tl" rotWithShape="0">
                <a:srgbClr val="000000">
                  <a:alpha val="43000"/>
                </a:srgbClr>
              </a:outerShdw>
            </a:effectLst>
          </p:spPr>
        </p:pic>
        <p:sp>
          <p:nvSpPr>
            <p:cNvPr id="20" name="TextBox 19">
              <a:extLst>
                <a:ext uri="{FF2B5EF4-FFF2-40B4-BE49-F238E27FC236}">
                  <a16:creationId xmlns:a16="http://schemas.microsoft.com/office/drawing/2014/main" id="{EFEEBBE5-59DA-4FB2-BAE6-674004E78715}"/>
                </a:ext>
              </a:extLst>
            </p:cNvPr>
            <p:cNvSpPr txBox="1"/>
            <p:nvPr/>
          </p:nvSpPr>
          <p:spPr>
            <a:xfrm>
              <a:off x="1054912" y="6528331"/>
              <a:ext cx="1857448" cy="1962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000000"/>
                  </a:solidFill>
                  <a:effectLst/>
                  <a:uLnTx/>
                  <a:uFillTx/>
                  <a:latin typeface="Corbel" panose="020B0503020204020204"/>
                  <a:ea typeface="+mn-ea"/>
                  <a:cs typeface="+mn-cs"/>
                </a:rPr>
                <a:t>photo credit: Michael </a:t>
              </a:r>
              <a:r>
                <a:rPr kumimoji="0" lang="en-US" sz="675" b="0" i="0" u="none" strike="noStrike" kern="1200" cap="none" spc="0" normalizeH="0" baseline="0" noProof="0" dirty="0" err="1">
                  <a:ln>
                    <a:noFill/>
                  </a:ln>
                  <a:solidFill>
                    <a:srgbClr val="000000"/>
                  </a:solidFill>
                  <a:effectLst/>
                  <a:uLnTx/>
                  <a:uFillTx/>
                  <a:latin typeface="Corbel" panose="020B0503020204020204"/>
                  <a:ea typeface="+mn-ea"/>
                  <a:cs typeface="+mn-cs"/>
                </a:rPr>
                <a:t>Patnuade</a:t>
              </a:r>
              <a:r>
                <a:rPr kumimoji="0" lang="en-US" sz="675" b="0" i="0" u="none" strike="noStrike" kern="1200" cap="none" spc="0" normalizeH="0" baseline="0" noProof="0" dirty="0">
                  <a:ln>
                    <a:noFill/>
                  </a:ln>
                  <a:solidFill>
                    <a:srgbClr val="000000"/>
                  </a:solidFill>
                  <a:effectLst/>
                  <a:uLnTx/>
                  <a:uFillTx/>
                  <a:latin typeface="Corbel" panose="020B0503020204020204"/>
                  <a:ea typeface="+mn-ea"/>
                  <a:cs typeface="+mn-cs"/>
                </a:rPr>
                <a:t>, Ph. D.</a:t>
              </a:r>
            </a:p>
          </p:txBody>
        </p:sp>
      </p:grpSp>
      <p:grpSp>
        <p:nvGrpSpPr>
          <p:cNvPr id="4" name="Group 3">
            <a:extLst>
              <a:ext uri="{FF2B5EF4-FFF2-40B4-BE49-F238E27FC236}">
                <a16:creationId xmlns:a16="http://schemas.microsoft.com/office/drawing/2014/main" id="{2AE308E2-1D26-42A5-97E5-9C33386C0541}"/>
              </a:ext>
            </a:extLst>
          </p:cNvPr>
          <p:cNvGrpSpPr/>
          <p:nvPr/>
        </p:nvGrpSpPr>
        <p:grpSpPr>
          <a:xfrm>
            <a:off x="7933316" y="4808236"/>
            <a:ext cx="1857448" cy="1676655"/>
            <a:chOff x="6409316" y="5019992"/>
            <a:chExt cx="1857448" cy="1676655"/>
          </a:xfrm>
        </p:grpSpPr>
        <p:pic>
          <p:nvPicPr>
            <p:cNvPr id="23" name="Picture 10" descr="Lone Star Tick, brown tick with a white spot - Amblyomma americanum - female">
              <a:extLst>
                <a:ext uri="{FF2B5EF4-FFF2-40B4-BE49-F238E27FC236}">
                  <a16:creationId xmlns:a16="http://schemas.microsoft.com/office/drawing/2014/main" id="{BF0B3B04-EF3B-4309-86B5-E0B972DB71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9316" y="5019992"/>
              <a:ext cx="1603912" cy="1452113"/>
            </a:xfrm>
            <a:prstGeom prst="rect">
              <a:avLst/>
            </a:prstGeom>
            <a:ln w="76200" cap="sq">
              <a:solidFill>
                <a:srgbClr val="0070C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E7F90AE6-0ED8-4D83-B8E0-8FA74E285383}"/>
                </a:ext>
              </a:extLst>
            </p:cNvPr>
            <p:cNvSpPr txBox="1"/>
            <p:nvPr/>
          </p:nvSpPr>
          <p:spPr>
            <a:xfrm>
              <a:off x="6409316" y="6500439"/>
              <a:ext cx="1857448" cy="1962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000000"/>
                  </a:solidFill>
                  <a:effectLst/>
                  <a:uLnTx/>
                  <a:uFillTx/>
                  <a:latin typeface="Corbel" panose="020B0503020204020204"/>
                  <a:ea typeface="+mn-ea"/>
                  <a:cs typeface="+mn-cs"/>
                </a:rPr>
                <a:t>photo credit: Lynette Elliott</a:t>
              </a:r>
            </a:p>
          </p:txBody>
        </p:sp>
      </p:grpSp>
      <p:grpSp>
        <p:nvGrpSpPr>
          <p:cNvPr id="3" name="Group 2">
            <a:extLst>
              <a:ext uri="{FF2B5EF4-FFF2-40B4-BE49-F238E27FC236}">
                <a16:creationId xmlns:a16="http://schemas.microsoft.com/office/drawing/2014/main" id="{9D2E4284-11F3-4DE6-A48A-31DE5DABFEA9}"/>
              </a:ext>
            </a:extLst>
          </p:cNvPr>
          <p:cNvGrpSpPr/>
          <p:nvPr/>
        </p:nvGrpSpPr>
        <p:grpSpPr>
          <a:xfrm>
            <a:off x="5355770" y="4808236"/>
            <a:ext cx="1613691" cy="1704547"/>
            <a:chOff x="3831769" y="5019992"/>
            <a:chExt cx="1613691" cy="1704547"/>
          </a:xfrm>
        </p:grpSpPr>
        <p:sp>
          <p:nvSpPr>
            <p:cNvPr id="27" name="TextBox 26">
              <a:extLst>
                <a:ext uri="{FF2B5EF4-FFF2-40B4-BE49-F238E27FC236}">
                  <a16:creationId xmlns:a16="http://schemas.microsoft.com/office/drawing/2014/main" id="{81EDF43D-0547-4065-82A5-5B6780F9975D}"/>
                </a:ext>
              </a:extLst>
            </p:cNvPr>
            <p:cNvSpPr txBox="1"/>
            <p:nvPr/>
          </p:nvSpPr>
          <p:spPr>
            <a:xfrm>
              <a:off x="3831769" y="6528331"/>
              <a:ext cx="1613691" cy="1962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000000"/>
                  </a:solidFill>
                  <a:effectLst/>
                  <a:uLnTx/>
                  <a:uFillTx/>
                  <a:latin typeface="Corbel" panose="020B0503020204020204"/>
                  <a:ea typeface="+mn-ea"/>
                  <a:cs typeface="+mn-cs"/>
                </a:rPr>
                <a:t>photo credit: Roy </a:t>
              </a:r>
              <a:r>
                <a:rPr kumimoji="0" lang="en-US" sz="675" b="0" i="0" u="none" strike="noStrike" kern="1200" cap="none" spc="0" normalizeH="0" baseline="0" noProof="0" dirty="0" err="1">
                  <a:ln>
                    <a:noFill/>
                  </a:ln>
                  <a:solidFill>
                    <a:srgbClr val="000000"/>
                  </a:solidFill>
                  <a:effectLst/>
                  <a:uLnTx/>
                  <a:uFillTx/>
                  <a:latin typeface="Corbel" panose="020B0503020204020204"/>
                  <a:ea typeface="+mn-ea"/>
                  <a:cs typeface="+mn-cs"/>
                </a:rPr>
                <a:t>Cohutta</a:t>
              </a:r>
              <a:endParaRPr kumimoji="0" lang="en-US" sz="675"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pic>
          <p:nvPicPr>
            <p:cNvPr id="29" name="Picture 2" descr="American Dog Tick - Dermacentor variabilis - female">
              <a:extLst>
                <a:ext uri="{FF2B5EF4-FFF2-40B4-BE49-F238E27FC236}">
                  <a16:creationId xmlns:a16="http://schemas.microsoft.com/office/drawing/2014/main" id="{F6C90FEE-E7DE-441B-8BD8-BF0B414DB0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1769" y="5019992"/>
              <a:ext cx="1480447" cy="1480447"/>
            </a:xfrm>
            <a:prstGeom prst="rect">
              <a:avLst/>
            </a:prstGeom>
            <a:ln w="76200" cap="sq">
              <a:solidFill>
                <a:srgbClr val="FF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700B9A9F-39BC-4A13-B875-E18839DC679F}"/>
              </a:ext>
            </a:extLst>
          </p:cNvPr>
          <p:cNvSpPr txBox="1"/>
          <p:nvPr/>
        </p:nvSpPr>
        <p:spPr>
          <a:xfrm>
            <a:off x="1713480" y="190952"/>
            <a:ext cx="878169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10 </a:t>
            </a:r>
            <a:r>
              <a:rPr kumimoji="0" lang="en-US" sz="28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Known</a:t>
            </a:r>
            <a:r>
              <a:rPr kumimoji="0" lang="en-US" sz="28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diseases in Massachusetts</a:t>
            </a:r>
            <a:endParaRPr kumimoji="0" lang="en-US" sz="28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280263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947" y="114633"/>
            <a:ext cx="9645124" cy="6210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Box 2"/>
          <p:cNvSpPr txBox="1">
            <a:spLocks noChangeArrowheads="1"/>
          </p:cNvSpPr>
          <p:nvPr/>
        </p:nvSpPr>
        <p:spPr bwMode="auto">
          <a:xfrm>
            <a:off x="150071" y="6343317"/>
            <a:ext cx="8623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Tick Management Handbook- Kirby Stafford, CT Agricultural Experiment Station</a:t>
            </a:r>
          </a:p>
        </p:txBody>
      </p:sp>
      <p:sp>
        <p:nvSpPr>
          <p:cNvPr id="2" name="TextBox 1">
            <a:extLst>
              <a:ext uri="{FF2B5EF4-FFF2-40B4-BE49-F238E27FC236}">
                <a16:creationId xmlns:a16="http://schemas.microsoft.com/office/drawing/2014/main" id="{BC88005F-F4B8-CB92-3092-7155EB8B2BBD}"/>
              </a:ext>
            </a:extLst>
          </p:cNvPr>
          <p:cNvSpPr txBox="1"/>
          <p:nvPr/>
        </p:nvSpPr>
        <p:spPr>
          <a:xfrm>
            <a:off x="9922137" y="2581222"/>
            <a:ext cx="1922528" cy="2062103"/>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2">
                    <a:lumMod val="75000"/>
                    <a:lumOff val="25000"/>
                  </a:schemeClr>
                </a:solidFill>
                <a:effectLst/>
                <a:uLnTx/>
                <a:uFillTx/>
                <a:latin typeface="Aptos" panose="02110004020202020204"/>
                <a:ea typeface="+mn-ea"/>
                <a:cs typeface="+mn-cs"/>
              </a:rPr>
              <a:t>82% are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2">
                    <a:lumMod val="75000"/>
                    <a:lumOff val="25000"/>
                  </a:schemeClr>
                </a:solidFill>
                <a:effectLst/>
                <a:uLnTx/>
                <a:uFillTx/>
                <a:latin typeface="Aptos" panose="02110004020202020204"/>
                <a:ea typeface="+mn-ea"/>
                <a:cs typeface="+mn-cs"/>
              </a:rPr>
              <a:t>~10 ft from </a:t>
            </a:r>
            <a:r>
              <a:rPr kumimoji="0" lang="en-US" sz="3200" b="1" i="0" u="none" strike="noStrike" kern="1200" cap="none" spc="0" normalizeH="0" baseline="0" noProof="0" dirty="0" err="1">
                <a:ln>
                  <a:noFill/>
                </a:ln>
                <a:solidFill>
                  <a:schemeClr val="tx2">
                    <a:lumMod val="75000"/>
                    <a:lumOff val="25000"/>
                  </a:schemeClr>
                </a:solidFill>
                <a:effectLst/>
                <a:uLnTx/>
                <a:uFillTx/>
                <a:latin typeface="Aptos" panose="02110004020202020204"/>
                <a:ea typeface="+mn-ea"/>
                <a:cs typeface="+mn-cs"/>
              </a:rPr>
              <a:t>treeline</a:t>
            </a:r>
            <a:endParaRPr kumimoji="0" lang="en-US" sz="3200" b="1" i="0" u="none" strike="noStrike" kern="1200" cap="none" spc="0" normalizeH="0" baseline="0" noProof="0" dirty="0">
              <a:ln>
                <a:noFill/>
              </a:ln>
              <a:solidFill>
                <a:schemeClr val="tx2">
                  <a:lumMod val="75000"/>
                  <a:lumOff val="25000"/>
                </a:schemeClr>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1803A095-B718-2E4E-F7AA-8C77A161AFB7}"/>
              </a:ext>
            </a:extLst>
          </p:cNvPr>
          <p:cNvSpPr txBox="1"/>
          <p:nvPr/>
        </p:nvSpPr>
        <p:spPr>
          <a:xfrm>
            <a:off x="9639749" y="428855"/>
            <a:ext cx="2487304" cy="1508683"/>
          </a:xfrm>
          <a:prstGeom prst="rect">
            <a:avLst/>
          </a:prstGeom>
          <a:noFill/>
        </p:spPr>
        <p:txBody>
          <a:bodyPr wrap="square">
            <a:spAutoFit/>
          </a:bodyPr>
          <a:lstStyle/>
          <a:p>
            <a:pPr marL="0" marR="0" lvl="0" indent="0" algn="ctr" defTabSz="914400" rtl="0" eaLnBrk="1" fontAlgn="auto" latinLnBrk="0" hangingPunct="1">
              <a:lnSpc>
                <a:spcPct val="85000"/>
              </a:lnSpc>
              <a:spcBef>
                <a:spcPct val="0"/>
              </a:spcBef>
              <a:spcAft>
                <a:spcPts val="600"/>
              </a:spcAft>
              <a:buClrTx/>
              <a:buSzTx/>
              <a:buFontTx/>
              <a:buNone/>
              <a:tabLst/>
              <a:defRPr/>
            </a:pPr>
            <a:r>
              <a:rPr kumimoji="0" lang="en-US" sz="2400" b="1" i="0" u="none" strike="noStrike" kern="1200" cap="all" spc="0" normalizeH="0" baseline="0" noProof="0" dirty="0">
                <a:ln>
                  <a:noFill/>
                </a:ln>
                <a:effectLst/>
                <a:uLnTx/>
                <a:uFillTx/>
                <a:ea typeface="+mn-ea"/>
                <a:cs typeface="+mn-cs"/>
              </a:rPr>
              <a:t>Deer ticks:</a:t>
            </a:r>
          </a:p>
          <a:p>
            <a:pPr marL="0" marR="0" lvl="0" indent="0" algn="ctr" defTabSz="914400" rtl="0" eaLnBrk="1" fontAlgn="auto" latinLnBrk="0" hangingPunct="1">
              <a:lnSpc>
                <a:spcPct val="85000"/>
              </a:lnSpc>
              <a:spcBef>
                <a:spcPct val="0"/>
              </a:spcBef>
              <a:spcAft>
                <a:spcPts val="600"/>
              </a:spcAft>
              <a:buClrTx/>
              <a:buSzTx/>
              <a:buFontTx/>
              <a:buNone/>
              <a:tabLst/>
              <a:defRPr/>
            </a:pPr>
            <a:r>
              <a:rPr kumimoji="0" lang="en-US" sz="2400" b="1" i="0" u="none" strike="noStrike" kern="1200" cap="all" spc="0" normalizeH="0" baseline="0" noProof="0" dirty="0">
                <a:ln>
                  <a:noFill/>
                </a:ln>
                <a:effectLst/>
                <a:uLnTx/>
                <a:uFillTx/>
                <a:ea typeface="+mn-ea"/>
                <a:cs typeface="+mn-cs"/>
              </a:rPr>
              <a:t> forest edge </a:t>
            </a:r>
          </a:p>
          <a:p>
            <a:pPr marL="0" marR="0" lvl="0" indent="0" algn="ctr" defTabSz="914400" rtl="0" eaLnBrk="1" fontAlgn="auto" latinLnBrk="0" hangingPunct="1">
              <a:lnSpc>
                <a:spcPct val="85000"/>
              </a:lnSpc>
              <a:spcBef>
                <a:spcPct val="0"/>
              </a:spcBef>
              <a:spcAft>
                <a:spcPts val="600"/>
              </a:spcAft>
              <a:buClrTx/>
              <a:buSzTx/>
              <a:buFontTx/>
              <a:buNone/>
              <a:tabLst/>
              <a:defRPr/>
            </a:pPr>
            <a:r>
              <a:rPr kumimoji="0" lang="en-US" sz="2400" b="1" i="0" u="none" strike="noStrike" kern="1200" cap="all" spc="0" normalizeH="0" baseline="0" noProof="0" dirty="0">
                <a:ln>
                  <a:noFill/>
                </a:ln>
                <a:effectLst/>
                <a:uLnTx/>
                <a:uFillTx/>
                <a:ea typeface="+mn-ea"/>
                <a:cs typeface="+mn-cs"/>
              </a:rPr>
              <a:t>shrubby vegetation</a:t>
            </a:r>
          </a:p>
        </p:txBody>
      </p:sp>
    </p:spTree>
    <p:extLst>
      <p:ext uri="{BB962C8B-B14F-4D97-AF65-F5344CB8AC3E}">
        <p14:creationId xmlns:p14="http://schemas.microsoft.com/office/powerpoint/2010/main" val="2940534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2209800" y="121509"/>
            <a:ext cx="7772400" cy="834081"/>
          </a:xfrm>
        </p:spPr>
        <p:txBody>
          <a:bodyPr wrap="square" numCol="1" anchorCtr="0" compatLnSpc="1">
            <a:prstTxWarp prst="textNoShape">
              <a:avLst/>
            </a:prstTxWarp>
          </a:bodyPr>
          <a:lstStyle/>
          <a:p>
            <a:pPr algn="ctr" eaLnBrk="1" hangingPunct="1"/>
            <a:r>
              <a:rPr lang="en-US" altLang="en-US" dirty="0">
                <a:effectLst/>
              </a:rPr>
              <a:t>BCMCP Activities</a:t>
            </a:r>
          </a:p>
        </p:txBody>
      </p:sp>
      <p:sp>
        <p:nvSpPr>
          <p:cNvPr id="5123" name="Rectangle 4"/>
          <p:cNvSpPr>
            <a:spLocks noGrp="1" noChangeArrowheads="1"/>
          </p:cNvSpPr>
          <p:nvPr>
            <p:ph idx="1"/>
          </p:nvPr>
        </p:nvSpPr>
        <p:spPr>
          <a:xfrm>
            <a:off x="337751" y="1186249"/>
            <a:ext cx="11640065" cy="5062151"/>
          </a:xfrm>
        </p:spPr>
        <p:txBody>
          <a:bodyPr>
            <a:noAutofit/>
          </a:bodyPr>
          <a:lstStyle/>
          <a:p>
            <a:pPr>
              <a:spcBef>
                <a:spcPct val="50000"/>
              </a:spcBef>
            </a:pPr>
            <a:r>
              <a:rPr lang="en-US" altLang="en-US" b="1" u="sng" dirty="0">
                <a:solidFill>
                  <a:schemeClr val="tx1"/>
                </a:solidFill>
                <a:cs typeface="Times New Roman" pitchFamily="18" charset="0"/>
              </a:rPr>
              <a:t>Mosquito Viral Surveillance</a:t>
            </a:r>
            <a:r>
              <a:rPr lang="en-US" altLang="en-US" dirty="0">
                <a:solidFill>
                  <a:schemeClr val="tx1"/>
                </a:solidFill>
                <a:cs typeface="Times New Roman" pitchFamily="18" charset="0"/>
              </a:rPr>
              <a:t>:  Cooperative program with the MA Department of Public Health to monitor for Eastern Equine Encephalitis and West Nile Virus in the adult mosquito populations.  We use a variety of trap types depending on the environment and the species of mosquitoes wanted. </a:t>
            </a:r>
          </a:p>
          <a:p>
            <a:pPr>
              <a:spcBef>
                <a:spcPct val="50000"/>
              </a:spcBef>
            </a:pPr>
            <a:endParaRPr lang="en-US" altLang="en-US" sz="1200" dirty="0">
              <a:solidFill>
                <a:schemeClr val="tx1"/>
              </a:solidFill>
              <a:cs typeface="Times New Roman" pitchFamily="18" charset="0"/>
            </a:endParaRPr>
          </a:p>
          <a:p>
            <a:pPr>
              <a:spcBef>
                <a:spcPct val="50000"/>
              </a:spcBef>
            </a:pPr>
            <a:r>
              <a:rPr lang="en-US" altLang="en-US" b="1" u="sng" dirty="0">
                <a:solidFill>
                  <a:schemeClr val="tx1"/>
                </a:solidFill>
                <a:cs typeface="Times New Roman" pitchFamily="18" charset="0"/>
              </a:rPr>
              <a:t>Spring and Summer </a:t>
            </a:r>
            <a:r>
              <a:rPr lang="en-US" altLang="en-US" b="1" u="sng" dirty="0" err="1">
                <a:solidFill>
                  <a:schemeClr val="tx1"/>
                </a:solidFill>
                <a:cs typeface="Times New Roman" pitchFamily="18" charset="0"/>
              </a:rPr>
              <a:t>Larviciding</a:t>
            </a:r>
            <a:r>
              <a:rPr lang="en-US" altLang="en-US" dirty="0">
                <a:solidFill>
                  <a:schemeClr val="tx1"/>
                </a:solidFill>
                <a:cs typeface="Times New Roman" pitchFamily="18" charset="0"/>
              </a:rPr>
              <a:t>:  To reduce the emergence of adult mosquitoes in areas where mosquito larvae are present.</a:t>
            </a:r>
          </a:p>
          <a:p>
            <a:pPr>
              <a:spcBef>
                <a:spcPct val="50000"/>
              </a:spcBef>
            </a:pPr>
            <a:endParaRPr lang="en-US" altLang="en-US" sz="1200" dirty="0">
              <a:cs typeface="Times New Roman" pitchFamily="18" charset="0"/>
            </a:endParaRPr>
          </a:p>
          <a:p>
            <a:pPr>
              <a:spcBef>
                <a:spcPct val="50000"/>
              </a:spcBef>
            </a:pPr>
            <a:r>
              <a:rPr lang="en-US" altLang="en-US" sz="2800" b="1" u="sng" dirty="0">
                <a:solidFill>
                  <a:prstClr val="black"/>
                </a:solidFill>
                <a:latin typeface="+mn-lt"/>
                <a:cs typeface="Times New Roman" pitchFamily="18" charset="0"/>
              </a:rPr>
              <a:t>Catch Basin Treatment</a:t>
            </a:r>
            <a:r>
              <a:rPr lang="en-US" altLang="en-US" sz="2800" dirty="0">
                <a:solidFill>
                  <a:prstClr val="black"/>
                </a:solidFill>
                <a:latin typeface="+mn-lt"/>
                <a:cs typeface="Times New Roman" pitchFamily="18" charset="0"/>
              </a:rPr>
              <a:t>:  To stop mosquito emergence from water-filled catch basins and storm drains especially for WNV vectors.</a:t>
            </a:r>
            <a:endParaRPr lang="en-US" altLang="en-US" dirty="0">
              <a:solidFill>
                <a:schemeClr val="tx1"/>
              </a:solidFill>
              <a:cs typeface="Times New Roman"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1005348" y="776749"/>
            <a:ext cx="1018130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defRPr/>
            </a:pPr>
            <a:endParaRPr lang="en-US" altLang="en-US" sz="4800" dirty="0">
              <a:solidFill>
                <a:srgbClr val="2F5897"/>
              </a:solidFill>
              <a:latin typeface="+mn-lt"/>
              <a:cs typeface="Arial" charset="0"/>
            </a:endParaRPr>
          </a:p>
          <a:p>
            <a:pPr algn="ctr" eaLnBrk="1" fontAlgn="base" hangingPunct="1">
              <a:spcBef>
                <a:spcPct val="0"/>
              </a:spcBef>
              <a:spcAft>
                <a:spcPct val="0"/>
              </a:spcAft>
              <a:defRPr/>
            </a:pPr>
            <a:endParaRPr lang="en-US" altLang="en-US" sz="4800" dirty="0">
              <a:solidFill>
                <a:srgbClr val="2F5897"/>
              </a:solidFill>
              <a:latin typeface="+mn-lt"/>
              <a:cs typeface="Arial" charset="0"/>
            </a:endParaRPr>
          </a:p>
          <a:p>
            <a:pPr algn="ctr" eaLnBrk="1" fontAlgn="base" hangingPunct="1">
              <a:spcBef>
                <a:spcPct val="0"/>
              </a:spcBef>
              <a:spcAft>
                <a:spcPct val="0"/>
              </a:spcAft>
              <a:defRPr/>
            </a:pPr>
            <a:endParaRPr lang="en-US" altLang="en-US" sz="4800" dirty="0">
              <a:solidFill>
                <a:srgbClr val="2F5897"/>
              </a:solidFill>
              <a:latin typeface="+mn-lt"/>
              <a:cs typeface="Arial" charset="0"/>
            </a:endParaRPr>
          </a:p>
          <a:p>
            <a:pPr algn="ctr" eaLnBrk="1" fontAlgn="base" hangingPunct="1">
              <a:spcBef>
                <a:spcPct val="0"/>
              </a:spcBef>
              <a:spcAft>
                <a:spcPct val="0"/>
              </a:spcAft>
              <a:defRPr/>
            </a:pPr>
            <a:r>
              <a:rPr lang="en-US" altLang="en-US" sz="4800" dirty="0">
                <a:solidFill>
                  <a:srgbClr val="2F5897"/>
                </a:solidFill>
                <a:latin typeface="+mn-lt"/>
                <a:cs typeface="Arial" charset="0"/>
              </a:rPr>
              <a:t>How to avoid mosquito and tick bites!</a:t>
            </a:r>
          </a:p>
          <a:p>
            <a:pPr algn="ctr" eaLnBrk="1" fontAlgn="base" hangingPunct="1">
              <a:spcBef>
                <a:spcPct val="0"/>
              </a:spcBef>
              <a:spcAft>
                <a:spcPct val="0"/>
              </a:spcAft>
              <a:defRPr/>
            </a:pPr>
            <a:r>
              <a:rPr lang="en-US" altLang="en-US" sz="5400" dirty="0">
                <a:solidFill>
                  <a:srgbClr val="FF0000"/>
                </a:solidFill>
                <a:latin typeface="Tahoma" pitchFamily="34" charset="0"/>
                <a:cs typeface="Arial" charset="0"/>
              </a:rPr>
              <a:t>5 D’s of Protection</a:t>
            </a:r>
          </a:p>
        </p:txBody>
      </p:sp>
      <p:sp>
        <p:nvSpPr>
          <p:cNvPr id="22531" name="Rectangle 3"/>
          <p:cNvSpPr>
            <a:spLocks noChangeArrowheads="1"/>
          </p:cNvSpPr>
          <p:nvPr/>
        </p:nvSpPr>
        <p:spPr bwMode="auto">
          <a:xfrm>
            <a:off x="4495800" y="2126226"/>
            <a:ext cx="3200400" cy="437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Font typeface="Arial" charset="0"/>
              <a:buChar char="•"/>
              <a:defRPr sz="2400">
                <a:solidFill>
                  <a:srgbClr val="7F7F7F"/>
                </a:solidFill>
                <a:latin typeface="Century Gothic" pitchFamily="34" charset="0"/>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eaLnBrk="1" fontAlgn="base" hangingPunct="1">
              <a:spcAft>
                <a:spcPct val="0"/>
              </a:spcAft>
              <a:buFontTx/>
              <a:buChar char="•"/>
            </a:pPr>
            <a:r>
              <a:rPr lang="en-US" altLang="en-US" sz="4800" b="1" dirty="0">
                <a:solidFill>
                  <a:srgbClr val="FF0000"/>
                </a:solidFill>
                <a:latin typeface="Tahoma" pitchFamily="34" charset="0"/>
                <a:cs typeface="Arial" charset="0"/>
              </a:rPr>
              <a:t>D</a:t>
            </a:r>
            <a:r>
              <a:rPr lang="en-US" altLang="en-US" sz="4800" dirty="0">
                <a:solidFill>
                  <a:prstClr val="black"/>
                </a:solidFill>
                <a:latin typeface="Tahoma" pitchFamily="34" charset="0"/>
                <a:cs typeface="Arial" charset="0"/>
              </a:rPr>
              <a:t>usk</a:t>
            </a:r>
          </a:p>
          <a:p>
            <a:pPr eaLnBrk="1" fontAlgn="base" hangingPunct="1">
              <a:spcAft>
                <a:spcPct val="0"/>
              </a:spcAft>
              <a:buFontTx/>
              <a:buChar char="•"/>
            </a:pPr>
            <a:r>
              <a:rPr lang="en-US" altLang="en-US" sz="4800" b="1" dirty="0">
                <a:solidFill>
                  <a:srgbClr val="FF0000"/>
                </a:solidFill>
                <a:latin typeface="Tahoma" pitchFamily="34" charset="0"/>
                <a:cs typeface="Arial" charset="0"/>
              </a:rPr>
              <a:t>D</a:t>
            </a:r>
            <a:r>
              <a:rPr lang="en-US" altLang="en-US" sz="4800" dirty="0">
                <a:solidFill>
                  <a:prstClr val="black"/>
                </a:solidFill>
                <a:latin typeface="Tahoma" pitchFamily="34" charset="0"/>
                <a:cs typeface="Arial" charset="0"/>
              </a:rPr>
              <a:t>awn</a:t>
            </a:r>
          </a:p>
          <a:p>
            <a:pPr eaLnBrk="1" fontAlgn="base" hangingPunct="1">
              <a:spcAft>
                <a:spcPct val="0"/>
              </a:spcAft>
              <a:buFontTx/>
              <a:buChar char="•"/>
            </a:pPr>
            <a:r>
              <a:rPr lang="en-US" altLang="en-US" sz="4800" b="1" dirty="0">
                <a:solidFill>
                  <a:srgbClr val="FF0000"/>
                </a:solidFill>
                <a:latin typeface="Tahoma" pitchFamily="34" charset="0"/>
                <a:cs typeface="Arial" charset="0"/>
              </a:rPr>
              <a:t>D</a:t>
            </a:r>
            <a:r>
              <a:rPr lang="en-US" altLang="en-US" sz="4800" dirty="0">
                <a:solidFill>
                  <a:prstClr val="black"/>
                </a:solidFill>
                <a:latin typeface="Tahoma" pitchFamily="34" charset="0"/>
                <a:cs typeface="Arial" charset="0"/>
              </a:rPr>
              <a:t>ress</a:t>
            </a:r>
          </a:p>
          <a:p>
            <a:pPr eaLnBrk="1" fontAlgn="base" hangingPunct="1">
              <a:spcAft>
                <a:spcPct val="0"/>
              </a:spcAft>
              <a:buFontTx/>
              <a:buChar char="•"/>
            </a:pPr>
            <a:r>
              <a:rPr lang="en-US" altLang="en-US" sz="4800" b="1" dirty="0">
                <a:solidFill>
                  <a:srgbClr val="FF0000"/>
                </a:solidFill>
                <a:latin typeface="Tahoma" pitchFamily="34" charset="0"/>
                <a:cs typeface="Arial" charset="0"/>
              </a:rPr>
              <a:t>D</a:t>
            </a:r>
            <a:r>
              <a:rPr lang="en-US" altLang="en-US" sz="4800" dirty="0">
                <a:solidFill>
                  <a:prstClr val="black"/>
                </a:solidFill>
                <a:latin typeface="Tahoma" pitchFamily="34" charset="0"/>
                <a:cs typeface="Arial" charset="0"/>
              </a:rPr>
              <a:t>EET</a:t>
            </a:r>
          </a:p>
          <a:p>
            <a:pPr eaLnBrk="1" fontAlgn="base" hangingPunct="1">
              <a:spcAft>
                <a:spcPct val="0"/>
              </a:spcAft>
              <a:buFontTx/>
              <a:buChar char="•"/>
            </a:pPr>
            <a:r>
              <a:rPr lang="en-US" altLang="en-US" sz="4800" b="1" dirty="0">
                <a:solidFill>
                  <a:srgbClr val="FF0000"/>
                </a:solidFill>
                <a:latin typeface="Tahoma" pitchFamily="34" charset="0"/>
                <a:cs typeface="Arial" charset="0"/>
              </a:rPr>
              <a:t>D</a:t>
            </a:r>
            <a:r>
              <a:rPr lang="en-US" altLang="en-US" sz="4800" dirty="0">
                <a:solidFill>
                  <a:prstClr val="black"/>
                </a:solidFill>
                <a:latin typeface="Tahoma" pitchFamily="34" charset="0"/>
                <a:cs typeface="Arial" charset="0"/>
              </a:rPr>
              <a:t>rain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ChangeArrowheads="1"/>
          </p:cNvSpPr>
          <p:nvPr/>
        </p:nvSpPr>
        <p:spPr bwMode="auto">
          <a:xfrm>
            <a:off x="5356225" y="2811464"/>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2400">
                <a:solidFill>
                  <a:srgbClr val="7F7F7F"/>
                </a:solidFill>
                <a:latin typeface="Century Gothic" pitchFamily="34" charset="0"/>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eaLnBrk="1" fontAlgn="base" hangingPunct="1">
              <a:spcBef>
                <a:spcPct val="0"/>
              </a:spcBef>
              <a:spcAft>
                <a:spcPct val="0"/>
              </a:spcAft>
              <a:buNone/>
            </a:pPr>
            <a:endParaRPr lang="en-US" altLang="en-US">
              <a:solidFill>
                <a:prstClr val="black"/>
              </a:solidFill>
              <a:latin typeface="Times New Roman" pitchFamily="18" charset="0"/>
              <a:cs typeface="Arial" charset="0"/>
            </a:endParaRPr>
          </a:p>
        </p:txBody>
      </p:sp>
      <p:sp>
        <p:nvSpPr>
          <p:cNvPr id="23556" name="Rectangle 7"/>
          <p:cNvSpPr>
            <a:spLocks noChangeArrowheads="1"/>
          </p:cNvSpPr>
          <p:nvPr/>
        </p:nvSpPr>
        <p:spPr bwMode="auto">
          <a:xfrm>
            <a:off x="2590800" y="248444"/>
            <a:ext cx="7010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defRPr/>
            </a:pPr>
            <a:r>
              <a:rPr lang="en-US" altLang="en-US" sz="5400" dirty="0">
                <a:latin typeface="+mj-lt"/>
                <a:cs typeface="Arial" charset="0"/>
              </a:rPr>
              <a:t>Protecting Yourself</a:t>
            </a:r>
          </a:p>
        </p:txBody>
      </p:sp>
      <p:sp>
        <p:nvSpPr>
          <p:cNvPr id="2" name="Rectangle 8"/>
          <p:cNvSpPr>
            <a:spLocks noChangeArrowheads="1"/>
          </p:cNvSpPr>
          <p:nvPr/>
        </p:nvSpPr>
        <p:spPr bwMode="auto">
          <a:xfrm>
            <a:off x="6360160" y="1756568"/>
            <a:ext cx="5486400" cy="485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571500" indent="-571500" eaLnBrk="0" hangingPunct="0">
              <a:spcBef>
                <a:spcPct val="20000"/>
              </a:spcBef>
              <a:buFont typeface="Arial" charset="0"/>
              <a:buChar char="•"/>
              <a:defRPr sz="2400">
                <a:solidFill>
                  <a:srgbClr val="7F7F7F"/>
                </a:solidFill>
                <a:latin typeface="Century Gothic" pitchFamily="34" charset="0"/>
              </a:defRPr>
            </a:lvl1pPr>
            <a:lvl2pPr marL="1028700" indent="-57150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eaLnBrk="1" fontAlgn="base" hangingPunct="1">
              <a:spcAft>
                <a:spcPct val="0"/>
              </a:spcAft>
              <a:buClr>
                <a:srgbClr val="FF0000"/>
              </a:buClr>
            </a:pPr>
            <a:r>
              <a:rPr lang="en-US" altLang="en-US" sz="3600" dirty="0">
                <a:solidFill>
                  <a:prstClr val="black"/>
                </a:solidFill>
                <a:latin typeface="+mn-lt"/>
                <a:cs typeface="Arial" charset="0"/>
              </a:rPr>
              <a:t>Avoid outdoor activities at </a:t>
            </a:r>
            <a:r>
              <a:rPr lang="en-US" altLang="en-US" sz="3600" b="1" dirty="0">
                <a:solidFill>
                  <a:srgbClr val="C00000"/>
                </a:solidFill>
                <a:latin typeface="+mn-lt"/>
                <a:cs typeface="Arial" charset="0"/>
              </a:rPr>
              <a:t>D</a:t>
            </a:r>
            <a:r>
              <a:rPr lang="en-US" altLang="en-US" sz="3600" dirty="0">
                <a:solidFill>
                  <a:prstClr val="black"/>
                </a:solidFill>
                <a:latin typeface="+mn-lt"/>
                <a:cs typeface="Arial" charset="0"/>
              </a:rPr>
              <a:t>usk and </a:t>
            </a:r>
            <a:r>
              <a:rPr lang="en-US" altLang="en-US" sz="3600" b="1" dirty="0">
                <a:solidFill>
                  <a:srgbClr val="C00000"/>
                </a:solidFill>
                <a:latin typeface="+mn-lt"/>
                <a:cs typeface="Arial" charset="0"/>
              </a:rPr>
              <a:t>D</a:t>
            </a:r>
            <a:r>
              <a:rPr lang="en-US" altLang="en-US" sz="3600" dirty="0">
                <a:solidFill>
                  <a:prstClr val="black"/>
                </a:solidFill>
                <a:latin typeface="+mn-lt"/>
                <a:cs typeface="Arial" charset="0"/>
              </a:rPr>
              <a:t>awn</a:t>
            </a:r>
          </a:p>
          <a:p>
            <a:pPr eaLnBrk="1" fontAlgn="base" hangingPunct="1">
              <a:spcAft>
                <a:spcPct val="0"/>
              </a:spcAft>
              <a:buClr>
                <a:srgbClr val="FF0000"/>
              </a:buClr>
            </a:pPr>
            <a:endParaRPr lang="en-US" altLang="en-US" sz="3600" dirty="0">
              <a:solidFill>
                <a:prstClr val="black"/>
              </a:solidFill>
              <a:latin typeface="+mn-lt"/>
              <a:cs typeface="Arial" charset="0"/>
            </a:endParaRPr>
          </a:p>
          <a:p>
            <a:pPr eaLnBrk="1" fontAlgn="base" hangingPunct="1">
              <a:spcAft>
                <a:spcPct val="0"/>
              </a:spcAft>
              <a:buClr>
                <a:srgbClr val="FF0000"/>
              </a:buClr>
            </a:pPr>
            <a:r>
              <a:rPr lang="en-US" altLang="en-US" sz="3600" b="1" dirty="0">
                <a:solidFill>
                  <a:srgbClr val="C00000"/>
                </a:solidFill>
                <a:latin typeface="+mn-lt"/>
                <a:cs typeface="Arial" charset="0"/>
              </a:rPr>
              <a:t>D</a:t>
            </a:r>
            <a:r>
              <a:rPr lang="en-US" altLang="en-US" sz="3600" dirty="0">
                <a:solidFill>
                  <a:prstClr val="black"/>
                </a:solidFill>
                <a:latin typeface="+mn-lt"/>
                <a:cs typeface="Arial" charset="0"/>
              </a:rPr>
              <a:t>ress</a:t>
            </a:r>
          </a:p>
          <a:p>
            <a:pPr lvl="1" eaLnBrk="1" fontAlgn="base" hangingPunct="1">
              <a:spcAft>
                <a:spcPct val="0"/>
              </a:spcAft>
              <a:buClr>
                <a:srgbClr val="FF0000"/>
              </a:buClr>
              <a:buFont typeface="Wingdings" pitchFamily="2" charset="2"/>
              <a:buChar char="Ø"/>
            </a:pPr>
            <a:r>
              <a:rPr lang="en-US" altLang="en-US" sz="3600" dirty="0">
                <a:solidFill>
                  <a:prstClr val="black"/>
                </a:solidFill>
                <a:latin typeface="+mn-lt"/>
                <a:cs typeface="Arial" charset="0"/>
              </a:rPr>
              <a:t>Wear long sleeves and pants when outdoors</a:t>
            </a:r>
          </a:p>
        </p:txBody>
      </p:sp>
      <p:pic>
        <p:nvPicPr>
          <p:cNvPr id="23557" name="Picture 3"/>
          <p:cNvPicPr>
            <a:picLocks noChangeAspect="1" noChangeArrowheads="1"/>
          </p:cNvPicPr>
          <p:nvPr/>
        </p:nvPicPr>
        <p:blipFill>
          <a:blip r:embed="rId2">
            <a:extLst>
              <a:ext uri="{28A0092B-C50C-407E-A947-70E740481C1C}">
                <a14:useLocalDpi xmlns:a14="http://schemas.microsoft.com/office/drawing/2010/main" val="0"/>
              </a:ext>
            </a:extLst>
          </a:blip>
          <a:srcRect l="13953" t="6268" b="10519"/>
          <a:stretch>
            <a:fillRect/>
          </a:stretch>
        </p:blipFill>
        <p:spPr bwMode="auto">
          <a:xfrm>
            <a:off x="0" y="4325130"/>
            <a:ext cx="3322433" cy="2472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8" name="Picture 9" descr="http://www.stolenchildhood.net/images/children_playing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10444"/>
            <a:ext cx="3322433" cy="249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7B0C0A90-44D4-2A88-882A-C971872DD64A}"/>
              </a:ext>
            </a:extLst>
          </p:cNvPr>
          <p:cNvPicPr>
            <a:picLocks noChangeAspect="1"/>
          </p:cNvPicPr>
          <p:nvPr/>
        </p:nvPicPr>
        <p:blipFill rotWithShape="1">
          <a:blip r:embed="rId4"/>
          <a:srcRect l="13747" r="33034"/>
          <a:stretch/>
        </p:blipFill>
        <p:spPr>
          <a:xfrm>
            <a:off x="3098119" y="1970600"/>
            <a:ext cx="3102294" cy="38862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4324" y="4362213"/>
            <a:ext cx="2371725" cy="240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011" name="Rectangle 2"/>
          <p:cNvSpPr>
            <a:spLocks noChangeArrowheads="1"/>
          </p:cNvSpPr>
          <p:nvPr/>
        </p:nvSpPr>
        <p:spPr bwMode="auto">
          <a:xfrm>
            <a:off x="161924" y="150444"/>
            <a:ext cx="6814063"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Font typeface="Arial" charset="0"/>
              <a:buChar char="•"/>
              <a:defRPr sz="2400">
                <a:solidFill>
                  <a:srgbClr val="7F7F7F"/>
                </a:solidFill>
                <a:latin typeface="Arial" charset="0"/>
              </a:defRPr>
            </a:lvl1pPr>
            <a:lvl2pPr marL="742950" indent="-285750" eaLnBrk="0" hangingPunct="0">
              <a:spcBef>
                <a:spcPct val="20000"/>
              </a:spcBef>
              <a:buFont typeface="Courier New" pitchFamily="49" charset="0"/>
              <a:buChar char="o"/>
              <a:defRPr sz="1600">
                <a:solidFill>
                  <a:srgbClr val="7F7F7F"/>
                </a:solidFill>
                <a:latin typeface="Arial" charset="0"/>
              </a:defRPr>
            </a:lvl2pPr>
            <a:lvl3pPr marL="1143000" indent="-228600" eaLnBrk="0" hangingPunct="0">
              <a:spcBef>
                <a:spcPct val="20000"/>
              </a:spcBef>
              <a:buFont typeface="Arial" charset="0"/>
              <a:buChar char="•"/>
              <a:defRPr sz="1600">
                <a:solidFill>
                  <a:srgbClr val="7F7F7F"/>
                </a:solidFill>
                <a:latin typeface="Arial" charset="0"/>
              </a:defRPr>
            </a:lvl3pPr>
            <a:lvl4pPr marL="1600200" indent="-228600" eaLnBrk="0" hangingPunct="0">
              <a:spcBef>
                <a:spcPct val="20000"/>
              </a:spcBef>
              <a:buFont typeface="Courier New" pitchFamily="49" charset="0"/>
              <a:buChar char="o"/>
              <a:defRPr sz="1600">
                <a:solidFill>
                  <a:srgbClr val="7F7F7F"/>
                </a:solidFill>
                <a:latin typeface="Arial" charset="0"/>
              </a:defRPr>
            </a:lvl4pPr>
            <a:lvl5pPr marL="2057400" indent="-228600" eaLnBrk="0" hangingPunct="0">
              <a:spcBef>
                <a:spcPct val="20000"/>
              </a:spcBef>
              <a:buFont typeface="Arial" charset="0"/>
              <a:buChar char="•"/>
              <a:defRPr sz="1600">
                <a:solidFill>
                  <a:srgbClr val="7F7F7F"/>
                </a:solidFill>
                <a:latin typeface="Arial" charset="0"/>
              </a:defRPr>
            </a:lvl5pPr>
            <a:lvl6pPr marL="2514600" indent="-228600" eaLnBrk="0" fontAlgn="base" hangingPunct="0">
              <a:spcBef>
                <a:spcPct val="20000"/>
              </a:spcBef>
              <a:spcAft>
                <a:spcPct val="0"/>
              </a:spcAft>
              <a:buFont typeface="Arial" charset="0"/>
              <a:buChar char="•"/>
              <a:defRPr sz="1600">
                <a:solidFill>
                  <a:srgbClr val="7F7F7F"/>
                </a:solidFill>
                <a:latin typeface="Arial" charset="0"/>
              </a:defRPr>
            </a:lvl6pPr>
            <a:lvl7pPr marL="2971800" indent="-228600" eaLnBrk="0" fontAlgn="base" hangingPunct="0">
              <a:spcBef>
                <a:spcPct val="20000"/>
              </a:spcBef>
              <a:spcAft>
                <a:spcPct val="0"/>
              </a:spcAft>
              <a:buFont typeface="Arial" charset="0"/>
              <a:buChar char="•"/>
              <a:defRPr sz="1600">
                <a:solidFill>
                  <a:srgbClr val="7F7F7F"/>
                </a:solidFill>
                <a:latin typeface="Arial" charset="0"/>
              </a:defRPr>
            </a:lvl7pPr>
            <a:lvl8pPr marL="3429000" indent="-228600" eaLnBrk="0" fontAlgn="base" hangingPunct="0">
              <a:spcBef>
                <a:spcPct val="20000"/>
              </a:spcBef>
              <a:spcAft>
                <a:spcPct val="0"/>
              </a:spcAft>
              <a:buFont typeface="Arial" charset="0"/>
              <a:buChar char="•"/>
              <a:defRPr sz="1600">
                <a:solidFill>
                  <a:srgbClr val="7F7F7F"/>
                </a:solidFill>
                <a:latin typeface="Arial" charset="0"/>
              </a:defRPr>
            </a:lvl8pPr>
            <a:lvl9pPr marL="3886200" indent="-228600" eaLnBrk="0" fontAlgn="base" hangingPunct="0">
              <a:spcBef>
                <a:spcPct val="20000"/>
              </a:spcBef>
              <a:spcAft>
                <a:spcPct val="0"/>
              </a:spcAft>
              <a:buFont typeface="Arial" charset="0"/>
              <a:buChar char="•"/>
              <a:defRPr sz="1600">
                <a:solidFill>
                  <a:srgbClr val="7F7F7F"/>
                </a:solidFill>
                <a:latin typeface="Arial" charset="0"/>
              </a:defRPr>
            </a:lvl9pPr>
          </a:lstStyle>
          <a:p>
            <a:pPr algn="ctr" eaLnBrk="1" fontAlgn="base" hangingPunct="1">
              <a:spcBef>
                <a:spcPct val="0"/>
              </a:spcBef>
              <a:spcAft>
                <a:spcPct val="0"/>
              </a:spcAft>
              <a:buNone/>
              <a:defRPr/>
            </a:pPr>
            <a:r>
              <a:rPr lang="en-US" altLang="en-US" sz="5400" dirty="0">
                <a:solidFill>
                  <a:schemeClr val="tx1"/>
                </a:solidFill>
                <a:latin typeface="+mj-lt"/>
                <a:cs typeface="Arial" charset="0"/>
              </a:rPr>
              <a:t>Protecting Yourself</a:t>
            </a:r>
          </a:p>
        </p:txBody>
      </p:sp>
      <p:sp>
        <p:nvSpPr>
          <p:cNvPr id="4" name="Rectangle 3"/>
          <p:cNvSpPr>
            <a:spLocks noChangeArrowheads="1"/>
          </p:cNvSpPr>
          <p:nvPr/>
        </p:nvSpPr>
        <p:spPr bwMode="auto">
          <a:xfrm>
            <a:off x="80171" y="1103738"/>
            <a:ext cx="8686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indent="0" eaLnBrk="1" fontAlgn="base" hangingPunct="1">
              <a:spcBef>
                <a:spcPct val="20000"/>
              </a:spcBef>
              <a:spcAft>
                <a:spcPct val="0"/>
              </a:spcAft>
              <a:buClr>
                <a:srgbClr val="FF0000"/>
              </a:buClr>
              <a:defRPr/>
            </a:pPr>
            <a:r>
              <a:rPr lang="en-US" altLang="en-US" sz="3200" b="1" dirty="0">
                <a:solidFill>
                  <a:srgbClr val="000000"/>
                </a:solidFill>
                <a:latin typeface="Arial" charset="0"/>
                <a:cs typeface="Arial" charset="0"/>
              </a:rPr>
              <a:t>   Use repellents and follow the label</a:t>
            </a:r>
          </a:p>
          <a:p>
            <a:pPr marL="1028700" lvl="1" indent="-571500" eaLnBrk="1" fontAlgn="base" hangingPunct="1">
              <a:spcBef>
                <a:spcPct val="20000"/>
              </a:spcBef>
              <a:spcAft>
                <a:spcPct val="0"/>
              </a:spcAft>
              <a:buClr>
                <a:srgbClr val="FF0000"/>
              </a:buClr>
              <a:buFont typeface="Wingdings" panose="05000000000000000000" pitchFamily="2" charset="2"/>
              <a:buChar char="Ø"/>
              <a:defRPr/>
            </a:pPr>
            <a:r>
              <a:rPr lang="en-US" altLang="en-US" sz="4000" b="1" dirty="0">
                <a:solidFill>
                  <a:srgbClr val="FF0000"/>
                </a:solidFill>
                <a:latin typeface="Arial" charset="0"/>
                <a:cs typeface="Arial" charset="0"/>
              </a:rPr>
              <a:t>D</a:t>
            </a:r>
            <a:r>
              <a:rPr lang="en-US" altLang="en-US" sz="4000" dirty="0">
                <a:solidFill>
                  <a:srgbClr val="000000"/>
                </a:solidFill>
                <a:latin typeface="Arial" charset="0"/>
                <a:cs typeface="Arial" charset="0"/>
              </a:rPr>
              <a:t>EET</a:t>
            </a:r>
          </a:p>
          <a:p>
            <a:pPr marL="914400" lvl="1" indent="-457200" eaLnBrk="1" fontAlgn="base" hangingPunct="1">
              <a:spcBef>
                <a:spcPct val="20000"/>
              </a:spcBef>
              <a:spcAft>
                <a:spcPct val="0"/>
              </a:spcAft>
              <a:buClr>
                <a:srgbClr val="FF0000"/>
              </a:buClr>
              <a:buFont typeface="Wingdings" panose="05000000000000000000" pitchFamily="2" charset="2"/>
              <a:buChar char="Ø"/>
              <a:defRPr/>
            </a:pPr>
            <a:r>
              <a:rPr lang="en-US" altLang="en-US" sz="2800" dirty="0">
                <a:solidFill>
                  <a:srgbClr val="000000"/>
                </a:solidFill>
                <a:latin typeface="Arial" charset="0"/>
                <a:cs typeface="Arial" charset="0"/>
              </a:rPr>
              <a:t> </a:t>
            </a:r>
            <a:r>
              <a:rPr lang="en-US" altLang="en-US" sz="2800" dirty="0" err="1">
                <a:solidFill>
                  <a:srgbClr val="000000"/>
                </a:solidFill>
                <a:latin typeface="Arial" charset="0"/>
                <a:cs typeface="Arial" charset="0"/>
              </a:rPr>
              <a:t>Picaridin</a:t>
            </a:r>
            <a:endParaRPr lang="en-US" altLang="en-US" sz="2800" dirty="0">
              <a:solidFill>
                <a:srgbClr val="000000"/>
              </a:solidFill>
              <a:latin typeface="Arial" charset="0"/>
              <a:cs typeface="Arial" charset="0"/>
            </a:endParaRPr>
          </a:p>
          <a:p>
            <a:pPr marL="914400" lvl="1" indent="-457200" eaLnBrk="1" fontAlgn="base" hangingPunct="1">
              <a:spcBef>
                <a:spcPct val="20000"/>
              </a:spcBef>
              <a:spcAft>
                <a:spcPct val="0"/>
              </a:spcAft>
              <a:buClr>
                <a:srgbClr val="FF0000"/>
              </a:buClr>
              <a:buFont typeface="Wingdings" panose="05000000000000000000" pitchFamily="2" charset="2"/>
              <a:buChar char="Ø"/>
              <a:defRPr/>
            </a:pPr>
            <a:r>
              <a:rPr lang="en-US" altLang="en-US" sz="2800" dirty="0">
                <a:solidFill>
                  <a:srgbClr val="000000"/>
                </a:solidFill>
                <a:latin typeface="Arial" charset="0"/>
                <a:cs typeface="Arial" charset="0"/>
              </a:rPr>
              <a:t> Oil of Lemon Eucalyptus</a:t>
            </a:r>
          </a:p>
          <a:p>
            <a:pPr marL="914400" lvl="1" indent="-457200" eaLnBrk="1" fontAlgn="base" hangingPunct="1">
              <a:spcBef>
                <a:spcPct val="20000"/>
              </a:spcBef>
              <a:spcAft>
                <a:spcPct val="0"/>
              </a:spcAft>
              <a:buClr>
                <a:srgbClr val="FF0000"/>
              </a:buClr>
              <a:buFont typeface="Wingdings" panose="05000000000000000000" pitchFamily="2" charset="2"/>
              <a:buChar char="Ø"/>
              <a:defRPr/>
            </a:pPr>
            <a:r>
              <a:rPr lang="en-US" altLang="en-US" sz="2800" dirty="0">
                <a:solidFill>
                  <a:srgbClr val="000000"/>
                </a:solidFill>
                <a:latin typeface="Arial" charset="0"/>
                <a:cs typeface="Arial" charset="0"/>
              </a:rPr>
              <a:t> </a:t>
            </a:r>
            <a:r>
              <a:rPr lang="en-US" altLang="en-US" sz="2800" dirty="0" err="1">
                <a:solidFill>
                  <a:srgbClr val="000000"/>
                </a:solidFill>
                <a:latin typeface="Arial" charset="0"/>
                <a:cs typeface="Arial" charset="0"/>
              </a:rPr>
              <a:t>Permethrin</a:t>
            </a:r>
            <a:r>
              <a:rPr lang="en-US" altLang="en-US" sz="2800" dirty="0">
                <a:solidFill>
                  <a:srgbClr val="000000"/>
                </a:solidFill>
                <a:latin typeface="Arial" charset="0"/>
                <a:cs typeface="Arial" charset="0"/>
              </a:rPr>
              <a:t> (Great for Ticks too) </a:t>
            </a:r>
          </a:p>
        </p:txBody>
      </p:sp>
      <p:grpSp>
        <p:nvGrpSpPr>
          <p:cNvPr id="24581" name="Group 4"/>
          <p:cNvGrpSpPr>
            <a:grpSpLocks/>
          </p:cNvGrpSpPr>
          <p:nvPr/>
        </p:nvGrpSpPr>
        <p:grpSpPr bwMode="auto">
          <a:xfrm>
            <a:off x="9621972" y="4227276"/>
            <a:ext cx="2316163" cy="2538412"/>
            <a:chOff x="4080" y="2448"/>
            <a:chExt cx="1260" cy="1310"/>
          </a:xfrm>
        </p:grpSpPr>
        <p:pic>
          <p:nvPicPr>
            <p:cNvPr id="24583" name="Picture 5" descr="OffRepel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0" y="2448"/>
              <a:ext cx="758" cy="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7" descr="cutter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4" y="2448"/>
              <a:ext cx="396" cy="1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582" name="Picture 2"/>
          <p:cNvPicPr>
            <a:picLocks noChangeAspect="1" noChangeArrowheads="1"/>
          </p:cNvPicPr>
          <p:nvPr/>
        </p:nvPicPr>
        <p:blipFill>
          <a:blip r:embed="rId5">
            <a:extLst>
              <a:ext uri="{28A0092B-C50C-407E-A947-70E740481C1C}">
                <a14:useLocalDpi xmlns:a14="http://schemas.microsoft.com/office/drawing/2010/main" val="0"/>
              </a:ext>
            </a:extLst>
          </a:blip>
          <a:srcRect r="17453"/>
          <a:stretch>
            <a:fillRect/>
          </a:stretch>
        </p:blipFill>
        <p:spPr bwMode="auto">
          <a:xfrm>
            <a:off x="37965" y="4343402"/>
            <a:ext cx="3387066" cy="2306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1ED49BDF-7CE1-22BD-F70B-0FA32D8AF94B}"/>
              </a:ext>
            </a:extLst>
          </p:cNvPr>
          <p:cNvPicPr>
            <a:picLocks noChangeAspect="1"/>
          </p:cNvPicPr>
          <p:nvPr/>
        </p:nvPicPr>
        <p:blipFill rotWithShape="1">
          <a:blip r:embed="rId6"/>
          <a:srcRect l="12037" b="17596"/>
          <a:stretch/>
        </p:blipFill>
        <p:spPr>
          <a:xfrm>
            <a:off x="3879653" y="4294744"/>
            <a:ext cx="4381754" cy="2538412"/>
          </a:xfrm>
          <a:prstGeom prst="rect">
            <a:avLst/>
          </a:prstGeom>
        </p:spPr>
      </p:pic>
      <p:pic>
        <p:nvPicPr>
          <p:cNvPr id="3" name="Picture 2">
            <a:extLst>
              <a:ext uri="{FF2B5EF4-FFF2-40B4-BE49-F238E27FC236}">
                <a16:creationId xmlns:a16="http://schemas.microsoft.com/office/drawing/2014/main" id="{1187F5A1-1850-8419-623E-CD7CAB69576B}"/>
              </a:ext>
            </a:extLst>
          </p:cNvPr>
          <p:cNvPicPr>
            <a:picLocks noChangeAspect="1"/>
          </p:cNvPicPr>
          <p:nvPr/>
        </p:nvPicPr>
        <p:blipFill rotWithShape="1">
          <a:blip r:embed="rId7"/>
          <a:srcRect l="13688" r="5472"/>
          <a:stretch/>
        </p:blipFill>
        <p:spPr>
          <a:xfrm>
            <a:off x="7724118" y="286515"/>
            <a:ext cx="4214017" cy="3474323"/>
          </a:xfrm>
          <a:prstGeom prst="rect">
            <a:avLst/>
          </a:prstGeom>
        </p:spPr>
      </p:pic>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52A89C-EBD1-6944-C448-F3120C0AF5C2}"/>
              </a:ext>
            </a:extLst>
          </p:cNvPr>
          <p:cNvPicPr>
            <a:picLocks noChangeAspect="1"/>
          </p:cNvPicPr>
          <p:nvPr/>
        </p:nvPicPr>
        <p:blipFill>
          <a:blip r:embed="rId2"/>
          <a:stretch>
            <a:fillRect/>
          </a:stretch>
        </p:blipFill>
        <p:spPr>
          <a:xfrm>
            <a:off x="7079226" y="559140"/>
            <a:ext cx="5036573" cy="6185904"/>
          </a:xfrm>
          <a:prstGeom prst="rect">
            <a:avLst/>
          </a:prstGeom>
        </p:spPr>
      </p:pic>
      <p:sp>
        <p:nvSpPr>
          <p:cNvPr id="4" name="TextBox 3">
            <a:extLst>
              <a:ext uri="{FF2B5EF4-FFF2-40B4-BE49-F238E27FC236}">
                <a16:creationId xmlns:a16="http://schemas.microsoft.com/office/drawing/2014/main" id="{5252C392-D51E-124D-9749-63AF5485F7F7}"/>
              </a:ext>
            </a:extLst>
          </p:cNvPr>
          <p:cNvSpPr txBox="1"/>
          <p:nvPr/>
        </p:nvSpPr>
        <p:spPr>
          <a:xfrm>
            <a:off x="294967" y="189403"/>
            <a:ext cx="6312311" cy="60631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rPr>
              <a:t>After You Come Indoors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Check your clothing for ticks.</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Ticks may be carried into the house on clothing. Tumble dry clothes in a dryer on high heat for 10 minutes to kill ticks on dry clothing after you come indoors. If the clothes are damp, additional time may be needed. If the clothes require washing first, hot water is recommended.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Examine gear and pets.</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Ticks can ride into the home on clothing and pets, then attach to a person later, so carefully examine pets, coats, &amp; daypacks.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Shower soon after being outdoors.</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Showering within two hours of coming indoors has been shown to reduce your risk of getting Lyme disease and may be effective in reducing the risk of other tickborne diseases. Showering may help wash off unattached ticks.</a:t>
            </a:r>
          </a:p>
        </p:txBody>
      </p:sp>
      <p:sp>
        <p:nvSpPr>
          <p:cNvPr id="5" name="TextBox 4">
            <a:extLst>
              <a:ext uri="{FF2B5EF4-FFF2-40B4-BE49-F238E27FC236}">
                <a16:creationId xmlns:a16="http://schemas.microsoft.com/office/drawing/2014/main" id="{3CB0AA4A-1BEB-2863-5E37-C7E382ADC0A1}"/>
              </a:ext>
            </a:extLst>
          </p:cNvPr>
          <p:cNvSpPr txBox="1"/>
          <p:nvPr/>
        </p:nvSpPr>
        <p:spPr>
          <a:xfrm>
            <a:off x="6651523" y="112956"/>
            <a:ext cx="55085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rPr>
              <a:t>Check your body for ticks after being outdoors</a:t>
            </a:r>
            <a:r>
              <a:rPr kumimoji="0" lang="en-US" sz="2000" b="0" i="0"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971581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F7E203-292E-0919-194C-1B491B4361BC}"/>
              </a:ext>
            </a:extLst>
          </p:cNvPr>
          <p:cNvPicPr>
            <a:picLocks noChangeAspect="1"/>
          </p:cNvPicPr>
          <p:nvPr/>
        </p:nvPicPr>
        <p:blipFill>
          <a:blip r:embed="rId2"/>
          <a:stretch>
            <a:fillRect/>
          </a:stretch>
        </p:blipFill>
        <p:spPr>
          <a:xfrm>
            <a:off x="1066252" y="0"/>
            <a:ext cx="10059496" cy="6858000"/>
          </a:xfrm>
          <a:prstGeom prst="rect">
            <a:avLst/>
          </a:prstGeom>
        </p:spPr>
      </p:pic>
    </p:spTree>
    <p:extLst>
      <p:ext uri="{BB962C8B-B14F-4D97-AF65-F5344CB8AC3E}">
        <p14:creationId xmlns:p14="http://schemas.microsoft.com/office/powerpoint/2010/main" val="800291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7924800" y="0"/>
            <a:ext cx="2743200" cy="16764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eaLnBrk="0" hangingPunct="0">
              <a:spcBef>
                <a:spcPct val="20000"/>
              </a:spcBef>
              <a:buFont typeface="Arial" charset="0"/>
              <a:buChar char="•"/>
              <a:defRPr sz="2400">
                <a:solidFill>
                  <a:srgbClr val="7F7F7F"/>
                </a:solidFill>
                <a:latin typeface="Century Gothic" pitchFamily="34" charset="0"/>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53253" name="Rectangle 5"/>
          <p:cNvSpPr>
            <a:spLocks noChangeArrowheads="1"/>
          </p:cNvSpPr>
          <p:nvPr/>
        </p:nvSpPr>
        <p:spPr bwMode="auto">
          <a:xfrm>
            <a:off x="548148" y="1676400"/>
            <a:ext cx="9891252"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Address: </a:t>
            </a:r>
            <a:r>
              <a:rPr kumimoji="0" lang="en-US" altLang="en-US" sz="2400" b="0" i="0" u="none" strike="noStrike" kern="1200" cap="none" spc="0" normalizeH="0" baseline="0" noProof="0" dirty="0">
                <a:ln>
                  <a:noFill/>
                </a:ln>
                <a:solidFill>
                  <a:prstClr val="black"/>
                </a:solidFill>
                <a:effectLst/>
                <a:uLnTx/>
                <a:uFillTx/>
                <a:latin typeface="Aptos" panose="02110004020202020204"/>
                <a:ea typeface="+mn-ea"/>
                <a:cs typeface="+mn-cs"/>
              </a:rPr>
              <a:t>Bristol County Mosquito Control Project</a:t>
            </a:r>
          </a:p>
          <a:p>
            <a:pPr marL="457200" marR="0" lvl="1"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ptos" panose="02110004020202020204"/>
                <a:ea typeface="+mn-ea"/>
                <a:cs typeface="+mn-cs"/>
              </a:rPr>
              <a:t>			38R Forest Street</a:t>
            </a:r>
          </a:p>
          <a:p>
            <a:pPr marL="457200" marR="0" lvl="1"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ptos" panose="02110004020202020204"/>
                <a:ea typeface="+mn-ea"/>
                <a:cs typeface="+mn-cs"/>
              </a:rPr>
              <a:t>			Attleboro, MA 02703</a:t>
            </a:r>
          </a:p>
          <a:p>
            <a:pPr marL="457200" marR="0" lvl="1"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ptos" panose="02110004020202020204"/>
                <a:ea typeface="+mn-ea"/>
                <a:cs typeface="+mn-cs"/>
              </a:rPr>
              <a:t>			508-823-5253</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Email: </a:t>
            </a:r>
            <a:r>
              <a:rPr kumimoji="0" lang="en-US" altLang="en-US" sz="2400" b="1" i="0" u="none" strike="noStrike" kern="1200" cap="none" spc="0" normalizeH="0" baseline="0" noProof="0" dirty="0">
                <a:ln>
                  <a:noFill/>
                </a:ln>
                <a:solidFill>
                  <a:prstClr val="black"/>
                </a:solidFill>
                <a:effectLst/>
                <a:uLnTx/>
                <a:uFillTx/>
                <a:latin typeface="Aptos" panose="02110004020202020204"/>
                <a:ea typeface="+mn-ea"/>
                <a:cs typeface="+mn-cs"/>
              </a:rPr>
              <a:t>Priscilla Matton- </a:t>
            </a:r>
            <a:r>
              <a:rPr kumimoji="0" lang="en-US" altLang="en-US" sz="2400" b="1" i="0"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rPr>
              <a:t>Priscilla.Matton@mass.gov</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ptos" panose="02110004020202020204"/>
                <a:ea typeface="+mn-ea"/>
                <a:cs typeface="+mn-cs"/>
              </a:rPr>
              <a:t>	Todd Duval- </a:t>
            </a:r>
            <a:r>
              <a:rPr kumimoji="0" lang="en-US" altLang="en-US" sz="2400" b="1" i="0"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rPr>
              <a:t>Todd.Duval@mass.gov</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Aptos" panose="02110004020202020204"/>
                <a:ea typeface="+mn-ea"/>
                <a:cs typeface="+mn-cs"/>
              </a:rPr>
              <a:t>www.mass.gov\eea\bristolcountymosquitocontrol</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Aptos" panose="02110004020202020204"/>
                <a:ea typeface="+mn-ea"/>
                <a:cs typeface="+mn-cs"/>
              </a:rPr>
              <a:t>Follow us @</a:t>
            </a:r>
            <a:r>
              <a:rPr kumimoji="0" lang="en-US" altLang="en-US" sz="3200" b="1" i="0" u="none" strike="noStrike" kern="1200" cap="none" spc="0" normalizeH="0" baseline="0" noProof="0" dirty="0" err="1">
                <a:ln>
                  <a:noFill/>
                </a:ln>
                <a:solidFill>
                  <a:srgbClr val="000000"/>
                </a:solidFill>
                <a:effectLst/>
                <a:uLnTx/>
                <a:uFillTx/>
                <a:latin typeface="Aptos" panose="02110004020202020204"/>
                <a:ea typeface="+mn-ea"/>
                <a:cs typeface="+mn-cs"/>
              </a:rPr>
              <a:t>BCMCPmosq</a:t>
            </a:r>
            <a:endParaRPr kumimoji="0" lang="en-US" altLang="en-US" sz="3200" b="1" i="0" u="none" strike="noStrike" kern="1200" cap="none" spc="0" normalizeH="0" baseline="0" noProof="0" dirty="0">
              <a:ln>
                <a:noFill/>
              </a:ln>
              <a:solidFill>
                <a:srgbClr val="000000"/>
              </a:solidFill>
              <a:effectLst/>
              <a:uLnTx/>
              <a:uFillTx/>
              <a:latin typeface="Aptos" panose="02110004020202020204"/>
              <a:ea typeface="+mn-ea"/>
              <a:cs typeface="+mn-cs"/>
            </a:endParaRPr>
          </a:p>
        </p:txBody>
      </p:sp>
      <p:sp>
        <p:nvSpPr>
          <p:cNvPr id="53255" name="Rectangle 7"/>
          <p:cNvSpPr>
            <a:spLocks noGrp="1" noChangeArrowheads="1"/>
          </p:cNvSpPr>
          <p:nvPr>
            <p:ph type="title"/>
          </p:nvPr>
        </p:nvSpPr>
        <p:spPr>
          <a:xfrm>
            <a:off x="852949" y="571500"/>
            <a:ext cx="5562600" cy="762000"/>
          </a:xfrm>
        </p:spPr>
        <p:txBody>
          <a:bodyPr/>
          <a:lstStyle/>
          <a:p>
            <a:pPr>
              <a:defRPr/>
            </a:pPr>
            <a:r>
              <a:rPr lang="en-US" altLang="en-US" dirty="0"/>
              <a:t>Contact Information</a:t>
            </a:r>
          </a:p>
        </p:txBody>
      </p:sp>
      <p:pic>
        <p:nvPicPr>
          <p:cNvPr id="26629"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72052" y="422107"/>
            <a:ext cx="2971800" cy="2272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378940" y="1413391"/>
            <a:ext cx="11219935"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2400">
                <a:solidFill>
                  <a:srgbClr val="7F7F7F"/>
                </a:solidFill>
                <a:latin typeface="Century Gothic" pitchFamily="34" charset="0"/>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altLang="en-US" sz="2800" b="0" i="0" u="none" strike="noStrike" kern="1200" cap="none" spc="0" normalizeH="0" baseline="0" noProof="0" dirty="0">
                <a:ln>
                  <a:noFill/>
                </a:ln>
                <a:solidFill>
                  <a:prstClr val="black"/>
                </a:solidFill>
                <a:effectLst/>
                <a:uLnTx/>
                <a:uFillTx/>
                <a:latin typeface="Aptos" panose="02110004020202020204"/>
                <a:ea typeface="+mn-ea"/>
                <a:cs typeface="Times New Roman" pitchFamily="18" charset="0"/>
              </a:rPr>
              <a:t> </a:t>
            </a:r>
            <a:r>
              <a:rPr kumimoji="0" lang="en-US" altLang="en-US" sz="2800" b="1" i="0" u="sng" strike="noStrike" kern="1200" cap="none" spc="0" normalizeH="0" baseline="0" noProof="0" dirty="0">
                <a:ln>
                  <a:noFill/>
                </a:ln>
                <a:solidFill>
                  <a:prstClr val="black"/>
                </a:solidFill>
                <a:effectLst/>
                <a:uLnTx/>
                <a:uFillTx/>
                <a:latin typeface="Aptos" panose="02110004020202020204"/>
                <a:ea typeface="+mn-ea"/>
                <a:cs typeface="Times New Roman" pitchFamily="18" charset="0"/>
              </a:rPr>
              <a:t>Ground-Based </a:t>
            </a:r>
            <a:r>
              <a:rPr kumimoji="0" lang="en-US" altLang="en-US" sz="2800" b="1" i="0" u="sng" strike="noStrike" kern="1200" cap="none" spc="0" normalizeH="0" baseline="0" noProof="0" dirty="0" err="1">
                <a:ln>
                  <a:noFill/>
                </a:ln>
                <a:solidFill>
                  <a:prstClr val="black"/>
                </a:solidFill>
                <a:effectLst/>
                <a:uLnTx/>
                <a:uFillTx/>
                <a:latin typeface="Aptos" panose="02110004020202020204"/>
                <a:ea typeface="+mn-ea"/>
                <a:cs typeface="Times New Roman" pitchFamily="18" charset="0"/>
              </a:rPr>
              <a:t>Adulticiding</a:t>
            </a:r>
            <a:r>
              <a:rPr kumimoji="0" lang="en-US" altLang="en-US" sz="2800" b="0" i="0" u="none" strike="noStrike" kern="1200" cap="none" spc="0" normalizeH="0" baseline="0" noProof="0" dirty="0">
                <a:ln>
                  <a:noFill/>
                </a:ln>
                <a:solidFill>
                  <a:prstClr val="black"/>
                </a:solidFill>
                <a:effectLst/>
                <a:uLnTx/>
                <a:uFillTx/>
                <a:latin typeface="Aptos" panose="02110004020202020204"/>
                <a:ea typeface="+mn-ea"/>
                <a:cs typeface="Times New Roman" pitchFamily="18" charset="0"/>
              </a:rPr>
              <a:t>:  Truck based ultra-low volume (ULV) </a:t>
            </a:r>
            <a:r>
              <a:rPr kumimoji="0" lang="en-US" altLang="en-US" sz="2800" b="0" i="0" u="none" strike="noStrike" kern="1200" cap="none" spc="0" normalizeH="0" baseline="0" noProof="0" dirty="0" err="1">
                <a:ln>
                  <a:noFill/>
                </a:ln>
                <a:solidFill>
                  <a:prstClr val="black"/>
                </a:solidFill>
                <a:effectLst/>
                <a:uLnTx/>
                <a:uFillTx/>
                <a:latin typeface="Aptos" panose="02110004020202020204"/>
                <a:ea typeface="+mn-ea"/>
                <a:cs typeface="Times New Roman" pitchFamily="18" charset="0"/>
              </a:rPr>
              <a:t>adulticiding</a:t>
            </a:r>
            <a:r>
              <a:rPr kumimoji="0" lang="en-US" altLang="en-US" sz="2800" b="0" i="0" u="none" strike="noStrike" kern="1200" cap="none" spc="0" normalizeH="0" baseline="0" noProof="0" dirty="0">
                <a:ln>
                  <a:noFill/>
                </a:ln>
                <a:solidFill>
                  <a:prstClr val="black"/>
                </a:solidFill>
                <a:effectLst/>
                <a:uLnTx/>
                <a:uFillTx/>
                <a:latin typeface="Aptos" panose="02110004020202020204"/>
                <a:ea typeface="+mn-ea"/>
                <a:cs typeface="Times New Roman" pitchFamily="18" charset="0"/>
              </a:rPr>
              <a:t> to control both nuisance and vector mosquitoes.</a:t>
            </a:r>
          </a:p>
          <a:p>
            <a:pPr marL="0" marR="0" lvl="0" indent="0" algn="l" defTabSz="914400" rtl="0" eaLnBrk="0" fontAlgn="base" latinLnBrk="0" hangingPunct="0">
              <a:lnSpc>
                <a:spcPct val="100000"/>
              </a:lnSpc>
              <a:spcBef>
                <a:spcPct val="50000"/>
              </a:spcBef>
              <a:spcAft>
                <a:spcPct val="0"/>
              </a:spcAft>
              <a:buClrTx/>
              <a:buSzTx/>
              <a:buFontTx/>
              <a:buChar char="•"/>
              <a:tabLst/>
              <a:defRPr/>
            </a:pPr>
            <a:endParaRPr kumimoji="0" lang="en-US" altLang="en-US" sz="1200" b="0" i="0" u="none" strike="noStrike" kern="1200" cap="none" spc="0" normalizeH="0" baseline="0" noProof="0" dirty="0">
              <a:ln>
                <a:noFill/>
              </a:ln>
              <a:solidFill>
                <a:prstClr val="black"/>
              </a:solidFill>
              <a:effectLst/>
              <a:uLnTx/>
              <a:uFillTx/>
              <a:latin typeface="Aptos" panose="02110004020202020204"/>
              <a:ea typeface="+mn-ea"/>
              <a:cs typeface="Times New Roman" pitchFamily="18" charset="0"/>
            </a:endParaRP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altLang="en-US" sz="2800" b="0" i="0" u="none" strike="noStrike" kern="1200" cap="none" spc="0" normalizeH="0" baseline="0" noProof="0" dirty="0">
                <a:ln>
                  <a:noFill/>
                </a:ln>
                <a:solidFill>
                  <a:prstClr val="black"/>
                </a:solidFill>
                <a:effectLst/>
                <a:uLnTx/>
                <a:uFillTx/>
                <a:latin typeface="Aptos" panose="02110004020202020204"/>
                <a:ea typeface="+mn-ea"/>
                <a:cs typeface="Times New Roman" pitchFamily="18" charset="0"/>
              </a:rPr>
              <a:t> </a:t>
            </a:r>
            <a:r>
              <a:rPr kumimoji="0" lang="en-US" altLang="en-US" sz="2800" b="1" i="0" u="sng" strike="noStrike" kern="1200" cap="none" spc="0" normalizeH="0" baseline="0" noProof="0" dirty="0">
                <a:ln>
                  <a:noFill/>
                </a:ln>
                <a:solidFill>
                  <a:prstClr val="black"/>
                </a:solidFill>
                <a:effectLst/>
                <a:uLnTx/>
                <a:uFillTx/>
                <a:latin typeface="Aptos" panose="02110004020202020204"/>
                <a:ea typeface="+mn-ea"/>
                <a:cs typeface="Times New Roman" pitchFamily="18" charset="0"/>
              </a:rPr>
              <a:t>Water Management</a:t>
            </a:r>
            <a:r>
              <a:rPr kumimoji="0" lang="en-US" altLang="en-US" sz="2800" b="0" i="0" u="none" strike="noStrike" kern="1200" cap="none" spc="0" normalizeH="0" baseline="0" noProof="0" dirty="0">
                <a:ln>
                  <a:noFill/>
                </a:ln>
                <a:solidFill>
                  <a:prstClr val="black"/>
                </a:solidFill>
                <a:effectLst/>
                <a:uLnTx/>
                <a:uFillTx/>
                <a:latin typeface="Aptos" panose="02110004020202020204"/>
                <a:ea typeface="+mn-ea"/>
                <a:cs typeface="Times New Roman" pitchFamily="18" charset="0"/>
              </a:rPr>
              <a:t>:  A year-round endeavor to clean and maintain mosquito drainage ditches in areas to reduce standing water conducive to mosquito larvae.</a:t>
            </a:r>
          </a:p>
          <a:p>
            <a:pPr marL="0" marR="0" lvl="0" indent="0" algn="l" defTabSz="914400" rtl="0" eaLnBrk="0" fontAlgn="base" latinLnBrk="0" hangingPunct="0">
              <a:lnSpc>
                <a:spcPct val="100000"/>
              </a:lnSpc>
              <a:spcBef>
                <a:spcPct val="50000"/>
              </a:spcBef>
              <a:spcAft>
                <a:spcPct val="0"/>
              </a:spcAft>
              <a:buClrTx/>
              <a:buSzTx/>
              <a:buFontTx/>
              <a:buChar char="•"/>
              <a:tabLst/>
              <a:defRPr/>
            </a:pPr>
            <a:endParaRPr kumimoji="0" lang="en-US" altLang="en-US" sz="1200" b="0" i="0" u="none" strike="noStrike" kern="1200" cap="none" spc="0" normalizeH="0" baseline="0" noProof="0" dirty="0">
              <a:ln>
                <a:noFill/>
              </a:ln>
              <a:solidFill>
                <a:prstClr val="black"/>
              </a:solidFill>
              <a:effectLst/>
              <a:uLnTx/>
              <a:uFillTx/>
              <a:latin typeface="Aptos" panose="02110004020202020204"/>
              <a:ea typeface="+mn-ea"/>
              <a:cs typeface="Times New Roman" pitchFamily="18" charset="0"/>
            </a:endParaRP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altLang="en-US" sz="2800" b="0" i="0" u="none" strike="noStrike" kern="1200" cap="none" spc="0" normalizeH="0" baseline="0" noProof="0" dirty="0">
                <a:ln>
                  <a:noFill/>
                </a:ln>
                <a:solidFill>
                  <a:prstClr val="black"/>
                </a:solidFill>
                <a:effectLst/>
                <a:uLnTx/>
                <a:uFillTx/>
                <a:latin typeface="Aptos" panose="02110004020202020204"/>
                <a:ea typeface="+mn-ea"/>
                <a:cs typeface="Times New Roman" pitchFamily="18" charset="0"/>
              </a:rPr>
              <a:t> </a:t>
            </a:r>
            <a:r>
              <a:rPr kumimoji="0" lang="en-US" altLang="en-US" sz="2800" b="1" i="0" u="sng" strike="noStrike" kern="1200" cap="none" spc="0" normalizeH="0" baseline="0" noProof="0" dirty="0">
                <a:ln>
                  <a:noFill/>
                </a:ln>
                <a:solidFill>
                  <a:prstClr val="black"/>
                </a:solidFill>
                <a:effectLst/>
                <a:uLnTx/>
                <a:uFillTx/>
                <a:latin typeface="Aptos" panose="02110004020202020204"/>
                <a:ea typeface="+mn-ea"/>
                <a:cs typeface="Times New Roman" pitchFamily="18" charset="0"/>
              </a:rPr>
              <a:t>Public Outreach</a:t>
            </a:r>
            <a:r>
              <a:rPr kumimoji="0" lang="en-US" altLang="en-US" sz="2800" b="0" i="0" u="none" strike="noStrike" kern="1200" cap="none" spc="0" normalizeH="0" baseline="0" noProof="0" dirty="0">
                <a:ln>
                  <a:noFill/>
                </a:ln>
                <a:solidFill>
                  <a:prstClr val="black"/>
                </a:solidFill>
                <a:effectLst/>
                <a:uLnTx/>
                <a:uFillTx/>
                <a:latin typeface="Aptos" panose="02110004020202020204"/>
                <a:ea typeface="+mn-ea"/>
                <a:cs typeface="Times New Roman" pitchFamily="18" charset="0"/>
              </a:rPr>
              <a:t>:  Providing important information to the residents of the county with respect to personal protection against mosquito bites, mosquito breeding prevention on one’s property and mosquito data. </a:t>
            </a:r>
            <a:endParaRPr kumimoji="0" lang="en-US" altLang="en-US" sz="2800" b="0" i="0" u="none" strike="noStrike" kern="1200" cap="none" spc="0" normalizeH="0" baseline="0" noProof="0" dirty="0">
              <a:ln>
                <a:noFill/>
              </a:ln>
              <a:solidFill>
                <a:prstClr val="black"/>
              </a:solidFill>
              <a:effectLst/>
              <a:uLnTx/>
              <a:uFillTx/>
              <a:latin typeface="Aptos" panose="02110004020202020204"/>
              <a:ea typeface="+mn-ea"/>
              <a:cs typeface="Arial" charset="0"/>
            </a:endParaRPr>
          </a:p>
        </p:txBody>
      </p:sp>
      <p:sp>
        <p:nvSpPr>
          <p:cNvPr id="6147" name="Rectangle 3"/>
          <p:cNvSpPr>
            <a:spLocks noGrp="1" noChangeArrowheads="1"/>
          </p:cNvSpPr>
          <p:nvPr>
            <p:ph type="title"/>
          </p:nvPr>
        </p:nvSpPr>
        <p:spPr bwMode="auto">
          <a:xfrm>
            <a:off x="2209800" y="152400"/>
            <a:ext cx="7772400" cy="1143000"/>
          </a:xfrm>
        </p:spPr>
        <p:txBody>
          <a:bodyPr wrap="square" numCol="1" anchorCtr="0" compatLnSpc="1">
            <a:prstTxWarp prst="textNoShape">
              <a:avLst/>
            </a:prstTxWarp>
          </a:bodyPr>
          <a:lstStyle/>
          <a:p>
            <a:pPr algn="ctr" eaLnBrk="1" hangingPunct="1"/>
            <a:r>
              <a:rPr lang="en-US" altLang="en-US" dirty="0">
                <a:effectLst/>
              </a:rPr>
              <a:t>BCMCP Activities cont.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626076" y="1612558"/>
            <a:ext cx="10939848" cy="2360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90000"/>
              </a:lnSpc>
              <a:spcBef>
                <a:spcPct val="50000"/>
              </a:spcBef>
              <a:spcAft>
                <a:spcPct val="0"/>
              </a:spcAft>
              <a:buClr>
                <a:srgbClr val="FF0000"/>
              </a:buClr>
              <a:buSzTx/>
              <a:buFontTx/>
              <a:buChar char="•"/>
              <a:tabLst/>
              <a:defRPr/>
            </a:pPr>
            <a:r>
              <a:rPr kumimoji="0" lang="en-US" altLang="en-US" sz="3200" b="0" i="0" u="none" strike="noStrike" kern="1200" cap="none" spc="0" normalizeH="0" baseline="0" noProof="0" dirty="0">
                <a:ln>
                  <a:noFill/>
                </a:ln>
                <a:solidFill>
                  <a:prstClr val="black"/>
                </a:solidFill>
                <a:effectLst/>
                <a:uLnTx/>
                <a:uFillTx/>
                <a:latin typeface="Aptos" panose="02110004020202020204"/>
                <a:ea typeface="+mn-ea"/>
                <a:cs typeface="Arial" charset="0"/>
              </a:rPr>
              <a:t> There are 53 species in the state</a:t>
            </a:r>
          </a:p>
          <a:p>
            <a:pPr marL="0" marR="0" lvl="0" indent="0" algn="l" defTabSz="914400" rtl="0" eaLnBrk="1" fontAlgn="base" latinLnBrk="0" hangingPunct="1">
              <a:lnSpc>
                <a:spcPct val="90000"/>
              </a:lnSpc>
              <a:spcBef>
                <a:spcPct val="50000"/>
              </a:spcBef>
              <a:spcAft>
                <a:spcPct val="0"/>
              </a:spcAft>
              <a:buClr>
                <a:srgbClr val="FF0000"/>
              </a:buClr>
              <a:buSzTx/>
              <a:buFontTx/>
              <a:buChar char="•"/>
              <a:tabLst/>
              <a:defRPr/>
            </a:pPr>
            <a:r>
              <a:rPr kumimoji="0" lang="en-US" altLang="en-US" sz="3200" b="0" i="0" u="none" strike="noStrike" kern="1200" cap="none" spc="0" normalizeH="0" baseline="0" noProof="0" dirty="0">
                <a:ln>
                  <a:noFill/>
                </a:ln>
                <a:solidFill>
                  <a:prstClr val="black"/>
                </a:solidFill>
                <a:effectLst/>
                <a:uLnTx/>
                <a:uFillTx/>
                <a:latin typeface="Aptos" panose="02110004020202020204"/>
                <a:ea typeface="+mn-ea"/>
                <a:cs typeface="Arial" charset="0"/>
              </a:rPr>
              <a:t> Only the females bite, and not all our species bite people</a:t>
            </a:r>
          </a:p>
          <a:p>
            <a:pPr marL="0" marR="0" lvl="0" indent="0" algn="l" defTabSz="914400" rtl="0" eaLnBrk="1" fontAlgn="base" latinLnBrk="0" hangingPunct="1">
              <a:lnSpc>
                <a:spcPct val="90000"/>
              </a:lnSpc>
              <a:spcBef>
                <a:spcPct val="50000"/>
              </a:spcBef>
              <a:spcAft>
                <a:spcPct val="0"/>
              </a:spcAft>
              <a:buClr>
                <a:srgbClr val="FF0000"/>
              </a:buClr>
              <a:buSzTx/>
              <a:buFontTx/>
              <a:buChar char="•"/>
              <a:tabLst/>
              <a:defRPr/>
            </a:pPr>
            <a:r>
              <a:rPr kumimoji="0" lang="en-US" altLang="en-US" sz="3200" b="0" i="0" u="none" strike="noStrike" kern="1200" cap="none" spc="0" normalizeH="0" baseline="0" noProof="0" dirty="0">
                <a:ln>
                  <a:noFill/>
                </a:ln>
                <a:solidFill>
                  <a:prstClr val="black"/>
                </a:solidFill>
                <a:effectLst/>
                <a:uLnTx/>
                <a:uFillTx/>
                <a:latin typeface="Aptos" panose="02110004020202020204"/>
                <a:ea typeface="+mn-ea"/>
                <a:cs typeface="Arial" charset="0"/>
              </a:rPr>
              <a:t> The overwintering stage is species specific; eggs, larvae, or adult females may overwinter</a:t>
            </a:r>
          </a:p>
        </p:txBody>
      </p:sp>
      <p:sp>
        <p:nvSpPr>
          <p:cNvPr id="8195" name="Rectangle 3"/>
          <p:cNvSpPr>
            <a:spLocks noGrp="1" noChangeArrowheads="1"/>
          </p:cNvSpPr>
          <p:nvPr>
            <p:ph type="title"/>
          </p:nvPr>
        </p:nvSpPr>
        <p:spPr bwMode="auto">
          <a:xfrm>
            <a:off x="2133600" y="181393"/>
            <a:ext cx="7924800" cy="1143000"/>
          </a:xfrm>
        </p:spPr>
        <p:txBody>
          <a:bodyPr wrap="square" numCol="1" anchorCtr="0" compatLnSpc="1">
            <a:prstTxWarp prst="textNoShape">
              <a:avLst/>
            </a:prstTxWarp>
          </a:bodyPr>
          <a:lstStyle/>
          <a:p>
            <a:pPr eaLnBrk="1" hangingPunct="1"/>
            <a:r>
              <a:rPr lang="en-US" altLang="en-US" sz="4800" dirty="0">
                <a:effectLst/>
              </a:rPr>
              <a:t>Massachusetts Mosquitoes</a:t>
            </a:r>
          </a:p>
        </p:txBody>
      </p:sp>
      <p:pic>
        <p:nvPicPr>
          <p:cNvPr id="8196" name="Picture 4" descr="C:\Documents and Settings\Administrator\My Documents\My Pictures\mosq.styelet.jpg"/>
          <p:cNvPicPr>
            <a:picLocks noChangeAspect="1" noChangeArrowheads="1"/>
          </p:cNvPicPr>
          <p:nvPr/>
        </p:nvPicPr>
        <p:blipFill>
          <a:blip r:embed="rId2">
            <a:extLst>
              <a:ext uri="{28A0092B-C50C-407E-A947-70E740481C1C}">
                <a14:useLocalDpi xmlns:a14="http://schemas.microsoft.com/office/drawing/2010/main" val="0"/>
              </a:ext>
            </a:extLst>
          </a:blip>
          <a:srcRect l="13176" t="7874" r="9564" b="16002"/>
          <a:stretch>
            <a:fillRect/>
          </a:stretch>
        </p:blipFill>
        <p:spPr bwMode="auto">
          <a:xfrm>
            <a:off x="8350284" y="4746240"/>
            <a:ext cx="2590800"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671628"/>
            <a:ext cx="2590800"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47C5769A-DF96-EDEC-5854-21D9ED07E742}"/>
              </a:ext>
            </a:extLst>
          </p:cNvPr>
          <p:cNvPicPr>
            <a:picLocks noChangeAspect="1"/>
          </p:cNvPicPr>
          <p:nvPr/>
        </p:nvPicPr>
        <p:blipFill>
          <a:blip r:embed="rId4"/>
          <a:stretch>
            <a:fillRect/>
          </a:stretch>
        </p:blipFill>
        <p:spPr>
          <a:xfrm>
            <a:off x="4566695" y="4671628"/>
            <a:ext cx="2645893" cy="172531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bwMode="auto">
          <a:xfrm>
            <a:off x="1882942" y="297061"/>
            <a:ext cx="8426116" cy="762000"/>
          </a:xfrm>
        </p:spPr>
        <p:txBody>
          <a:bodyPr wrap="square" numCol="1" anchorCtr="0" compatLnSpc="1">
            <a:prstTxWarp prst="textNoShape">
              <a:avLst/>
            </a:prstTxWarp>
            <a:noAutofit/>
          </a:bodyPr>
          <a:lstStyle/>
          <a:p>
            <a:r>
              <a:rPr lang="en-US" altLang="en-US" sz="4000" i="1" dirty="0">
                <a:effectLst/>
              </a:rPr>
              <a:t>Aedes albopictus</a:t>
            </a:r>
            <a:r>
              <a:rPr lang="en-US" altLang="en-US" sz="4000" dirty="0">
                <a:effectLst/>
              </a:rPr>
              <a:t>- Asian Tiger Mosquito</a:t>
            </a:r>
          </a:p>
        </p:txBody>
      </p:sp>
      <p:sp>
        <p:nvSpPr>
          <p:cNvPr id="32771" name="Content Placeholder 2"/>
          <p:cNvSpPr>
            <a:spLocks noGrp="1"/>
          </p:cNvSpPr>
          <p:nvPr>
            <p:ph idx="1"/>
          </p:nvPr>
        </p:nvSpPr>
        <p:spPr>
          <a:xfrm>
            <a:off x="4620127" y="1350491"/>
            <a:ext cx="6625389" cy="5105549"/>
          </a:xfrm>
        </p:spPr>
        <p:txBody>
          <a:bodyPr>
            <a:normAutofit/>
          </a:bodyPr>
          <a:lstStyle/>
          <a:p>
            <a:pPr>
              <a:spcBef>
                <a:spcPts val="1800"/>
              </a:spcBef>
            </a:pPr>
            <a:r>
              <a:rPr lang="en-US" altLang="en-US" dirty="0">
                <a:solidFill>
                  <a:schemeClr val="tx1"/>
                </a:solidFill>
                <a:latin typeface="Aptos" panose="020B0004020202020204" pitchFamily="34" charset="0"/>
                <a:cs typeface="Arial" panose="020B0604020202020204" pitchFamily="34" charset="0"/>
              </a:rPr>
              <a:t>Invasive - tree hole mosquito</a:t>
            </a:r>
          </a:p>
          <a:p>
            <a:pPr>
              <a:spcBef>
                <a:spcPts val="1800"/>
              </a:spcBef>
            </a:pPr>
            <a:r>
              <a:rPr lang="en-US" altLang="en-US" dirty="0">
                <a:solidFill>
                  <a:schemeClr val="tx1"/>
                </a:solidFill>
                <a:latin typeface="Aptos" panose="020B0004020202020204" pitchFamily="34" charset="0"/>
                <a:cs typeface="Arial" panose="020B0604020202020204" pitchFamily="34" charset="0"/>
              </a:rPr>
              <a:t>Prefers small – medium containers</a:t>
            </a:r>
          </a:p>
          <a:p>
            <a:pPr>
              <a:spcBef>
                <a:spcPts val="1800"/>
              </a:spcBef>
            </a:pPr>
            <a:r>
              <a:rPr lang="en-US" altLang="en-US" dirty="0">
                <a:solidFill>
                  <a:schemeClr val="tx1"/>
                </a:solidFill>
                <a:latin typeface="Aptos" panose="020B0004020202020204" pitchFamily="34" charset="0"/>
                <a:cs typeface="Arial" panose="020B0604020202020204" pitchFamily="34" charset="0"/>
              </a:rPr>
              <a:t>ATM eggs are desiccation-resistant</a:t>
            </a:r>
          </a:p>
          <a:p>
            <a:pPr>
              <a:spcBef>
                <a:spcPts val="1800"/>
              </a:spcBef>
            </a:pPr>
            <a:r>
              <a:rPr lang="en-US" altLang="en-US" dirty="0">
                <a:solidFill>
                  <a:schemeClr val="tx1"/>
                </a:solidFill>
                <a:latin typeface="Aptos" panose="020B0004020202020204" pitchFamily="34" charset="0"/>
                <a:cs typeface="Arial" panose="020B0604020202020204" pitchFamily="34" charset="0"/>
              </a:rPr>
              <a:t>ATM is an aggressive daytime feeder of mammals</a:t>
            </a:r>
          </a:p>
          <a:p>
            <a:pPr>
              <a:spcBef>
                <a:spcPts val="1800"/>
              </a:spcBef>
            </a:pPr>
            <a:r>
              <a:rPr lang="en-US" altLang="en-US" dirty="0">
                <a:solidFill>
                  <a:schemeClr val="tx1"/>
                </a:solidFill>
                <a:latin typeface="Aptos" panose="020B0004020202020204" pitchFamily="34" charset="0"/>
                <a:cs typeface="Arial" panose="020B0604020202020204" pitchFamily="34" charset="0"/>
              </a:rPr>
              <a:t>Bridge vector potential</a:t>
            </a:r>
          </a:p>
          <a:p>
            <a:pPr lvl="1">
              <a:spcBef>
                <a:spcPts val="1800"/>
              </a:spcBef>
              <a:buFont typeface="Arial" panose="020B0604020202020204" pitchFamily="34" charset="0"/>
              <a:buChar char="−"/>
            </a:pPr>
            <a:r>
              <a:rPr lang="en-US" altLang="en-US" sz="2000" dirty="0">
                <a:solidFill>
                  <a:schemeClr val="tx1"/>
                </a:solidFill>
                <a:latin typeface="Aptos" panose="020B0004020202020204" pitchFamily="34" charset="0"/>
                <a:cs typeface="Arial" panose="020B0604020202020204" pitchFamily="34" charset="0"/>
              </a:rPr>
              <a:t>EEE, WNV, Dengue, Zika &amp; </a:t>
            </a:r>
            <a:r>
              <a:rPr lang="en-US" altLang="en-US" sz="2000" dirty="0" err="1">
                <a:solidFill>
                  <a:schemeClr val="tx1"/>
                </a:solidFill>
                <a:latin typeface="Aptos" panose="020B0004020202020204" pitchFamily="34" charset="0"/>
                <a:cs typeface="Arial" panose="020B0604020202020204" pitchFamily="34" charset="0"/>
              </a:rPr>
              <a:t>Chikunguyna</a:t>
            </a:r>
            <a:endParaRPr lang="en-US" altLang="en-US" sz="2000" dirty="0">
              <a:solidFill>
                <a:schemeClr val="tx1"/>
              </a:solidFill>
              <a:latin typeface="Aptos" panose="020B0004020202020204" pitchFamily="34" charset="0"/>
              <a:cs typeface="Arial" panose="020B0604020202020204" pitchFamily="34" charset="0"/>
            </a:endParaRPr>
          </a:p>
          <a:p>
            <a:pPr>
              <a:spcBef>
                <a:spcPts val="1800"/>
              </a:spcBef>
            </a:pPr>
            <a:r>
              <a:rPr lang="en-US" altLang="en-US" b="1" dirty="0">
                <a:solidFill>
                  <a:schemeClr val="tx1"/>
                </a:solidFill>
                <a:latin typeface="Aptos" panose="020B0004020202020204" pitchFamily="34" charset="0"/>
                <a:cs typeface="Arial" panose="020B0604020202020204" pitchFamily="34" charset="0"/>
              </a:rPr>
              <a:t>Localized population on the South Coast and along RI border</a:t>
            </a:r>
          </a:p>
        </p:txBody>
      </p:sp>
      <p:pic>
        <p:nvPicPr>
          <p:cNvPr id="32772" name="Picture 5" descr="http://paseotabladopanama.com/wp-content/uploads/2011/10/Aedes_albopictus_0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l="21111" t="13724" r="10284" b="16110"/>
          <a:stretch>
            <a:fillRect/>
          </a:stretch>
        </p:blipFill>
        <p:spPr bwMode="auto">
          <a:xfrm>
            <a:off x="636169" y="1350491"/>
            <a:ext cx="3073186" cy="235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169" y="4000650"/>
            <a:ext cx="3147261" cy="2507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woodp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7" y="152400"/>
            <a:ext cx="3400423"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4" descr="vexans habit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52401"/>
            <a:ext cx="3690938" cy="24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5" descr="cattail marsh"/>
          <p:cNvPicPr>
            <a:picLocks noChangeAspect="1" noChangeArrowheads="1"/>
          </p:cNvPicPr>
          <p:nvPr/>
        </p:nvPicPr>
        <p:blipFill>
          <a:blip r:embed="rId4">
            <a:extLst>
              <a:ext uri="{28A0092B-C50C-407E-A947-70E740481C1C}">
                <a14:useLocalDpi xmlns:a14="http://schemas.microsoft.com/office/drawing/2010/main" val="0"/>
              </a:ext>
            </a:extLst>
          </a:blip>
          <a:srcRect t="19768" b="8014"/>
          <a:stretch>
            <a:fillRect/>
          </a:stretch>
        </p:blipFill>
        <p:spPr bwMode="auto">
          <a:xfrm>
            <a:off x="4800600" y="1450976"/>
            <a:ext cx="2438400"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6" descr="freshwater swa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4010026"/>
            <a:ext cx="38862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 Box 7"/>
          <p:cNvSpPr txBox="1">
            <a:spLocks noChangeArrowheads="1"/>
          </p:cNvSpPr>
          <p:nvPr/>
        </p:nvSpPr>
        <p:spPr bwMode="auto">
          <a:xfrm>
            <a:off x="1584161" y="1905000"/>
            <a:ext cx="2892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2400">
                <a:solidFill>
                  <a:srgbClr val="7F7F7F"/>
                </a:solidFill>
                <a:latin typeface="Century Gothic" pitchFamily="34" charset="0"/>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charset="0"/>
              <a:buNone/>
              <a:tabLst/>
              <a:defRPr/>
            </a:pPr>
            <a:r>
              <a:rPr kumimoji="0" lang="en-US" altLang="en-US" sz="2400" b="0" i="0" u="none" strike="noStrike" kern="1200" cap="none" spc="0" normalizeH="0" baseline="0" noProof="0" dirty="0">
                <a:ln>
                  <a:noFill/>
                </a:ln>
                <a:solidFill>
                  <a:prstClr val="white"/>
                </a:solidFill>
                <a:effectLst/>
                <a:uLnTx/>
                <a:uFillTx/>
                <a:latin typeface="Times New Roman" pitchFamily="18" charset="0"/>
                <a:ea typeface="+mn-ea"/>
                <a:cs typeface="Arial" charset="0"/>
              </a:rPr>
              <a:t>Spring woodland pool</a:t>
            </a:r>
          </a:p>
        </p:txBody>
      </p:sp>
      <p:sp>
        <p:nvSpPr>
          <p:cNvPr id="10247" name="Text Box 8"/>
          <p:cNvSpPr txBox="1">
            <a:spLocks noChangeArrowheads="1"/>
          </p:cNvSpPr>
          <p:nvPr/>
        </p:nvSpPr>
        <p:spPr bwMode="auto">
          <a:xfrm>
            <a:off x="6907214" y="228600"/>
            <a:ext cx="3608387"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2400">
                <a:solidFill>
                  <a:srgbClr val="7F7F7F"/>
                </a:solidFill>
                <a:latin typeface="Century Gothic" pitchFamily="34" charset="0"/>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charset="0"/>
              <a:buNone/>
              <a:tabLst/>
              <a:defRPr/>
            </a:pPr>
            <a:r>
              <a:rPr kumimoji="0" lang="en-US" altLang="en-US" sz="2400" b="0" i="0" u="none" strike="noStrike" kern="1200" cap="none" spc="0" normalizeH="0" baseline="0" noProof="0">
                <a:ln>
                  <a:noFill/>
                </a:ln>
                <a:solidFill>
                  <a:prstClr val="black"/>
                </a:solidFill>
                <a:effectLst/>
                <a:uLnTx/>
                <a:uFillTx/>
                <a:latin typeface="Times New Roman" pitchFamily="18" charset="0"/>
                <a:ea typeface="+mn-ea"/>
                <a:cs typeface="Arial" charset="0"/>
              </a:rPr>
              <a:t>Summer floodwater in ditch</a:t>
            </a:r>
          </a:p>
        </p:txBody>
      </p:sp>
      <p:sp>
        <p:nvSpPr>
          <p:cNvPr id="10248" name="Text Box 9"/>
          <p:cNvSpPr txBox="1">
            <a:spLocks noChangeArrowheads="1"/>
          </p:cNvSpPr>
          <p:nvPr/>
        </p:nvSpPr>
        <p:spPr bwMode="auto">
          <a:xfrm>
            <a:off x="5105401" y="1447800"/>
            <a:ext cx="18145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2400">
                <a:solidFill>
                  <a:srgbClr val="7F7F7F"/>
                </a:solidFill>
                <a:latin typeface="Century Gothic" pitchFamily="34" charset="0"/>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charset="0"/>
              <a:buNone/>
              <a:tabLst/>
              <a:defRPr/>
            </a:pPr>
            <a:r>
              <a:rPr kumimoji="0" lang="en-US" altLang="en-US" sz="2400" b="0" i="0" u="none" strike="noStrike" kern="1200" cap="none" spc="0" normalizeH="0" baseline="0" noProof="0">
                <a:ln>
                  <a:noFill/>
                </a:ln>
                <a:solidFill>
                  <a:prstClr val="white"/>
                </a:solidFill>
                <a:effectLst/>
                <a:uLnTx/>
                <a:uFillTx/>
                <a:latin typeface="Times New Roman" pitchFamily="18" charset="0"/>
                <a:ea typeface="+mn-ea"/>
                <a:cs typeface="Arial" charset="0"/>
              </a:rPr>
              <a:t>Cattail marsh</a:t>
            </a:r>
          </a:p>
        </p:txBody>
      </p:sp>
      <p:sp>
        <p:nvSpPr>
          <p:cNvPr id="10249" name="Text Box 10"/>
          <p:cNvSpPr txBox="1">
            <a:spLocks noChangeArrowheads="1"/>
          </p:cNvSpPr>
          <p:nvPr/>
        </p:nvSpPr>
        <p:spPr bwMode="auto">
          <a:xfrm>
            <a:off x="6507375" y="3962401"/>
            <a:ext cx="402706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2400">
                <a:solidFill>
                  <a:srgbClr val="7F7F7F"/>
                </a:solidFill>
                <a:latin typeface="Century Gothic" pitchFamily="34" charset="0"/>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charset="0"/>
              <a:buNone/>
              <a:tabLst/>
              <a:defRPr/>
            </a:pPr>
            <a:r>
              <a:rPr kumimoji="0" lang="en-US" altLang="en-US" sz="2400" b="0" i="0" u="none" strike="noStrike" kern="1200" cap="none" spc="0" normalizeH="0" baseline="0" noProof="0">
                <a:ln>
                  <a:noFill/>
                </a:ln>
                <a:solidFill>
                  <a:prstClr val="black"/>
                </a:solidFill>
                <a:effectLst/>
                <a:uLnTx/>
                <a:uFillTx/>
                <a:latin typeface="Times New Roman" pitchFamily="18" charset="0"/>
                <a:ea typeface="+mn-ea"/>
                <a:cs typeface="Arial" charset="0"/>
              </a:rPr>
              <a:t>Extensively flooded freshwater</a:t>
            </a:r>
          </a:p>
          <a:p>
            <a:pPr marL="0" marR="0" lvl="0" indent="0" algn="ctr" defTabSz="914400" rtl="0" eaLnBrk="0" fontAlgn="base" latinLnBrk="0" hangingPunct="0">
              <a:lnSpc>
                <a:spcPct val="100000"/>
              </a:lnSpc>
              <a:spcBef>
                <a:spcPct val="0"/>
              </a:spcBef>
              <a:spcAft>
                <a:spcPct val="0"/>
              </a:spcAft>
              <a:buClrTx/>
              <a:buSzTx/>
              <a:buFont typeface="Arial" charset="0"/>
              <a:buNone/>
              <a:tabLst/>
              <a:defRPr/>
            </a:pPr>
            <a:r>
              <a:rPr kumimoji="0" lang="en-US" altLang="en-US" sz="2400" b="0" i="0" u="none" strike="noStrike" kern="1200" cap="none" spc="0" normalizeH="0" baseline="0" noProof="0">
                <a:ln>
                  <a:noFill/>
                </a:ln>
                <a:solidFill>
                  <a:prstClr val="black"/>
                </a:solidFill>
                <a:effectLst/>
                <a:uLnTx/>
                <a:uFillTx/>
                <a:latin typeface="Times New Roman" pitchFamily="18" charset="0"/>
                <a:ea typeface="+mn-ea"/>
                <a:cs typeface="Arial" charset="0"/>
              </a:rPr>
              <a:t>marsh extending into swamp</a:t>
            </a:r>
          </a:p>
        </p:txBody>
      </p:sp>
      <p:pic>
        <p:nvPicPr>
          <p:cNvPr id="10250" name="Picture 11" descr="C:\Documents and Settings\Administrator\My Documents\My Pictures\ceda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2363788"/>
            <a:ext cx="3124200"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 name="Picture 12" descr="C:\Documents and Settings\Administrator\My Documents\My Pictures\roo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5126" y="4419600"/>
            <a:ext cx="33940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2" name="Text Box 13"/>
          <p:cNvSpPr txBox="1">
            <a:spLocks noChangeArrowheads="1"/>
          </p:cNvSpPr>
          <p:nvPr/>
        </p:nvSpPr>
        <p:spPr bwMode="auto">
          <a:xfrm>
            <a:off x="1752601" y="4191000"/>
            <a:ext cx="279082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2400">
                <a:solidFill>
                  <a:srgbClr val="7F7F7F"/>
                </a:solidFill>
                <a:latin typeface="Century Gothic" pitchFamily="34" charset="0"/>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0" lang="en-US" altLang="en-US" sz="2400" b="0" i="0" u="none" strike="noStrike" kern="1200" cap="none" spc="0" normalizeH="0" baseline="0" noProof="0">
                <a:ln>
                  <a:noFill/>
                </a:ln>
                <a:solidFill>
                  <a:prstClr val="black"/>
                </a:solidFill>
                <a:effectLst/>
                <a:uLnTx/>
                <a:uFillTx/>
                <a:latin typeface="Times New Roman" pitchFamily="18" charset="0"/>
                <a:ea typeface="+mn-ea"/>
                <a:cs typeface="Arial" charset="0"/>
              </a:rPr>
              <a:t>Cedar Swamp Crypts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419600" y="2590800"/>
            <a:ext cx="3657600" cy="1524000"/>
          </a:xfrm>
        </p:spPr>
        <p:txBody>
          <a:bodyPr wrap="square" numCol="1" anchorCtr="0" compatLnSpc="1">
            <a:prstTxWarp prst="textNoShape">
              <a:avLst/>
            </a:prstTxWarp>
            <a:normAutofit/>
          </a:bodyPr>
          <a:lstStyle/>
          <a:p>
            <a:pPr eaLnBrk="1" hangingPunct="1"/>
            <a:r>
              <a:rPr lang="en-US" altLang="en-US" sz="4800">
                <a:effectLst/>
              </a:rPr>
              <a:t>Life Cycle of a Mosquito</a:t>
            </a:r>
          </a:p>
        </p:txBody>
      </p:sp>
      <p:pic>
        <p:nvPicPr>
          <p:cNvPr id="9219" name="Picture 4" descr="C:\My Documents\Tray 1 jpegs\03.jpg"/>
          <p:cNvPicPr>
            <a:picLocks noChangeAspect="1" noChangeArrowheads="1"/>
          </p:cNvPicPr>
          <p:nvPr/>
        </p:nvPicPr>
        <p:blipFill>
          <a:blip r:embed="rId2">
            <a:extLst>
              <a:ext uri="{28A0092B-C50C-407E-A947-70E740481C1C}">
                <a14:useLocalDpi xmlns:a14="http://schemas.microsoft.com/office/drawing/2010/main" val="0"/>
              </a:ext>
            </a:extLst>
          </a:blip>
          <a:srcRect l="27083" t="24799" b="20091"/>
          <a:stretch>
            <a:fillRect/>
          </a:stretch>
        </p:blipFill>
        <p:spPr bwMode="auto">
          <a:xfrm>
            <a:off x="3124200" y="398463"/>
            <a:ext cx="1905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5" descr="C:\My Documents\Tray 4 jpegs\02.jpg"/>
          <p:cNvPicPr>
            <a:picLocks noChangeAspect="1" noChangeArrowheads="1"/>
          </p:cNvPicPr>
          <p:nvPr/>
        </p:nvPicPr>
        <p:blipFill>
          <a:blip r:embed="rId3">
            <a:extLst>
              <a:ext uri="{28A0092B-C50C-407E-A947-70E740481C1C}">
                <a14:useLocalDpi xmlns:a14="http://schemas.microsoft.com/office/drawing/2010/main" val="0"/>
              </a:ext>
            </a:extLst>
          </a:blip>
          <a:srcRect l="5000" t="13377" r="15555" b="10100"/>
          <a:stretch>
            <a:fillRect/>
          </a:stretch>
        </p:blipFill>
        <p:spPr bwMode="auto">
          <a:xfrm>
            <a:off x="5029200" y="381001"/>
            <a:ext cx="2133600"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6" descr="C:\My Documents\vector\A8.jpg"/>
          <p:cNvPicPr>
            <a:picLocks noChangeAspect="1" noChangeArrowheads="1"/>
          </p:cNvPicPr>
          <p:nvPr/>
        </p:nvPicPr>
        <p:blipFill>
          <a:blip r:embed="rId4">
            <a:extLst>
              <a:ext uri="{28A0092B-C50C-407E-A947-70E740481C1C}">
                <a14:useLocalDpi xmlns:a14="http://schemas.microsoft.com/office/drawing/2010/main" val="0"/>
              </a:ext>
            </a:extLst>
          </a:blip>
          <a:srcRect l="31938" t="27184" r="28156" b="8090"/>
          <a:stretch>
            <a:fillRect/>
          </a:stretch>
        </p:blipFill>
        <p:spPr bwMode="auto">
          <a:xfrm>
            <a:off x="7162801" y="398463"/>
            <a:ext cx="150336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7" descr="C:\My Documents\slides\general\Pic-9.jpg"/>
          <p:cNvPicPr>
            <a:picLocks noChangeAspect="1" noChangeArrowheads="1"/>
          </p:cNvPicPr>
          <p:nvPr/>
        </p:nvPicPr>
        <p:blipFill>
          <a:blip r:embed="rId5">
            <a:extLst>
              <a:ext uri="{28A0092B-C50C-407E-A947-70E740481C1C}">
                <a14:useLocalDpi xmlns:a14="http://schemas.microsoft.com/office/drawing/2010/main" val="0"/>
              </a:ext>
            </a:extLst>
          </a:blip>
          <a:srcRect l="36000" t="14523" r="22667"/>
          <a:stretch>
            <a:fillRect/>
          </a:stretch>
        </p:blipFill>
        <p:spPr bwMode="auto">
          <a:xfrm>
            <a:off x="8478838" y="2355850"/>
            <a:ext cx="1960562"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8" descr="C:\My Documents\Tray 4 jpegs\05.jpg"/>
          <p:cNvPicPr>
            <a:picLocks noChangeAspect="1" noChangeArrowheads="1"/>
          </p:cNvPicPr>
          <p:nvPr/>
        </p:nvPicPr>
        <p:blipFill>
          <a:blip r:embed="rId6">
            <a:extLst>
              <a:ext uri="{28A0092B-C50C-407E-A947-70E740481C1C}">
                <a14:useLocalDpi xmlns:a14="http://schemas.microsoft.com/office/drawing/2010/main" val="0"/>
              </a:ext>
            </a:extLst>
          </a:blip>
          <a:srcRect l="14815" t="4938" b="3703"/>
          <a:stretch>
            <a:fillRect/>
          </a:stretch>
        </p:blipFill>
        <p:spPr bwMode="auto">
          <a:xfrm>
            <a:off x="4953000" y="4495800"/>
            <a:ext cx="2819400"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9" descr="C:\My Documents\Tray 4 jpegs\06.jpg"/>
          <p:cNvPicPr>
            <a:picLocks noChangeAspect="1" noChangeArrowheads="1"/>
          </p:cNvPicPr>
          <p:nvPr/>
        </p:nvPicPr>
        <p:blipFill>
          <a:blip r:embed="rId7">
            <a:extLst>
              <a:ext uri="{28A0092B-C50C-407E-A947-70E740481C1C}">
                <a14:useLocalDpi xmlns:a14="http://schemas.microsoft.com/office/drawing/2010/main" val="0"/>
              </a:ext>
            </a:extLst>
          </a:blip>
          <a:srcRect l="7500" t="7916" r="10832" b="11111"/>
          <a:stretch>
            <a:fillRect/>
          </a:stretch>
        </p:blipFill>
        <p:spPr bwMode="auto">
          <a:xfrm>
            <a:off x="1600200" y="2741614"/>
            <a:ext cx="2667000" cy="198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Text Box 10"/>
          <p:cNvSpPr txBox="1">
            <a:spLocks noChangeArrowheads="1"/>
          </p:cNvSpPr>
          <p:nvPr/>
        </p:nvSpPr>
        <p:spPr bwMode="auto">
          <a:xfrm>
            <a:off x="5622925" y="1828800"/>
            <a:ext cx="1030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2400">
                <a:solidFill>
                  <a:srgbClr val="7F7F7F"/>
                </a:solidFill>
                <a:latin typeface="Century Gothic" pitchFamily="34" charset="0"/>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Arial" charset="0"/>
              </a:rPr>
              <a:t>EGGS</a:t>
            </a:r>
          </a:p>
        </p:txBody>
      </p:sp>
      <p:sp>
        <p:nvSpPr>
          <p:cNvPr id="9226" name="Text Box 11"/>
          <p:cNvSpPr txBox="1">
            <a:spLocks noChangeArrowheads="1"/>
          </p:cNvSpPr>
          <p:nvPr/>
        </p:nvSpPr>
        <p:spPr bwMode="auto">
          <a:xfrm>
            <a:off x="8915400" y="5257800"/>
            <a:ext cx="147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2400">
                <a:solidFill>
                  <a:srgbClr val="7F7F7F"/>
                </a:solidFill>
                <a:latin typeface="Century Gothic" pitchFamily="34" charset="0"/>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Arial" charset="0"/>
              </a:rPr>
              <a:t>LARVAE</a:t>
            </a:r>
          </a:p>
        </p:txBody>
      </p:sp>
      <p:sp>
        <p:nvSpPr>
          <p:cNvPr id="9227" name="Text Box 12"/>
          <p:cNvSpPr txBox="1">
            <a:spLocks noChangeArrowheads="1"/>
          </p:cNvSpPr>
          <p:nvPr/>
        </p:nvSpPr>
        <p:spPr bwMode="auto">
          <a:xfrm>
            <a:off x="5791200" y="4419600"/>
            <a:ext cx="1200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2400">
                <a:solidFill>
                  <a:srgbClr val="7F7F7F"/>
                </a:solidFill>
                <a:latin typeface="Century Gothic" pitchFamily="34" charset="0"/>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a:ln>
                  <a:noFill/>
                </a:ln>
                <a:solidFill>
                  <a:prstClr val="white"/>
                </a:solidFill>
                <a:effectLst/>
                <a:uLnTx/>
                <a:uFillTx/>
                <a:latin typeface="Times New Roman" pitchFamily="18" charset="0"/>
                <a:ea typeface="+mn-ea"/>
                <a:cs typeface="Arial" charset="0"/>
              </a:rPr>
              <a:t>PUPAE</a:t>
            </a:r>
          </a:p>
        </p:txBody>
      </p:sp>
      <p:sp>
        <p:nvSpPr>
          <p:cNvPr id="9228" name="Text Box 13"/>
          <p:cNvSpPr txBox="1">
            <a:spLocks noChangeArrowheads="1"/>
          </p:cNvSpPr>
          <p:nvPr/>
        </p:nvSpPr>
        <p:spPr bwMode="auto">
          <a:xfrm>
            <a:off x="1981200" y="4343400"/>
            <a:ext cx="1252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2400">
                <a:solidFill>
                  <a:srgbClr val="7F7F7F"/>
                </a:solidFill>
                <a:latin typeface="Century Gothic" pitchFamily="34" charset="0"/>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Arial" charset="0"/>
              </a:rPr>
              <a:t>ADULT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C:\Documents and Settings\Wayne\My Documents\My Pictures\hold1\hold1 0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3701" y="3825667"/>
            <a:ext cx="3155098" cy="2856643"/>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7411" name="Picture 6" descr="C:\NEMCATALK\980616-1836-43-r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1334" y="1232108"/>
            <a:ext cx="2548583" cy="2895600"/>
          </a:xfrm>
          <a:prstGeom prst="rect">
            <a:avLst/>
          </a:prstGeom>
          <a:noFill/>
          <a:ln w="38100">
            <a:solidFill>
              <a:schemeClr val="bg2"/>
            </a:solidFill>
            <a:miter lim="800000"/>
            <a:headEnd/>
            <a:tailEnd/>
          </a:ln>
          <a:extLst>
            <a:ext uri="{909E8E84-426E-40DD-AFC4-6F175D3DCCD1}">
              <a14:hiddenFill xmlns:a14="http://schemas.microsoft.com/office/drawing/2010/main">
                <a:solidFill>
                  <a:schemeClr val="accent1"/>
                </a:solidFill>
              </a14:hiddenFill>
            </a:ext>
          </a:extLst>
        </p:spPr>
      </p:pic>
      <p:pic>
        <p:nvPicPr>
          <p:cNvPr id="17412" name="Picture 13" descr="E:\UV.jpg"/>
          <p:cNvPicPr>
            <a:picLocks noChangeAspect="1" noChangeArrowheads="1"/>
          </p:cNvPicPr>
          <p:nvPr/>
        </p:nvPicPr>
        <p:blipFill>
          <a:blip r:embed="rId4">
            <a:extLst>
              <a:ext uri="{28A0092B-C50C-407E-A947-70E740481C1C}">
                <a14:useLocalDpi xmlns:a14="http://schemas.microsoft.com/office/drawing/2010/main" val="0"/>
              </a:ext>
            </a:extLst>
          </a:blip>
          <a:srcRect l="6000" r="6000" b="15334"/>
          <a:stretch>
            <a:fillRect/>
          </a:stretch>
        </p:blipFill>
        <p:spPr bwMode="auto">
          <a:xfrm>
            <a:off x="5597812" y="1219200"/>
            <a:ext cx="3165896" cy="2283382"/>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7413" name="Text Box 9"/>
          <p:cNvSpPr txBox="1">
            <a:spLocks noChangeArrowheads="1"/>
          </p:cNvSpPr>
          <p:nvPr/>
        </p:nvSpPr>
        <p:spPr bwMode="auto">
          <a:xfrm>
            <a:off x="7698014" y="3170895"/>
            <a:ext cx="838200" cy="274637"/>
          </a:xfrm>
          <a:prstGeom prst="rect">
            <a:avLst/>
          </a:prstGeom>
          <a:solidFill>
            <a:schemeClr val="bg1"/>
          </a:solidFill>
          <a:ln>
            <a:noFill/>
          </a:ln>
          <a:effectLst/>
          <a:extLst>
            <a:ext uri="{91240B29-F687-4F45-9708-019B960494DF}">
              <a14:hiddenLine xmlns:a14="http://schemas.microsoft.com/office/drawing/2010/main" w="381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2400">
                <a:solidFill>
                  <a:srgbClr val="7F7F7F"/>
                </a:solidFill>
                <a:latin typeface="Century Gothic" pitchFamily="34" charset="0"/>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Bookman Old Style" pitchFamily="18" charset="0"/>
                <a:ea typeface="+mn-ea"/>
                <a:cs typeface="+mn-cs"/>
              </a:rPr>
              <a:t>UV light</a:t>
            </a:r>
            <a:endParaRPr kumimoji="0" lang="en-US" altLang="en-US" sz="1200" b="0" i="0" u="none" strike="noStrike" kern="1200" cap="none" spc="0" normalizeH="0" baseline="0" noProof="0" dirty="0">
              <a:ln>
                <a:noFill/>
              </a:ln>
              <a:solidFill>
                <a:prstClr val="black"/>
              </a:solidFill>
              <a:effectLst/>
              <a:uLnTx/>
              <a:uFillTx/>
              <a:latin typeface="Bookman Old Style" pitchFamily="18" charset="0"/>
              <a:ea typeface="+mn-ea"/>
              <a:cs typeface="+mn-cs"/>
            </a:endParaRPr>
          </a:p>
        </p:txBody>
      </p:sp>
      <p:pic>
        <p:nvPicPr>
          <p:cNvPr id="17414" name="Picture 12" descr="C:\Documents and Settings\Administrator\My Documents\My Pictures\njtrap.jpg"/>
          <p:cNvPicPr>
            <a:picLocks noChangeAspect="1" noChangeArrowheads="1"/>
          </p:cNvPicPr>
          <p:nvPr/>
        </p:nvPicPr>
        <p:blipFill>
          <a:blip r:embed="rId5">
            <a:extLst>
              <a:ext uri="{28A0092B-C50C-407E-A947-70E740481C1C}">
                <a14:useLocalDpi xmlns:a14="http://schemas.microsoft.com/office/drawing/2010/main" val="0"/>
              </a:ext>
            </a:extLst>
          </a:blip>
          <a:srcRect l="11111" r="11110"/>
          <a:stretch>
            <a:fillRect/>
          </a:stretch>
        </p:blipFill>
        <p:spPr bwMode="auto">
          <a:xfrm>
            <a:off x="400050" y="1157302"/>
            <a:ext cx="2000250" cy="3146425"/>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7415" name="Picture 15" descr="E:\resting-box.jpg"/>
          <p:cNvPicPr>
            <a:picLocks noChangeAspect="1" noChangeArrowheads="1"/>
          </p:cNvPicPr>
          <p:nvPr/>
        </p:nvPicPr>
        <p:blipFill>
          <a:blip r:embed="rId6">
            <a:extLst>
              <a:ext uri="{28A0092B-C50C-407E-A947-70E740481C1C}">
                <a14:useLocalDpi xmlns:a14="http://schemas.microsoft.com/office/drawing/2010/main" val="0"/>
              </a:ext>
            </a:extLst>
          </a:blip>
          <a:srcRect l="31145" t="30804" r="35573" b="30667"/>
          <a:stretch>
            <a:fillRect/>
          </a:stretch>
        </p:blipFill>
        <p:spPr bwMode="auto">
          <a:xfrm>
            <a:off x="197865" y="4352295"/>
            <a:ext cx="2524896" cy="2191902"/>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7416" name="Text Box 17"/>
          <p:cNvSpPr txBox="1">
            <a:spLocks noChangeArrowheads="1"/>
          </p:cNvSpPr>
          <p:nvPr/>
        </p:nvSpPr>
        <p:spPr bwMode="auto">
          <a:xfrm>
            <a:off x="1169195" y="6217465"/>
            <a:ext cx="1447800" cy="276999"/>
          </a:xfrm>
          <a:prstGeom prst="rect">
            <a:avLst/>
          </a:prstGeom>
          <a:solidFill>
            <a:schemeClr val="bg1"/>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2400">
                <a:solidFill>
                  <a:srgbClr val="7F7F7F"/>
                </a:solidFill>
                <a:latin typeface="Century Gothic" pitchFamily="34" charset="0"/>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Bookman Old Style" pitchFamily="18" charset="0"/>
                <a:ea typeface="+mn-ea"/>
                <a:cs typeface="+mn-cs"/>
              </a:rPr>
              <a:t>Resting Boxes</a:t>
            </a:r>
          </a:p>
        </p:txBody>
      </p:sp>
      <p:sp>
        <p:nvSpPr>
          <p:cNvPr id="17417" name="Text Box 18"/>
          <p:cNvSpPr txBox="1">
            <a:spLocks noChangeArrowheads="1"/>
          </p:cNvSpPr>
          <p:nvPr/>
        </p:nvSpPr>
        <p:spPr bwMode="auto">
          <a:xfrm>
            <a:off x="690878" y="1205870"/>
            <a:ext cx="1447800" cy="274637"/>
          </a:xfrm>
          <a:prstGeom prst="rect">
            <a:avLst/>
          </a:prstGeom>
          <a:solidFill>
            <a:schemeClr val="bg1"/>
          </a:solidFill>
          <a:ln>
            <a:noFill/>
          </a:ln>
          <a:effectLst/>
          <a:extLst>
            <a:ext uri="{91240B29-F687-4F45-9708-019B960494DF}">
              <a14:hiddenLine xmlns:a14="http://schemas.microsoft.com/office/drawing/2010/main" w="381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2400">
                <a:solidFill>
                  <a:srgbClr val="7F7F7F"/>
                </a:solidFill>
                <a:latin typeface="Century Gothic" pitchFamily="34" charset="0"/>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Bookman Old Style" pitchFamily="18" charset="0"/>
                <a:ea typeface="+mn-ea"/>
                <a:cs typeface="+mn-cs"/>
              </a:rPr>
              <a:t>NJ Light Trap</a:t>
            </a:r>
            <a:endParaRPr kumimoji="0" lang="en-US" altLang="en-US" sz="1200" b="0" i="0" u="none" strike="noStrike" kern="1200" cap="none" spc="0" normalizeH="0" baseline="0" noProof="0" dirty="0">
              <a:ln>
                <a:noFill/>
              </a:ln>
              <a:solidFill>
                <a:prstClr val="black"/>
              </a:solidFill>
              <a:effectLst/>
              <a:uLnTx/>
              <a:uFillTx/>
              <a:latin typeface="Bookman Old Style" pitchFamily="18" charset="0"/>
              <a:ea typeface="+mn-ea"/>
              <a:cs typeface="+mn-cs"/>
            </a:endParaRPr>
          </a:p>
        </p:txBody>
      </p:sp>
      <p:sp>
        <p:nvSpPr>
          <p:cNvPr id="17418" name="Text Box 19"/>
          <p:cNvSpPr txBox="1">
            <a:spLocks noChangeArrowheads="1"/>
          </p:cNvSpPr>
          <p:nvPr/>
        </p:nvSpPr>
        <p:spPr bwMode="auto">
          <a:xfrm>
            <a:off x="3825434" y="3790534"/>
            <a:ext cx="1457325" cy="276225"/>
          </a:xfrm>
          <a:prstGeom prst="rect">
            <a:avLst/>
          </a:prstGeom>
          <a:solidFill>
            <a:schemeClr val="bg1"/>
          </a:solidFill>
          <a:ln>
            <a:noFill/>
          </a:ln>
          <a:effectLst/>
          <a:extLst>
            <a:ext uri="{91240B29-F687-4F45-9708-019B960494DF}">
              <a14:hiddenLine xmlns:a14="http://schemas.microsoft.com/office/drawing/2010/main" w="381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2400">
                <a:solidFill>
                  <a:srgbClr val="7F7F7F"/>
                </a:solidFill>
                <a:latin typeface="Century Gothic" pitchFamily="34" charset="0"/>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Bookman Old Style" pitchFamily="18" charset="0"/>
                <a:ea typeface="+mn-ea"/>
                <a:cs typeface="+mn-cs"/>
              </a:rPr>
              <a:t>CDC Light Trap</a:t>
            </a:r>
            <a:endParaRPr kumimoji="0" lang="en-US" altLang="en-US" sz="1200" b="0" i="0" u="none" strike="noStrike" kern="1200" cap="none" spc="0" normalizeH="0" baseline="0" noProof="0" dirty="0">
              <a:ln>
                <a:noFill/>
              </a:ln>
              <a:solidFill>
                <a:prstClr val="black"/>
              </a:solidFill>
              <a:effectLst/>
              <a:uLnTx/>
              <a:uFillTx/>
              <a:latin typeface="Bookman Old Style" pitchFamily="18" charset="0"/>
              <a:ea typeface="+mn-ea"/>
              <a:cs typeface="+mn-cs"/>
            </a:endParaRPr>
          </a:p>
        </p:txBody>
      </p:sp>
      <p:sp>
        <p:nvSpPr>
          <p:cNvPr id="17419" name="Text Box 20"/>
          <p:cNvSpPr txBox="1">
            <a:spLocks noChangeArrowheads="1"/>
          </p:cNvSpPr>
          <p:nvPr/>
        </p:nvSpPr>
        <p:spPr bwMode="auto">
          <a:xfrm>
            <a:off x="7544508" y="3977481"/>
            <a:ext cx="1219200" cy="274637"/>
          </a:xfrm>
          <a:prstGeom prst="rect">
            <a:avLst/>
          </a:prstGeom>
          <a:solidFill>
            <a:schemeClr val="bg1"/>
          </a:solidFill>
          <a:ln>
            <a:noFill/>
          </a:ln>
          <a:effectLst/>
          <a:extLst>
            <a:ext uri="{91240B29-F687-4F45-9708-019B960494DF}">
              <a14:hiddenLine xmlns:a14="http://schemas.microsoft.com/office/drawing/2010/main" w="381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2400">
                <a:solidFill>
                  <a:srgbClr val="7F7F7F"/>
                </a:solidFill>
                <a:latin typeface="Century Gothic" pitchFamily="34" charset="0"/>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Bookman Old Style" pitchFamily="18" charset="0"/>
                <a:ea typeface="+mn-ea"/>
                <a:cs typeface="+mn-cs"/>
              </a:rPr>
              <a:t>Gravid Trap</a:t>
            </a:r>
            <a:endParaRPr kumimoji="0" lang="en-US" altLang="en-US" sz="1200" b="0" i="0" u="none" strike="noStrike" kern="1200" cap="none" spc="0" normalizeH="0" baseline="0" noProof="0" dirty="0">
              <a:ln>
                <a:noFill/>
              </a:ln>
              <a:solidFill>
                <a:prstClr val="black"/>
              </a:solidFill>
              <a:effectLst/>
              <a:uLnTx/>
              <a:uFillTx/>
              <a:latin typeface="Bookman Old Style" pitchFamily="18" charset="0"/>
              <a:ea typeface="+mn-ea"/>
              <a:cs typeface="+mn-cs"/>
            </a:endParaRPr>
          </a:p>
        </p:txBody>
      </p:sp>
      <p:pic>
        <p:nvPicPr>
          <p:cNvPr id="17420" name="Picture 15"/>
          <p:cNvPicPr>
            <a:picLocks noChangeAspect="1" noChangeArrowheads="1"/>
          </p:cNvPicPr>
          <p:nvPr/>
        </p:nvPicPr>
        <p:blipFill>
          <a:blip r:embed="rId7">
            <a:extLst>
              <a:ext uri="{28A0092B-C50C-407E-A947-70E740481C1C}">
                <a14:useLocalDpi xmlns:a14="http://schemas.microsoft.com/office/drawing/2010/main" val="0"/>
              </a:ext>
            </a:extLst>
          </a:blip>
          <a:srcRect l="14476" t="3455" r="11340" b="6364"/>
          <a:stretch>
            <a:fillRect/>
          </a:stretch>
        </p:blipFill>
        <p:spPr bwMode="auto">
          <a:xfrm>
            <a:off x="3082896" y="4165197"/>
            <a:ext cx="2443417" cy="2517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21" name="Text Box 9"/>
          <p:cNvSpPr txBox="1">
            <a:spLocks noChangeArrowheads="1"/>
          </p:cNvSpPr>
          <p:nvPr/>
        </p:nvSpPr>
        <p:spPr bwMode="auto">
          <a:xfrm>
            <a:off x="4288064" y="6406085"/>
            <a:ext cx="1238250" cy="276225"/>
          </a:xfrm>
          <a:prstGeom prst="rect">
            <a:avLst/>
          </a:prstGeom>
          <a:solidFill>
            <a:schemeClr val="bg1"/>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2400">
                <a:solidFill>
                  <a:srgbClr val="7F7F7F"/>
                </a:solidFill>
                <a:latin typeface="Century Gothic" pitchFamily="34" charset="0"/>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Bookman Old Style" pitchFamily="18" charset="0"/>
                <a:ea typeface="+mn-ea"/>
                <a:cs typeface="+mn-cs"/>
              </a:rPr>
              <a:t>BG Sentinel</a:t>
            </a:r>
          </a:p>
        </p:txBody>
      </p:sp>
      <p:sp>
        <p:nvSpPr>
          <p:cNvPr id="17422" name="Rectangle 2"/>
          <p:cNvSpPr>
            <a:spLocks noGrp="1" noChangeArrowheads="1"/>
          </p:cNvSpPr>
          <p:nvPr>
            <p:ph type="title"/>
          </p:nvPr>
        </p:nvSpPr>
        <p:spPr bwMode="auto">
          <a:xfrm>
            <a:off x="2476500" y="21261"/>
            <a:ext cx="7315200" cy="762000"/>
          </a:xfrm>
        </p:spPr>
        <p:txBody>
          <a:bodyPr wrap="square" numCol="1" anchorCtr="0" compatLnSpc="1">
            <a:prstTxWarp prst="textNoShape">
              <a:avLst/>
            </a:prstTxWarp>
          </a:bodyPr>
          <a:lstStyle/>
          <a:p>
            <a:pPr algn="ctr" eaLnBrk="1" hangingPunct="1"/>
            <a:r>
              <a:rPr lang="en-US" altLang="en-US" sz="4800" dirty="0"/>
              <a:t>Surveillance</a:t>
            </a:r>
          </a:p>
        </p:txBody>
      </p:sp>
      <p:sp>
        <p:nvSpPr>
          <p:cNvPr id="17423" name="Rectangle 3"/>
          <p:cNvSpPr txBox="1">
            <a:spLocks noChangeArrowheads="1"/>
          </p:cNvSpPr>
          <p:nvPr/>
        </p:nvSpPr>
        <p:spPr bwMode="auto">
          <a:xfrm>
            <a:off x="1676400" y="685800"/>
            <a:ext cx="8915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eaLnBrk="0" hangingPunct="0">
              <a:spcBef>
                <a:spcPct val="20000"/>
              </a:spcBef>
              <a:buFont typeface="Arial" charset="0"/>
              <a:buChar char="•"/>
              <a:defRPr sz="2400">
                <a:solidFill>
                  <a:srgbClr val="7F7F7F"/>
                </a:solidFill>
                <a:latin typeface="Century Gothic" pitchFamily="34" charset="0"/>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342900" marR="0" lvl="0" indent="-342900" algn="ctr" defTabSz="914400" rtl="0" eaLnBrk="1" fontAlgn="auto" latinLnBrk="0" hangingPunct="1">
              <a:lnSpc>
                <a:spcPct val="100000"/>
              </a:lnSpc>
              <a:spcBef>
                <a:spcPct val="20000"/>
              </a:spcBef>
              <a:spcAft>
                <a:spcPts val="0"/>
              </a:spcAft>
              <a:buClrTx/>
              <a:buSzTx/>
              <a:buFont typeface="Wingdings" pitchFamily="2" charset="2"/>
              <a:buNone/>
              <a:tabLst/>
              <a:defRPr/>
            </a:pPr>
            <a:r>
              <a:rPr kumimoji="0" lang="en-US" altLang="en-US" sz="2400" b="1" i="0" u="none" strike="noStrike" kern="1200" cap="none" spc="0" normalizeH="0" baseline="0" noProof="0" dirty="0">
                <a:ln>
                  <a:noFill/>
                </a:ln>
                <a:solidFill>
                  <a:prstClr val="black"/>
                </a:solidFill>
                <a:effectLst/>
                <a:uLnTx/>
                <a:uFillTx/>
                <a:latin typeface="Century Gothic"/>
                <a:ea typeface="+mn-ea"/>
                <a:cs typeface="+mn-cs"/>
              </a:rPr>
              <a:t>The Cornerstone to Integrated Mosquito Management</a:t>
            </a:r>
          </a:p>
        </p:txBody>
      </p:sp>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t="13808" b="37814"/>
          <a:stretch/>
        </p:blipFill>
        <p:spPr>
          <a:xfrm>
            <a:off x="8912975" y="1205870"/>
            <a:ext cx="2955175" cy="2541627"/>
          </a:xfrm>
          <a:prstGeom prst="rect">
            <a:avLst/>
          </a:prstGeom>
        </p:spPr>
      </p:pic>
      <p:sp>
        <p:nvSpPr>
          <p:cNvPr id="17" name="Text Box 20"/>
          <p:cNvSpPr txBox="1">
            <a:spLocks noChangeArrowheads="1"/>
          </p:cNvSpPr>
          <p:nvPr/>
        </p:nvSpPr>
        <p:spPr bwMode="auto">
          <a:xfrm>
            <a:off x="10265937" y="1540273"/>
            <a:ext cx="1219200" cy="274637"/>
          </a:xfrm>
          <a:prstGeom prst="rect">
            <a:avLst/>
          </a:prstGeom>
          <a:solidFill>
            <a:schemeClr val="bg1"/>
          </a:solidFill>
          <a:ln>
            <a:noFill/>
          </a:ln>
          <a:effectLst/>
          <a:extLst>
            <a:ext uri="{91240B29-F687-4F45-9708-019B960494DF}">
              <a14:hiddenLine xmlns:a14="http://schemas.microsoft.com/office/drawing/2010/main" w="381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2400">
                <a:solidFill>
                  <a:srgbClr val="7F7F7F"/>
                </a:solidFill>
                <a:latin typeface="Century Gothic" pitchFamily="34" charset="0"/>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1" i="0" u="none" strike="noStrike" kern="1200" cap="none" spc="0" normalizeH="0" baseline="0" noProof="0" dirty="0" err="1">
                <a:ln>
                  <a:noFill/>
                </a:ln>
                <a:solidFill>
                  <a:prstClr val="black"/>
                </a:solidFill>
                <a:effectLst/>
                <a:uLnTx/>
                <a:uFillTx/>
                <a:latin typeface="Bookman Old Style" pitchFamily="18" charset="0"/>
                <a:ea typeface="+mn-ea"/>
                <a:cs typeface="+mn-cs"/>
              </a:rPr>
              <a:t>Ovi</a:t>
            </a:r>
            <a:r>
              <a:rPr kumimoji="0" lang="en-US" altLang="en-US" sz="1200" b="1" i="0" u="none" strike="noStrike" kern="1200" cap="none" spc="0" normalizeH="0" baseline="0" noProof="0" dirty="0">
                <a:ln>
                  <a:noFill/>
                </a:ln>
                <a:solidFill>
                  <a:prstClr val="black"/>
                </a:solidFill>
                <a:effectLst/>
                <a:uLnTx/>
                <a:uFillTx/>
                <a:latin typeface="Bookman Old Style" pitchFamily="18" charset="0"/>
                <a:ea typeface="+mn-ea"/>
                <a:cs typeface="+mn-cs"/>
              </a:rPr>
              <a:t> Cup</a:t>
            </a:r>
            <a:endParaRPr kumimoji="0" lang="en-US" altLang="en-US" sz="1200" b="0" i="0" u="none" strike="noStrike" kern="1200" cap="none" spc="0" normalizeH="0" baseline="0" noProof="0" dirty="0">
              <a:ln>
                <a:noFill/>
              </a:ln>
              <a:solidFill>
                <a:prstClr val="black"/>
              </a:solidFill>
              <a:effectLst/>
              <a:uLnTx/>
              <a:uFillTx/>
              <a:latin typeface="Bookman Old Style" pitchFamily="18" charset="0"/>
              <a:ea typeface="+mn-ea"/>
              <a:cs typeface="+mn-cs"/>
            </a:endParaRPr>
          </a:p>
        </p:txBody>
      </p:sp>
      <p:pic>
        <p:nvPicPr>
          <p:cNvPr id="3" name="Picture 2"/>
          <p:cNvPicPr>
            <a:picLocks noChangeAspect="1"/>
          </p:cNvPicPr>
          <p:nvPr/>
        </p:nvPicPr>
        <p:blipFill>
          <a:blip r:embed="rId9"/>
          <a:stretch>
            <a:fillRect/>
          </a:stretch>
        </p:blipFill>
        <p:spPr>
          <a:xfrm>
            <a:off x="9267207" y="3914132"/>
            <a:ext cx="2101818" cy="2857500"/>
          </a:xfrm>
          <a:prstGeom prst="rect">
            <a:avLst/>
          </a:prstGeom>
        </p:spPr>
      </p:pic>
      <p:sp>
        <p:nvSpPr>
          <p:cNvPr id="19" name="Text Box 20"/>
          <p:cNvSpPr txBox="1">
            <a:spLocks noChangeArrowheads="1"/>
          </p:cNvSpPr>
          <p:nvPr/>
        </p:nvSpPr>
        <p:spPr bwMode="auto">
          <a:xfrm>
            <a:off x="10830457" y="4007134"/>
            <a:ext cx="1219200" cy="274637"/>
          </a:xfrm>
          <a:prstGeom prst="rect">
            <a:avLst/>
          </a:prstGeom>
          <a:solidFill>
            <a:schemeClr val="bg1"/>
          </a:solidFill>
          <a:ln>
            <a:noFill/>
          </a:ln>
          <a:effectLst/>
          <a:extLst>
            <a:ext uri="{91240B29-F687-4F45-9708-019B960494DF}">
              <a14:hiddenLine xmlns:a14="http://schemas.microsoft.com/office/drawing/2010/main" w="381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2400">
                <a:solidFill>
                  <a:srgbClr val="7F7F7F"/>
                </a:solidFill>
                <a:latin typeface="Century Gothic" pitchFamily="34" charset="0"/>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Bookman Old Style" pitchFamily="18" charset="0"/>
                <a:ea typeface="+mn-ea"/>
                <a:cs typeface="+mn-cs"/>
              </a:rPr>
              <a:t>GAT trap</a:t>
            </a:r>
            <a:endParaRPr kumimoji="0" lang="en-US" altLang="en-US" sz="1200" b="0" i="0" u="none" strike="noStrike" kern="1200" cap="none" spc="0" normalizeH="0" baseline="0" noProof="0" dirty="0">
              <a:ln>
                <a:noFill/>
              </a:ln>
              <a:solidFill>
                <a:prstClr val="black"/>
              </a:solidFill>
              <a:effectLst/>
              <a:uLnTx/>
              <a:uFillTx/>
              <a:latin typeface="Bookman Old Style" pitchFamily="18" charset="0"/>
              <a:ea typeface="+mn-ea"/>
              <a:cs typeface="+mn-cs"/>
            </a:endParaRPr>
          </a:p>
        </p:txBody>
      </p:sp>
    </p:spTree>
    <p:extLst>
      <p:ext uri="{BB962C8B-B14F-4D97-AF65-F5344CB8AC3E}">
        <p14:creationId xmlns:p14="http://schemas.microsoft.com/office/powerpoint/2010/main" val="80090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3" descr="Pas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1" y="1219200"/>
            <a:ext cx="2100263" cy="1320800"/>
          </a:xfrm>
          <a:prstGeom prst="rect">
            <a:avLst/>
          </a:prstGeom>
          <a:noFill/>
          <a:ln w="12700">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337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376" y="4038600"/>
            <a:ext cx="2105025" cy="151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796" name="TextBox 3"/>
          <p:cNvSpPr txBox="1">
            <a:spLocks noChangeArrowheads="1"/>
          </p:cNvSpPr>
          <p:nvPr/>
        </p:nvSpPr>
        <p:spPr bwMode="auto">
          <a:xfrm>
            <a:off x="2179638" y="6096001"/>
            <a:ext cx="830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Not spread person-to-person, not spread from horses to people</a:t>
            </a:r>
          </a:p>
        </p:txBody>
      </p:sp>
      <p:sp>
        <p:nvSpPr>
          <p:cNvPr id="33797" name="Curved Left Arrow 4"/>
          <p:cNvSpPr>
            <a:spLocks noChangeArrowheads="1"/>
          </p:cNvSpPr>
          <p:nvPr/>
        </p:nvSpPr>
        <p:spPr bwMode="auto">
          <a:xfrm>
            <a:off x="4800600" y="1676400"/>
            <a:ext cx="990600" cy="3117850"/>
          </a:xfrm>
          <a:prstGeom prst="curvedLeftArrow">
            <a:avLst>
              <a:gd name="adj1" fmla="val 25005"/>
              <a:gd name="adj2" fmla="val 50009"/>
              <a:gd name="adj3" fmla="val 25000"/>
            </a:avLst>
          </a:prstGeom>
          <a:solidFill>
            <a:schemeClr val="tx2"/>
          </a:solidFill>
          <a:ln w="9525" algn="ctr">
            <a:solidFill>
              <a:schemeClr val="tx1"/>
            </a:solidFill>
            <a:miter lim="800000"/>
            <a:headEnd/>
            <a:tailEnd/>
          </a:ln>
        </p:spPr>
        <p:txBody>
          <a:bodyPr wrap="none"/>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E2841"/>
              </a:solidFill>
              <a:effectLst/>
              <a:uLnTx/>
              <a:uFillTx/>
              <a:latin typeface="Times New Roman" panose="02020603050405020304" pitchFamily="18" charset="0"/>
              <a:ea typeface="+mn-ea"/>
              <a:cs typeface="+mn-cs"/>
            </a:endParaRPr>
          </a:p>
        </p:txBody>
      </p:sp>
      <p:sp>
        <p:nvSpPr>
          <p:cNvPr id="33798" name="Curved Right Arrow 5"/>
          <p:cNvSpPr>
            <a:spLocks noChangeArrowheads="1"/>
          </p:cNvSpPr>
          <p:nvPr/>
        </p:nvSpPr>
        <p:spPr bwMode="auto">
          <a:xfrm>
            <a:off x="1724026" y="1741488"/>
            <a:ext cx="790575" cy="3135312"/>
          </a:xfrm>
          <a:prstGeom prst="curvedRightArrow">
            <a:avLst>
              <a:gd name="adj1" fmla="val 41788"/>
              <a:gd name="adj2" fmla="val 81227"/>
              <a:gd name="adj3" fmla="val 25000"/>
            </a:avLst>
          </a:prstGeom>
          <a:solidFill>
            <a:schemeClr val="tx2"/>
          </a:solidFill>
          <a:ln w="9525" algn="ctr">
            <a:solidFill>
              <a:schemeClr val="tx1"/>
            </a:solidFill>
            <a:miter lim="800000"/>
            <a:headEnd/>
            <a:tailEnd/>
          </a:ln>
        </p:spPr>
        <p:txBody>
          <a:bodyPr wrap="none"/>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3799" name="TextBox 6"/>
          <p:cNvSpPr txBox="1">
            <a:spLocks noChangeArrowheads="1"/>
          </p:cNvSpPr>
          <p:nvPr/>
        </p:nvSpPr>
        <p:spPr bwMode="auto">
          <a:xfrm>
            <a:off x="2852739" y="5486400"/>
            <a:ext cx="1838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Mosquito Vector</a:t>
            </a:r>
          </a:p>
        </p:txBody>
      </p:sp>
      <p:sp>
        <p:nvSpPr>
          <p:cNvPr id="33800" name="TextBox 7"/>
          <p:cNvSpPr txBox="1">
            <a:spLocks noChangeArrowheads="1"/>
          </p:cNvSpPr>
          <p:nvPr/>
        </p:nvSpPr>
        <p:spPr bwMode="auto">
          <a:xfrm>
            <a:off x="2509838" y="2514600"/>
            <a:ext cx="2671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Birds- Reservoir Host</a:t>
            </a:r>
          </a:p>
        </p:txBody>
      </p:sp>
      <p:cxnSp>
        <p:nvCxnSpPr>
          <p:cNvPr id="33802" name="Straight Arrow Connector 17"/>
          <p:cNvCxnSpPr>
            <a:cxnSpLocks noChangeShapeType="1"/>
          </p:cNvCxnSpPr>
          <p:nvPr/>
        </p:nvCxnSpPr>
        <p:spPr bwMode="auto">
          <a:xfrm>
            <a:off x="4724400" y="1524000"/>
            <a:ext cx="2890838" cy="0"/>
          </a:xfrm>
          <a:prstGeom prst="straightConnector1">
            <a:avLst/>
          </a:prstGeom>
          <a:noFill/>
          <a:ln w="76200" algn="ctr">
            <a:solidFill>
              <a:srgbClr val="FF0000"/>
            </a:solidFill>
            <a:miter lim="800000"/>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3803" name="Group 33"/>
          <p:cNvGrpSpPr>
            <a:grpSpLocks/>
          </p:cNvGrpSpPr>
          <p:nvPr/>
        </p:nvGrpSpPr>
        <p:grpSpPr bwMode="auto">
          <a:xfrm>
            <a:off x="7848600" y="4043364"/>
            <a:ext cx="2535238" cy="1838325"/>
            <a:chOff x="3456" y="2608"/>
            <a:chExt cx="1549" cy="1108"/>
          </a:xfrm>
        </p:grpSpPr>
        <p:pic>
          <p:nvPicPr>
            <p:cNvPr id="33809" name="Picture 34" descr="C:\WINDOWS\Application Data\Microsoft\Media Catalog\Downloaded Clips\cl48\j01806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6" y="2640"/>
              <a:ext cx="1549" cy="1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0" name="Text Box 35"/>
            <p:cNvSpPr txBox="1">
              <a:spLocks noChangeArrowheads="1"/>
            </p:cNvSpPr>
            <p:nvPr/>
          </p:nvSpPr>
          <p:spPr bwMode="auto">
            <a:xfrm>
              <a:off x="3600" y="2608"/>
              <a:ext cx="1392" cy="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prstClr val="white"/>
                  </a:solidFill>
                  <a:effectLst/>
                  <a:uLnTx/>
                  <a:uFillTx/>
                  <a:latin typeface="Arial" panose="020B0604020202020204" pitchFamily="34" charset="0"/>
                  <a:ea typeface="+mn-ea"/>
                  <a:cs typeface="+mn-cs"/>
                </a:rPr>
                <a:t>Incidental  infections</a:t>
              </a:r>
            </a:p>
          </p:txBody>
        </p:sp>
      </p:grpSp>
      <p:pic>
        <p:nvPicPr>
          <p:cNvPr id="33804" name="Picture 2"/>
          <p:cNvPicPr>
            <a:picLocks noChangeAspect="1" noChangeArrowheads="1"/>
          </p:cNvPicPr>
          <p:nvPr/>
        </p:nvPicPr>
        <p:blipFill>
          <a:blip r:embed="rId5">
            <a:extLst>
              <a:ext uri="{28A0092B-C50C-407E-A947-70E740481C1C}">
                <a14:useLocalDpi xmlns:a14="http://schemas.microsoft.com/office/drawing/2010/main" val="0"/>
              </a:ext>
            </a:extLst>
          </a:blip>
          <a:srcRect l="9920" t="15898"/>
          <a:stretch>
            <a:fillRect/>
          </a:stretch>
        </p:blipFill>
        <p:spPr bwMode="auto">
          <a:xfrm>
            <a:off x="7735634" y="990601"/>
            <a:ext cx="2814637" cy="1973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805" name="Rectangle 23"/>
          <p:cNvSpPr>
            <a:spLocks noChangeArrowheads="1"/>
          </p:cNvSpPr>
          <p:nvPr/>
        </p:nvSpPr>
        <p:spPr bwMode="auto">
          <a:xfrm>
            <a:off x="7920038" y="666750"/>
            <a:ext cx="25066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Incidental  infections</a:t>
            </a:r>
          </a:p>
        </p:txBody>
      </p:sp>
      <p:sp>
        <p:nvSpPr>
          <p:cNvPr id="25" name="TextBox 24"/>
          <p:cNvSpPr txBox="1"/>
          <p:nvPr/>
        </p:nvSpPr>
        <p:spPr>
          <a:xfrm>
            <a:off x="1676400" y="152401"/>
            <a:ext cx="6553200" cy="708025"/>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ptos" panose="02110004020202020204"/>
                <a:ea typeface="+mn-ea"/>
                <a:cs typeface="+mn-cs"/>
              </a:rPr>
              <a:t>WNV &amp; EEE Virus Cycle</a:t>
            </a:r>
          </a:p>
        </p:txBody>
      </p:sp>
      <p:sp>
        <p:nvSpPr>
          <p:cNvPr id="33808" name="TextBox 6"/>
          <p:cNvSpPr txBox="1">
            <a:spLocks noChangeArrowheads="1"/>
          </p:cNvSpPr>
          <p:nvPr/>
        </p:nvSpPr>
        <p:spPr bwMode="auto">
          <a:xfrm>
            <a:off x="5909364" y="2492134"/>
            <a:ext cx="16851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Bridge Vectors</a:t>
            </a:r>
          </a:p>
        </p:txBody>
      </p:sp>
      <p:pic>
        <p:nvPicPr>
          <p:cNvPr id="3" name="Picture 2"/>
          <p:cNvPicPr>
            <a:picLocks noChangeAspect="1"/>
          </p:cNvPicPr>
          <p:nvPr/>
        </p:nvPicPr>
        <p:blipFill>
          <a:blip r:embed="rId6"/>
          <a:stretch>
            <a:fillRect/>
          </a:stretch>
        </p:blipFill>
        <p:spPr>
          <a:xfrm>
            <a:off x="5931043" y="1041713"/>
            <a:ext cx="1109568" cy="1133954"/>
          </a:xfrm>
          <a:prstGeom prst="rect">
            <a:avLst/>
          </a:prstGeom>
        </p:spPr>
      </p:pic>
      <p:cxnSp>
        <p:nvCxnSpPr>
          <p:cNvPr id="33801" name="Straight Arrow Connector 15"/>
          <p:cNvCxnSpPr>
            <a:cxnSpLocks noChangeShapeType="1"/>
          </p:cNvCxnSpPr>
          <p:nvPr/>
        </p:nvCxnSpPr>
        <p:spPr bwMode="auto">
          <a:xfrm>
            <a:off x="4800600" y="2209800"/>
            <a:ext cx="2959100" cy="2624138"/>
          </a:xfrm>
          <a:prstGeom prst="straightConnector1">
            <a:avLst/>
          </a:prstGeom>
          <a:noFill/>
          <a:ln w="76200" algn="ctr">
            <a:solidFill>
              <a:srgbClr val="FF0000"/>
            </a:solidFill>
            <a:miter lim="800000"/>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59122" y="3352245"/>
            <a:ext cx="1114425" cy="1136553"/>
          </a:xfrm>
          <a:prstGeom prst="rect">
            <a:avLst/>
          </a:prstGeom>
        </p:spPr>
      </p:pic>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TotalTime>
  <Words>1288</Words>
  <Application>Microsoft Office PowerPoint</Application>
  <PresentationFormat>Widescreen</PresentationFormat>
  <Paragraphs>191</Paragraphs>
  <Slides>25</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25</vt:i4>
      </vt:variant>
    </vt:vector>
  </HeadingPairs>
  <TitlesOfParts>
    <vt:vector size="37" baseType="lpstr">
      <vt:lpstr>Aptos</vt:lpstr>
      <vt:lpstr>Aptos Display</vt:lpstr>
      <vt:lpstr>Arial</vt:lpstr>
      <vt:lpstr>Bookman Old Style</vt:lpstr>
      <vt:lpstr>Calibri</vt:lpstr>
      <vt:lpstr>Century Gothic</vt:lpstr>
      <vt:lpstr>Corbel</vt:lpstr>
      <vt:lpstr>Tahoma</vt:lpstr>
      <vt:lpstr>Times New Roman</vt:lpstr>
      <vt:lpstr>Wingdings</vt:lpstr>
      <vt:lpstr>1_Office Theme</vt:lpstr>
      <vt:lpstr>2_Office Theme</vt:lpstr>
      <vt:lpstr>Mosquito Control in Bristol County  Information and Education  </vt:lpstr>
      <vt:lpstr>BCMCP Activities</vt:lpstr>
      <vt:lpstr>BCMCP Activities cont.</vt:lpstr>
      <vt:lpstr>Massachusetts Mosquitoes</vt:lpstr>
      <vt:lpstr>Aedes albopictus- Asian Tiger Mosquito</vt:lpstr>
      <vt:lpstr>PowerPoint Presentation</vt:lpstr>
      <vt:lpstr>Life Cycle of a Mosquito</vt:lpstr>
      <vt:lpstr>Surveillance</vt:lpstr>
      <vt:lpstr>PowerPoint Presentation</vt:lpstr>
      <vt:lpstr>PowerPoint Presentation</vt:lpstr>
      <vt:lpstr>PowerPoint Presentation</vt:lpstr>
      <vt:lpstr>PowerPoint Presentation</vt:lpstr>
      <vt:lpstr>PowerPoint Presentation</vt:lpstr>
      <vt:lpstr>How to make a spray request</vt:lpstr>
      <vt:lpstr>PowerPoint Presentation</vt:lpstr>
      <vt:lpstr>Beware of Ticks!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Matton, Priscilla (AGR)</dc:creator>
  <cp:lastModifiedBy>Derek Macedo</cp:lastModifiedBy>
  <cp:revision>2</cp:revision>
  <dcterms:created xsi:type="dcterms:W3CDTF">2025-06-23T17:31:15Z</dcterms:created>
  <dcterms:modified xsi:type="dcterms:W3CDTF">2025-06-23T18:17:25Z</dcterms:modified>
</cp:coreProperties>
</file>