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57" r:id="rId3"/>
    <p:sldId id="259" r:id="rId4"/>
    <p:sldId id="260" r:id="rId5"/>
    <p:sldId id="279" r:id="rId6"/>
    <p:sldId id="278" r:id="rId7"/>
    <p:sldId id="261" r:id="rId8"/>
    <p:sldId id="262" r:id="rId9"/>
    <p:sldId id="263" r:id="rId10"/>
    <p:sldId id="264" r:id="rId11"/>
    <p:sldId id="268" r:id="rId12"/>
    <p:sldId id="266" r:id="rId13"/>
    <p:sldId id="267" r:id="rId14"/>
    <p:sldId id="265" r:id="rId15"/>
    <p:sldId id="269" r:id="rId16"/>
    <p:sldId id="270" r:id="rId17"/>
    <p:sldId id="271" r:id="rId18"/>
    <p:sldId id="272" r:id="rId19"/>
    <p:sldId id="273" r:id="rId20"/>
    <p:sldId id="274" r:id="rId21"/>
    <p:sldId id="275" r:id="rId22"/>
    <p:sldId id="276" r:id="rId23"/>
    <p:sldId id="277" r:id="rId24"/>
    <p:sldId id="283" r:id="rId25"/>
    <p:sldId id="280" r:id="rId26"/>
    <p:sldId id="281" r:id="rId27"/>
    <p:sldId id="287" r:id="rId28"/>
    <p:sldId id="284" r:id="rId29"/>
    <p:sldId id="286" r:id="rId30"/>
    <p:sldId id="285" r:id="rId31"/>
    <p:sldId id="289" r:id="rId32"/>
    <p:sldId id="290"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94660"/>
  </p:normalViewPr>
  <p:slideViewPr>
    <p:cSldViewPr snapToGrid="0">
      <p:cViewPr varScale="1">
        <p:scale>
          <a:sx n="93" d="100"/>
          <a:sy n="93" d="100"/>
        </p:scale>
        <p:origin x="288"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E3CF2D-E9B7-4F8D-8D83-6F8A7008D537}" type="datetimeFigureOut">
              <a:rPr lang="en-US" smtClean="0"/>
              <a:t>11/23/2025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F875A4-FD7F-422A-8A3B-717AB7B03B11}" type="slidenum">
              <a:rPr lang="en-US" smtClean="0"/>
              <a:t>‹#›</a:t>
            </a:fld>
            <a:endParaRPr lang="en-US"/>
          </a:p>
        </p:txBody>
      </p:sp>
    </p:spTree>
    <p:extLst>
      <p:ext uri="{BB962C8B-B14F-4D97-AF65-F5344CB8AC3E}">
        <p14:creationId xmlns:p14="http://schemas.microsoft.com/office/powerpoint/2010/main" val="2378322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Credentials indicate that you have achieved expertise in a specific area or practice</a:t>
            </a:r>
          </a:p>
        </p:txBody>
      </p:sp>
      <p:sp>
        <p:nvSpPr>
          <p:cNvPr id="4" name="Slide Number Placeholder 3"/>
          <p:cNvSpPr>
            <a:spLocks noGrp="1"/>
          </p:cNvSpPr>
          <p:nvPr>
            <p:ph type="sldNum" sz="quarter" idx="5"/>
          </p:nvPr>
        </p:nvSpPr>
        <p:spPr/>
        <p:txBody>
          <a:bodyPr/>
          <a:lstStyle/>
          <a:p>
            <a:fld id="{D2F875A4-FD7F-422A-8A3B-717AB7B03B11}" type="slidenum">
              <a:rPr lang="en-US" smtClean="0"/>
              <a:t>3</a:t>
            </a:fld>
            <a:endParaRPr lang="en-US"/>
          </a:p>
        </p:txBody>
      </p:sp>
    </p:spTree>
    <p:extLst>
      <p:ext uri="{BB962C8B-B14F-4D97-AF65-F5344CB8AC3E}">
        <p14:creationId xmlns:p14="http://schemas.microsoft.com/office/powerpoint/2010/main" val="2816868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multiple test forms, so you may be taking the test on the same day and time with  someone  you know and they will have a completely different test </a:t>
            </a:r>
          </a:p>
        </p:txBody>
      </p:sp>
      <p:sp>
        <p:nvSpPr>
          <p:cNvPr id="4" name="Slide Number Placeholder 3"/>
          <p:cNvSpPr>
            <a:spLocks noGrp="1"/>
          </p:cNvSpPr>
          <p:nvPr>
            <p:ph type="sldNum" sz="quarter" idx="5"/>
          </p:nvPr>
        </p:nvSpPr>
        <p:spPr/>
        <p:txBody>
          <a:bodyPr/>
          <a:lstStyle/>
          <a:p>
            <a:fld id="{D2F875A4-FD7F-422A-8A3B-717AB7B03B11}" type="slidenum">
              <a:rPr lang="en-US" smtClean="0"/>
              <a:t>21</a:t>
            </a:fld>
            <a:endParaRPr lang="en-US"/>
          </a:p>
        </p:txBody>
      </p:sp>
    </p:spTree>
    <p:extLst>
      <p:ext uri="{BB962C8B-B14F-4D97-AF65-F5344CB8AC3E}">
        <p14:creationId xmlns:p14="http://schemas.microsoft.com/office/powerpoint/2010/main" val="24759375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not penalized for incorrect answers</a:t>
            </a:r>
          </a:p>
        </p:txBody>
      </p:sp>
      <p:sp>
        <p:nvSpPr>
          <p:cNvPr id="4" name="Slide Number Placeholder 3"/>
          <p:cNvSpPr>
            <a:spLocks noGrp="1"/>
          </p:cNvSpPr>
          <p:nvPr>
            <p:ph type="sldNum" sz="quarter" idx="5"/>
          </p:nvPr>
        </p:nvSpPr>
        <p:spPr/>
        <p:txBody>
          <a:bodyPr/>
          <a:lstStyle/>
          <a:p>
            <a:fld id="{D2F875A4-FD7F-422A-8A3B-717AB7B03B11}" type="slidenum">
              <a:rPr lang="en-US" smtClean="0"/>
              <a:t>22</a:t>
            </a:fld>
            <a:endParaRPr lang="en-US"/>
          </a:p>
        </p:txBody>
      </p:sp>
    </p:spTree>
    <p:extLst>
      <p:ext uri="{BB962C8B-B14F-4D97-AF65-F5344CB8AC3E}">
        <p14:creationId xmlns:p14="http://schemas.microsoft.com/office/powerpoint/2010/main" val="1115401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24</a:t>
            </a:fld>
            <a:endParaRPr lang="en-US"/>
          </a:p>
        </p:txBody>
      </p:sp>
    </p:spTree>
    <p:extLst>
      <p:ext uri="{BB962C8B-B14F-4D97-AF65-F5344CB8AC3E}">
        <p14:creationId xmlns:p14="http://schemas.microsoft.com/office/powerpoint/2010/main" val="26950124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26</a:t>
            </a:fld>
            <a:endParaRPr lang="en-US"/>
          </a:p>
        </p:txBody>
      </p:sp>
    </p:spTree>
    <p:extLst>
      <p:ext uri="{BB962C8B-B14F-4D97-AF65-F5344CB8AC3E}">
        <p14:creationId xmlns:p14="http://schemas.microsoft.com/office/powerpoint/2010/main" val="27127037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27</a:t>
            </a:fld>
            <a:endParaRPr lang="en-US"/>
          </a:p>
        </p:txBody>
      </p:sp>
    </p:spTree>
    <p:extLst>
      <p:ext uri="{BB962C8B-B14F-4D97-AF65-F5344CB8AC3E}">
        <p14:creationId xmlns:p14="http://schemas.microsoft.com/office/powerpoint/2010/main" val="27419485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Certified in Public Health credentials are similar to the CHO Credential requirements, passing this credential is required for the CHO Credential</a:t>
            </a:r>
          </a:p>
        </p:txBody>
      </p:sp>
      <p:sp>
        <p:nvSpPr>
          <p:cNvPr id="4" name="Slide Number Placeholder 3"/>
          <p:cNvSpPr>
            <a:spLocks noGrp="1"/>
          </p:cNvSpPr>
          <p:nvPr>
            <p:ph type="sldNum" sz="quarter" idx="5"/>
          </p:nvPr>
        </p:nvSpPr>
        <p:spPr/>
        <p:txBody>
          <a:bodyPr/>
          <a:lstStyle/>
          <a:p>
            <a:fld id="{D2F875A4-FD7F-422A-8A3B-717AB7B03B11}" type="slidenum">
              <a:rPr lang="en-US" smtClean="0"/>
              <a:t>28</a:t>
            </a:fld>
            <a:endParaRPr lang="en-US"/>
          </a:p>
        </p:txBody>
      </p:sp>
    </p:spTree>
    <p:extLst>
      <p:ext uri="{BB962C8B-B14F-4D97-AF65-F5344CB8AC3E}">
        <p14:creationId xmlns:p14="http://schemas.microsoft.com/office/powerpoint/2010/main" val="42467097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29</a:t>
            </a:fld>
            <a:endParaRPr lang="en-US"/>
          </a:p>
        </p:txBody>
      </p:sp>
    </p:spTree>
    <p:extLst>
      <p:ext uri="{BB962C8B-B14F-4D97-AF65-F5344CB8AC3E}">
        <p14:creationId xmlns:p14="http://schemas.microsoft.com/office/powerpoint/2010/main" val="35188858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30</a:t>
            </a:fld>
            <a:endParaRPr lang="en-US"/>
          </a:p>
        </p:txBody>
      </p:sp>
    </p:spTree>
    <p:extLst>
      <p:ext uri="{BB962C8B-B14F-4D97-AF65-F5344CB8AC3E}">
        <p14:creationId xmlns:p14="http://schemas.microsoft.com/office/powerpoint/2010/main" val="22503590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31</a:t>
            </a:fld>
            <a:endParaRPr lang="en-US"/>
          </a:p>
        </p:txBody>
      </p:sp>
    </p:spTree>
    <p:extLst>
      <p:ext uri="{BB962C8B-B14F-4D97-AF65-F5344CB8AC3E}">
        <p14:creationId xmlns:p14="http://schemas.microsoft.com/office/powerpoint/2010/main" val="17219905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32</a:t>
            </a:fld>
            <a:endParaRPr lang="en-US"/>
          </a:p>
        </p:txBody>
      </p:sp>
    </p:spTree>
    <p:extLst>
      <p:ext uri="{BB962C8B-B14F-4D97-AF65-F5344CB8AC3E}">
        <p14:creationId xmlns:p14="http://schemas.microsoft.com/office/powerpoint/2010/main" val="3033673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 indicates that you have CP-FS holders are able to:</a:t>
            </a:r>
          </a:p>
          <a:p>
            <a:r>
              <a:rPr lang="en-US" sz="1200" b="0" i="0" kern="1200" dirty="0">
                <a:solidFill>
                  <a:schemeClr val="tx1"/>
                </a:solidFill>
                <a:effectLst/>
                <a:latin typeface="+mn-lt"/>
                <a:ea typeface="+mn-ea"/>
                <a:cs typeface="+mn-cs"/>
              </a:rPr>
              <a:t>conduct facility plan reviews</a:t>
            </a:r>
          </a:p>
          <a:p>
            <a:r>
              <a:rPr lang="en-US" sz="1200" b="0" i="0" kern="1200" dirty="0">
                <a:solidFill>
                  <a:schemeClr val="tx1"/>
                </a:solidFill>
                <a:effectLst/>
                <a:latin typeface="+mn-lt"/>
                <a:ea typeface="+mn-ea"/>
                <a:cs typeface="+mn-cs"/>
              </a:rPr>
              <a:t>evaluate hazard analysis and critical control points (HACCP) plans or other risk-based food safety programs</a:t>
            </a:r>
          </a:p>
          <a:p>
            <a:r>
              <a:rPr lang="en-US" sz="1200" b="0" i="0" kern="1200" dirty="0">
                <a:solidFill>
                  <a:schemeClr val="tx1"/>
                </a:solidFill>
                <a:effectLst/>
                <a:latin typeface="+mn-lt"/>
                <a:ea typeface="+mn-ea"/>
                <a:cs typeface="+mn-cs"/>
              </a:rPr>
              <a:t>understand the causes and prevention of foodborne illnesses</a:t>
            </a:r>
          </a:p>
          <a:p>
            <a:r>
              <a:rPr lang="en-US" sz="1200" b="0" i="0" kern="1200" dirty="0">
                <a:solidFill>
                  <a:schemeClr val="tx1"/>
                </a:solidFill>
                <a:effectLst/>
                <a:latin typeface="+mn-lt"/>
                <a:ea typeface="+mn-ea"/>
                <a:cs typeface="+mn-cs"/>
              </a:rPr>
              <a:t>analyze and implement sanitation standard operating procedures for safety and effectiveness</a:t>
            </a:r>
          </a:p>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4</a:t>
            </a:fld>
            <a:endParaRPr lang="en-US"/>
          </a:p>
        </p:txBody>
      </p:sp>
    </p:spTree>
    <p:extLst>
      <p:ext uri="{BB962C8B-B14F-4D97-AF65-F5344CB8AC3E}">
        <p14:creationId xmlns:p14="http://schemas.microsoft.com/office/powerpoint/2010/main" val="30675595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33</a:t>
            </a:fld>
            <a:endParaRPr lang="en-US"/>
          </a:p>
        </p:txBody>
      </p:sp>
    </p:spTree>
    <p:extLst>
      <p:ext uri="{BB962C8B-B14F-4D97-AF65-F5344CB8AC3E}">
        <p14:creationId xmlns:p14="http://schemas.microsoft.com/office/powerpoint/2010/main" val="3396110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are specific requirements in PHE standards for Department Managers set out in </a:t>
            </a:r>
            <a:r>
              <a:rPr lang="en-US" dirty="0" err="1"/>
              <a:t>th</a:t>
            </a:r>
            <a:r>
              <a:rPr lang="en-US" dirty="0"/>
              <a:t> </a:t>
            </a:r>
            <a:r>
              <a:rPr lang="en-US" dirty="0" err="1"/>
              <a:t>ePerformance</a:t>
            </a:r>
            <a:r>
              <a:rPr lang="en-US" dirty="0"/>
              <a:t> standards developed for Local Public Health Practitioners</a:t>
            </a:r>
          </a:p>
        </p:txBody>
      </p:sp>
      <p:sp>
        <p:nvSpPr>
          <p:cNvPr id="4" name="Slide Number Placeholder 3"/>
          <p:cNvSpPr>
            <a:spLocks noGrp="1"/>
          </p:cNvSpPr>
          <p:nvPr>
            <p:ph type="sldNum" sz="quarter" idx="5"/>
          </p:nvPr>
        </p:nvSpPr>
        <p:spPr/>
        <p:txBody>
          <a:bodyPr/>
          <a:lstStyle/>
          <a:p>
            <a:fld id="{D2F875A4-FD7F-422A-8A3B-717AB7B03B11}" type="slidenum">
              <a:rPr lang="en-US" smtClean="0"/>
              <a:t>5</a:t>
            </a:fld>
            <a:endParaRPr lang="en-US"/>
          </a:p>
        </p:txBody>
      </p:sp>
    </p:spTree>
    <p:extLst>
      <p:ext uri="{BB962C8B-B14F-4D97-AF65-F5344CB8AC3E}">
        <p14:creationId xmlns:p14="http://schemas.microsoft.com/office/powerpoint/2010/main" val="1291551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RS requires a Bachelors degree, so </a:t>
            </a:r>
            <a:r>
              <a:rPr lang="en-US" dirty="0" err="1"/>
              <a:t>th</a:t>
            </a:r>
            <a:r>
              <a:rPr lang="en-US" dirty="0"/>
              <a:t> </a:t>
            </a:r>
            <a:r>
              <a:rPr lang="en-US" dirty="0" err="1"/>
              <a:t>eInspector</a:t>
            </a:r>
            <a:r>
              <a:rPr lang="en-US" dirty="0"/>
              <a:t> has 6 </a:t>
            </a:r>
            <a:r>
              <a:rPr lang="en-US" dirty="0" err="1"/>
              <a:t>yeard</a:t>
            </a:r>
            <a:r>
              <a:rPr lang="en-US" dirty="0"/>
              <a:t> to complete a degree after hire</a:t>
            </a:r>
          </a:p>
        </p:txBody>
      </p:sp>
      <p:sp>
        <p:nvSpPr>
          <p:cNvPr id="4" name="Slide Number Placeholder 3"/>
          <p:cNvSpPr>
            <a:spLocks noGrp="1"/>
          </p:cNvSpPr>
          <p:nvPr>
            <p:ph type="sldNum" sz="quarter" idx="5"/>
          </p:nvPr>
        </p:nvSpPr>
        <p:spPr/>
        <p:txBody>
          <a:bodyPr/>
          <a:lstStyle/>
          <a:p>
            <a:fld id="{F1F3AA41-11CD-4238-B108-7D7E7DE2BCDE}" type="slidenum">
              <a:rPr lang="en-US" smtClean="0"/>
              <a:t>6</a:t>
            </a:fld>
            <a:endParaRPr lang="en-US"/>
          </a:p>
        </p:txBody>
      </p:sp>
    </p:spTree>
    <p:extLst>
      <p:ext uri="{BB962C8B-B14F-4D97-AF65-F5344CB8AC3E}">
        <p14:creationId xmlns:p14="http://schemas.microsoft.com/office/powerpoint/2010/main" val="539443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tracks </a:t>
            </a:r>
          </a:p>
        </p:txBody>
      </p:sp>
      <p:sp>
        <p:nvSpPr>
          <p:cNvPr id="4" name="Slide Number Placeholder 3"/>
          <p:cNvSpPr>
            <a:spLocks noGrp="1"/>
          </p:cNvSpPr>
          <p:nvPr>
            <p:ph type="sldNum" sz="quarter" idx="5"/>
          </p:nvPr>
        </p:nvSpPr>
        <p:spPr/>
        <p:txBody>
          <a:bodyPr/>
          <a:lstStyle/>
          <a:p>
            <a:fld id="{D2F875A4-FD7F-422A-8A3B-717AB7B03B11}" type="slidenum">
              <a:rPr lang="en-US" smtClean="0"/>
              <a:t>8</a:t>
            </a:fld>
            <a:endParaRPr lang="en-US"/>
          </a:p>
        </p:txBody>
      </p:sp>
    </p:spTree>
    <p:extLst>
      <p:ext uri="{BB962C8B-B14F-4D97-AF65-F5344CB8AC3E}">
        <p14:creationId xmlns:p14="http://schemas.microsoft.com/office/powerpoint/2010/main" val="1676959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13</a:t>
            </a:fld>
            <a:endParaRPr lang="en-US"/>
          </a:p>
        </p:txBody>
      </p:sp>
    </p:spTree>
    <p:extLst>
      <p:ext uri="{BB962C8B-B14F-4D97-AF65-F5344CB8AC3E}">
        <p14:creationId xmlns:p14="http://schemas.microsoft.com/office/powerpoint/2010/main" val="428718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Application process is similar to what I described earlier for the CP-FS and CCFS</a:t>
            </a:r>
          </a:p>
        </p:txBody>
      </p:sp>
      <p:sp>
        <p:nvSpPr>
          <p:cNvPr id="4" name="Slide Number Placeholder 3"/>
          <p:cNvSpPr>
            <a:spLocks noGrp="1"/>
          </p:cNvSpPr>
          <p:nvPr>
            <p:ph type="sldNum" sz="quarter" idx="5"/>
          </p:nvPr>
        </p:nvSpPr>
        <p:spPr/>
        <p:txBody>
          <a:bodyPr/>
          <a:lstStyle/>
          <a:p>
            <a:fld id="{D2F875A4-FD7F-422A-8A3B-717AB7B03B11}" type="slidenum">
              <a:rPr lang="en-US" smtClean="0"/>
              <a:t>15</a:t>
            </a:fld>
            <a:endParaRPr lang="en-US"/>
          </a:p>
        </p:txBody>
      </p:sp>
    </p:spTree>
    <p:extLst>
      <p:ext uri="{BB962C8B-B14F-4D97-AF65-F5344CB8AC3E}">
        <p14:creationId xmlns:p14="http://schemas.microsoft.com/office/powerpoint/2010/main" val="24620058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latin typeface="Nunito Sans"/>
              </a:rPr>
              <a:t>Eligible areas of environmental health include: general environmental health (including inspections, environmental microbiology, and contamination control), food protection, wastewater, solid and hazardous waste, potable water, inspections of facilities, vectors and pests, institutions and licensed establishments, swimming pool inspections, radiation, occupational safety and health, healthy housing, indoor air quality, disaster and emergency planning, and environmental health issues related to climate change.</a:t>
            </a:r>
          </a:p>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18</a:t>
            </a:fld>
            <a:endParaRPr lang="en-US"/>
          </a:p>
        </p:txBody>
      </p:sp>
    </p:spTree>
    <p:extLst>
      <p:ext uri="{BB962C8B-B14F-4D97-AF65-F5344CB8AC3E}">
        <p14:creationId xmlns:p14="http://schemas.microsoft.com/office/powerpoint/2010/main" val="2723059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457200" rtl="0" eaLnBrk="1" fontAlgn="auto" latinLnBrk="0" hangingPunct="1">
              <a:lnSpc>
                <a:spcPct val="100000"/>
              </a:lnSpc>
              <a:spcBef>
                <a:spcPct val="20000"/>
              </a:spcBef>
              <a:spcAft>
                <a:spcPts val="600"/>
              </a:spcAft>
              <a:buClr>
                <a:prstClr val="white"/>
              </a:buClr>
              <a:buSzPct val="80000"/>
              <a:buFont typeface="+mj-lt"/>
              <a:buAutoNum type="arabicPeriod"/>
              <a:tabLst/>
              <a:defRPr/>
            </a:pPr>
            <a:r>
              <a:rPr kumimoji="0" lang="en-US" sz="2000" b="0" i="0" u="none" strike="noStrike" kern="1200" cap="none" spc="0" normalizeH="0" baseline="0" noProof="0" dirty="0">
                <a:ln>
                  <a:noFill/>
                </a:ln>
                <a:solidFill>
                  <a:prstClr val="white"/>
                </a:solidFill>
                <a:effectLst/>
                <a:uLnTx/>
                <a:uFillTx/>
                <a:latin typeface="Nunito Sans"/>
                <a:ea typeface="+mn-ea"/>
                <a:cs typeface="+mn-cs"/>
              </a:rPr>
              <a:t>Basic sciences include life sciences, natural sciences, physical sciences, or health sciences. We do not count social science courses such as Sociology or Psychology toward the basic science requirement.</a:t>
            </a:r>
          </a:p>
          <a:p>
            <a:endParaRPr lang="en-US" dirty="0"/>
          </a:p>
        </p:txBody>
      </p:sp>
      <p:sp>
        <p:nvSpPr>
          <p:cNvPr id="4" name="Slide Number Placeholder 3"/>
          <p:cNvSpPr>
            <a:spLocks noGrp="1"/>
          </p:cNvSpPr>
          <p:nvPr>
            <p:ph type="sldNum" sz="quarter" idx="5"/>
          </p:nvPr>
        </p:nvSpPr>
        <p:spPr/>
        <p:txBody>
          <a:bodyPr/>
          <a:lstStyle/>
          <a:p>
            <a:fld id="{D2F875A4-FD7F-422A-8A3B-717AB7B03B11}" type="slidenum">
              <a:rPr lang="en-US" smtClean="0"/>
              <a:t>19</a:t>
            </a:fld>
            <a:endParaRPr lang="en-US"/>
          </a:p>
        </p:txBody>
      </p:sp>
    </p:spTree>
    <p:extLst>
      <p:ext uri="{BB962C8B-B14F-4D97-AF65-F5344CB8AC3E}">
        <p14:creationId xmlns:p14="http://schemas.microsoft.com/office/powerpoint/2010/main" val="2056819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86829BD-CCA0-40AC-AA7A-766822C2397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85AA3-AD52-4C2D-8F98-CF372C1D9A0B}"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57883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186829BD-CCA0-40AC-AA7A-766822C2397D}" type="datetimeFigureOut">
              <a:rPr lang="en-US" smtClean="0"/>
              <a:t>11/23/2025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3548100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86829BD-CCA0-40AC-AA7A-766822C2397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33379022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86829BD-CCA0-40AC-AA7A-766822C2397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85AA3-AD52-4C2D-8F98-CF372C1D9A0B}"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626740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86829BD-CCA0-40AC-AA7A-766822C2397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3030501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86829BD-CCA0-40AC-AA7A-766822C2397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85AA3-AD52-4C2D-8F98-CF372C1D9A0B}"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04041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86829BD-CCA0-40AC-AA7A-766822C2397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8792929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6829BD-CCA0-40AC-AA7A-766822C2397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22163890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6829BD-CCA0-40AC-AA7A-766822C2397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1261488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6829BD-CCA0-40AC-AA7A-766822C2397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1261115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86829BD-CCA0-40AC-AA7A-766822C2397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3841972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86829BD-CCA0-40AC-AA7A-766822C2397D}"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3782753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86829BD-CCA0-40AC-AA7A-766822C2397D}"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2594069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86829BD-CCA0-40AC-AA7A-766822C2397D}" type="datetimeFigureOut">
              <a:rPr lang="en-US" smtClean="0"/>
              <a:t>11/23/2025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17879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6829BD-CCA0-40AC-AA7A-766822C2397D}" type="datetimeFigureOut">
              <a:rPr lang="en-US" smtClean="0"/>
              <a:t>11/23/2025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3166500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6829BD-CCA0-40AC-AA7A-766822C2397D}"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4617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6829BD-CCA0-40AC-AA7A-766822C2397D}"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85AA3-AD52-4C2D-8F98-CF372C1D9A0B}" type="slidenum">
              <a:rPr lang="en-US" smtClean="0"/>
              <a:t>‹#›</a:t>
            </a:fld>
            <a:endParaRPr lang="en-US"/>
          </a:p>
        </p:txBody>
      </p:sp>
    </p:spTree>
    <p:extLst>
      <p:ext uri="{BB962C8B-B14F-4D97-AF65-F5344CB8AC3E}">
        <p14:creationId xmlns:p14="http://schemas.microsoft.com/office/powerpoint/2010/main" val="1158187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86829BD-CCA0-40AC-AA7A-766822C2397D}" type="datetimeFigureOut">
              <a:rPr lang="en-US" smtClean="0"/>
              <a:t>11/23/2025</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0A85AA3-AD52-4C2D-8F98-CF372C1D9A0B}" type="slidenum">
              <a:rPr lang="en-US" smtClean="0"/>
              <a:t>‹#›</a:t>
            </a:fld>
            <a:endParaRPr lang="en-US"/>
          </a:p>
        </p:txBody>
      </p:sp>
    </p:spTree>
    <p:extLst>
      <p:ext uri="{BB962C8B-B14F-4D97-AF65-F5344CB8AC3E}">
        <p14:creationId xmlns:p14="http://schemas.microsoft.com/office/powerpoint/2010/main" val="32697368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neha.org/credential-conduct" TargetMode="External"/><Relationship Id="rId2" Type="http://schemas.openxmlformats.org/officeDocument/2006/relationships/hyperlink" Target="https://www.neha.org/credential-code-of-ethic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nehspac.or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nehspac.org/about-ehac/accredited-programs-ehac-undergraduate-programs/" TargetMode="External"/><Relationship Id="rId2" Type="http://schemas.openxmlformats.org/officeDocument/2006/relationships/hyperlink" Target="https://www.neha.org/transcript-review" TargetMode="External"/><Relationship Id="rId1" Type="http://schemas.openxmlformats.org/officeDocument/2006/relationships/slideLayout" Target="../slideLayouts/slideLayout2.xml"/><Relationship Id="rId4" Type="http://schemas.openxmlformats.org/officeDocument/2006/relationships/hyperlink" Target="https://www.nehspac.org/about-ehac/accredited-programs-ehac-graduate-programs/"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neha.org/transcript-review"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neha.org/transcript-review"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neha.org/credential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train.org/ma/training_plan/6619"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train.org/ma/training_plan/6619"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673E5-3606-4337-8D6A-170342C5E810}"/>
              </a:ext>
            </a:extLst>
          </p:cNvPr>
          <p:cNvSpPr>
            <a:spLocks noGrp="1"/>
          </p:cNvSpPr>
          <p:nvPr>
            <p:ph type="ctrTitle"/>
          </p:nvPr>
        </p:nvSpPr>
        <p:spPr/>
        <p:txBody>
          <a:bodyPr>
            <a:normAutofit/>
          </a:bodyPr>
          <a:lstStyle/>
          <a:p>
            <a:r>
              <a:rPr lang="en-US" dirty="0">
                <a:solidFill>
                  <a:srgbClr val="0070C0"/>
                </a:solidFill>
              </a:rPr>
              <a:t>What are credentials What should I get and how can I get it</a:t>
            </a:r>
          </a:p>
        </p:txBody>
      </p:sp>
      <p:sp>
        <p:nvSpPr>
          <p:cNvPr id="3" name="Subtitle 2">
            <a:extLst>
              <a:ext uri="{FF2B5EF4-FFF2-40B4-BE49-F238E27FC236}">
                <a16:creationId xmlns:a16="http://schemas.microsoft.com/office/drawing/2014/main" id="{5768BD2B-D00D-4545-8079-BBA587A0A582}"/>
              </a:ext>
            </a:extLst>
          </p:cNvPr>
          <p:cNvSpPr>
            <a:spLocks noGrp="1"/>
          </p:cNvSpPr>
          <p:nvPr>
            <p:ph type="subTitle" idx="1"/>
          </p:nvPr>
        </p:nvSpPr>
        <p:spPr>
          <a:xfrm>
            <a:off x="684211" y="3843867"/>
            <a:ext cx="7680855" cy="1947333"/>
          </a:xfrm>
        </p:spPr>
        <p:txBody>
          <a:bodyPr>
            <a:normAutofit/>
          </a:bodyPr>
          <a:lstStyle/>
          <a:p>
            <a:r>
              <a:rPr lang="en-US" dirty="0">
                <a:solidFill>
                  <a:schemeClr val="tx1"/>
                </a:solidFill>
              </a:rPr>
              <a:t>Larry </a:t>
            </a:r>
            <a:r>
              <a:rPr lang="en-US" dirty="0" err="1">
                <a:solidFill>
                  <a:schemeClr val="tx1"/>
                </a:solidFill>
              </a:rPr>
              <a:t>Ramdin</a:t>
            </a:r>
            <a:r>
              <a:rPr lang="en-US" dirty="0">
                <a:solidFill>
                  <a:schemeClr val="tx1"/>
                </a:solidFill>
              </a:rPr>
              <a:t>, MPH, MA, REHS/RS, CP-FS, HHS, CHO</a:t>
            </a:r>
          </a:p>
          <a:p>
            <a:r>
              <a:rPr lang="en-US" dirty="0">
                <a:solidFill>
                  <a:schemeClr val="tx1"/>
                </a:solidFill>
              </a:rPr>
              <a:t>Director of Training, Evaluation and Technical Services </a:t>
            </a:r>
          </a:p>
          <a:p>
            <a:r>
              <a:rPr lang="en-US" dirty="0">
                <a:solidFill>
                  <a:schemeClr val="tx1"/>
                </a:solidFill>
              </a:rPr>
              <a:t>Metro south Public Health Alliance Training Hub</a:t>
            </a:r>
          </a:p>
        </p:txBody>
      </p:sp>
    </p:spTree>
    <p:extLst>
      <p:ext uri="{BB962C8B-B14F-4D97-AF65-F5344CB8AC3E}">
        <p14:creationId xmlns:p14="http://schemas.microsoft.com/office/powerpoint/2010/main" val="200589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16624-E137-48AE-A811-DE51C92D88CF}"/>
              </a:ext>
            </a:extLst>
          </p:cNvPr>
          <p:cNvSpPr>
            <a:spLocks noGrp="1"/>
          </p:cNvSpPr>
          <p:nvPr>
            <p:ph type="title"/>
          </p:nvPr>
        </p:nvSpPr>
        <p:spPr>
          <a:xfrm>
            <a:off x="1089458" y="415636"/>
            <a:ext cx="8534400" cy="934027"/>
          </a:xfrm>
        </p:spPr>
        <p:txBody>
          <a:bodyPr/>
          <a:lstStyle/>
          <a:p>
            <a:r>
              <a:rPr lang="en-US" b="1" dirty="0">
                <a:solidFill>
                  <a:srgbClr val="0070C0"/>
                </a:solidFill>
              </a:rPr>
              <a:t>The Test</a:t>
            </a:r>
          </a:p>
        </p:txBody>
      </p:sp>
      <p:sp>
        <p:nvSpPr>
          <p:cNvPr id="3" name="Content Placeholder 2">
            <a:extLst>
              <a:ext uri="{FF2B5EF4-FFF2-40B4-BE49-F238E27FC236}">
                <a16:creationId xmlns:a16="http://schemas.microsoft.com/office/drawing/2014/main" id="{9BDFDC6B-04F7-4630-AC11-DC40F3966C4D}"/>
              </a:ext>
            </a:extLst>
          </p:cNvPr>
          <p:cNvSpPr>
            <a:spLocks noGrp="1"/>
          </p:cNvSpPr>
          <p:nvPr>
            <p:ph idx="1"/>
          </p:nvPr>
        </p:nvSpPr>
        <p:spPr>
          <a:xfrm>
            <a:off x="840075" y="1901537"/>
            <a:ext cx="8534400" cy="4540827"/>
          </a:xfrm>
        </p:spPr>
        <p:txBody>
          <a:bodyPr/>
          <a:lstStyle/>
          <a:p>
            <a:r>
              <a:rPr lang="en-US" b="1" dirty="0">
                <a:solidFill>
                  <a:schemeClr val="tx1"/>
                </a:solidFill>
              </a:rPr>
              <a:t>The CP-FS exam consists of:</a:t>
            </a:r>
          </a:p>
          <a:p>
            <a:r>
              <a:rPr lang="en-US" b="1" dirty="0">
                <a:solidFill>
                  <a:schemeClr val="tx1"/>
                </a:solidFill>
              </a:rPr>
              <a:t> seven content areas included in the exam and the percentage allotted to each area140 questions; 120 are scored and 20 are unscored pilot questions</a:t>
            </a:r>
          </a:p>
          <a:p>
            <a:r>
              <a:rPr lang="en-US" b="1" dirty="0">
                <a:solidFill>
                  <a:schemeClr val="tx1"/>
                </a:solidFill>
              </a:rPr>
              <a:t>Passing score is 650 weighted from 0-900</a:t>
            </a:r>
          </a:p>
          <a:p>
            <a:r>
              <a:rPr lang="en-US" b="1" dirty="0">
                <a:solidFill>
                  <a:schemeClr val="tx1"/>
                </a:solidFill>
              </a:rPr>
              <a:t>Multiple exams with different levels of difficulty hence weighting</a:t>
            </a:r>
          </a:p>
          <a:p>
            <a:r>
              <a:rPr lang="en-US" b="1" dirty="0">
                <a:solidFill>
                  <a:schemeClr val="tx1"/>
                </a:solidFill>
              </a:rPr>
              <a:t>Candidates have two hours and 30 minutes to complete the exam</a:t>
            </a:r>
          </a:p>
          <a:p>
            <a:r>
              <a:rPr lang="en-US" b="1" dirty="0">
                <a:solidFill>
                  <a:schemeClr val="tx1"/>
                </a:solidFill>
              </a:rPr>
              <a:t>.Content available at https://www.neha.org/PDFs/CPFS%20Blueprint_2025.pdf</a:t>
            </a:r>
          </a:p>
          <a:p>
            <a:endParaRPr lang="en-US" dirty="0"/>
          </a:p>
        </p:txBody>
      </p:sp>
    </p:spTree>
    <p:extLst>
      <p:ext uri="{BB962C8B-B14F-4D97-AF65-F5344CB8AC3E}">
        <p14:creationId xmlns:p14="http://schemas.microsoft.com/office/powerpoint/2010/main" val="1480358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B97BE-F27B-4FDD-9DBA-A9D596F61544}"/>
              </a:ext>
            </a:extLst>
          </p:cNvPr>
          <p:cNvSpPr>
            <a:spLocks noGrp="1"/>
          </p:cNvSpPr>
          <p:nvPr>
            <p:ph type="title"/>
          </p:nvPr>
        </p:nvSpPr>
        <p:spPr>
          <a:xfrm>
            <a:off x="538740" y="395623"/>
            <a:ext cx="8534400" cy="904008"/>
          </a:xfrm>
        </p:spPr>
        <p:txBody>
          <a:bodyPr>
            <a:normAutofit fontScale="90000"/>
          </a:bodyPr>
          <a:lstStyle/>
          <a:p>
            <a:r>
              <a:rPr lang="en-US" dirty="0">
                <a:solidFill>
                  <a:srgbClr val="0070C0"/>
                </a:solidFill>
              </a:rPr>
              <a:t>Credential Maintenance</a:t>
            </a:r>
            <a:br>
              <a:rPr lang="en-US" dirty="0"/>
            </a:br>
            <a:endParaRPr lang="en-US" dirty="0"/>
          </a:p>
        </p:txBody>
      </p:sp>
      <p:sp>
        <p:nvSpPr>
          <p:cNvPr id="3" name="Content Placeholder 2">
            <a:extLst>
              <a:ext uri="{FF2B5EF4-FFF2-40B4-BE49-F238E27FC236}">
                <a16:creationId xmlns:a16="http://schemas.microsoft.com/office/drawing/2014/main" id="{8A89EA2A-5C5C-45F9-9E73-24139B7CD44A}"/>
              </a:ext>
            </a:extLst>
          </p:cNvPr>
          <p:cNvSpPr>
            <a:spLocks noGrp="1"/>
          </p:cNvSpPr>
          <p:nvPr>
            <p:ph idx="1"/>
          </p:nvPr>
        </p:nvSpPr>
        <p:spPr>
          <a:xfrm>
            <a:off x="694603" y="1184564"/>
            <a:ext cx="8534400" cy="5277813"/>
          </a:xfrm>
        </p:spPr>
        <p:txBody>
          <a:bodyPr/>
          <a:lstStyle/>
          <a:p>
            <a:pPr>
              <a:buFont typeface="Arial" panose="020B0604020202020204" pitchFamily="34" charset="0"/>
              <a:buChar char="•"/>
            </a:pPr>
            <a:r>
              <a:rPr lang="en-US" dirty="0">
                <a:solidFill>
                  <a:schemeClr val="tx1"/>
                </a:solidFill>
                <a:latin typeface="Nunito Sans"/>
              </a:rPr>
              <a:t>To maintain the CP-FS credential, individuals must:</a:t>
            </a:r>
          </a:p>
          <a:p>
            <a:pPr>
              <a:buFont typeface="Arial" panose="020B0604020202020204" pitchFamily="34" charset="0"/>
              <a:buChar char="•"/>
            </a:pPr>
            <a:r>
              <a:rPr lang="en-US" dirty="0">
                <a:solidFill>
                  <a:schemeClr val="tx1"/>
                </a:solidFill>
                <a:latin typeface="Nunito Sans"/>
              </a:rPr>
              <a:t>Earn and submit a minimum of 24 hours of continuing education every two years</a:t>
            </a:r>
          </a:p>
          <a:p>
            <a:pPr>
              <a:buFont typeface="Arial" panose="020B0604020202020204" pitchFamily="34" charset="0"/>
              <a:buChar char="•"/>
            </a:pPr>
            <a:r>
              <a:rPr lang="en-US" dirty="0">
                <a:solidFill>
                  <a:schemeClr val="tx1"/>
                </a:solidFill>
                <a:latin typeface="Nunito Sans"/>
              </a:rPr>
              <a:t>Pay renewal fee every two years ($130.00 members; $345.00 non-members)</a:t>
            </a:r>
          </a:p>
          <a:p>
            <a:pPr>
              <a:buFont typeface="Arial" panose="020B0604020202020204" pitchFamily="34" charset="0"/>
              <a:buChar char="•"/>
            </a:pPr>
            <a:r>
              <a:rPr lang="en-US" dirty="0">
                <a:solidFill>
                  <a:schemeClr val="tx1"/>
                </a:solidFill>
                <a:latin typeface="Nunito Sans"/>
              </a:rPr>
              <a:t>Agree to and sign our </a:t>
            </a:r>
            <a:r>
              <a:rPr lang="en-US" dirty="0">
                <a:solidFill>
                  <a:schemeClr val="tx1"/>
                </a:solidFill>
                <a:latin typeface="Nunito Sans"/>
                <a:hlinkClick r:id="rId2">
                  <a:extLst>
                    <a:ext uri="{A12FA001-AC4F-418D-AE19-62706E023703}">
                      <ahyp:hlinkClr xmlns:ahyp="http://schemas.microsoft.com/office/drawing/2018/hyperlinkcolor" val="tx"/>
                    </a:ext>
                  </a:extLst>
                </a:hlinkClick>
              </a:rPr>
              <a:t>Code of Ethics</a:t>
            </a:r>
            <a:r>
              <a:rPr lang="en-US" dirty="0">
                <a:solidFill>
                  <a:schemeClr val="tx1"/>
                </a:solidFill>
                <a:latin typeface="Nunito Sans"/>
              </a:rPr>
              <a:t> and </a:t>
            </a:r>
            <a:r>
              <a:rPr lang="en-US" dirty="0">
                <a:solidFill>
                  <a:schemeClr val="tx1"/>
                </a:solidFill>
                <a:latin typeface="Nunito Sans"/>
                <a:hlinkClick r:id="rId3">
                  <a:extLst>
                    <a:ext uri="{A12FA001-AC4F-418D-AE19-62706E023703}">
                      <ahyp:hlinkClr xmlns:ahyp="http://schemas.microsoft.com/office/drawing/2018/hyperlinkcolor" val="tx"/>
                    </a:ext>
                  </a:extLst>
                </a:hlinkClick>
              </a:rPr>
              <a:t>Professional Conduct Policy</a:t>
            </a:r>
            <a:endParaRPr lang="en-US" dirty="0">
              <a:solidFill>
                <a:schemeClr val="tx1"/>
              </a:solidFill>
              <a:latin typeface="Nunito Sans"/>
            </a:endParaRPr>
          </a:p>
          <a:p>
            <a:pPr marL="0" indent="0">
              <a:buNone/>
            </a:pPr>
            <a:endParaRPr lang="en-US" dirty="0">
              <a:solidFill>
                <a:schemeClr val="tx1"/>
              </a:solidFill>
              <a:latin typeface="Nunito Sans"/>
            </a:endParaRPr>
          </a:p>
          <a:p>
            <a:endParaRPr lang="en-US" dirty="0"/>
          </a:p>
        </p:txBody>
      </p:sp>
    </p:spTree>
    <p:extLst>
      <p:ext uri="{BB962C8B-B14F-4D97-AF65-F5344CB8AC3E}">
        <p14:creationId xmlns:p14="http://schemas.microsoft.com/office/powerpoint/2010/main" val="1251490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EC060-49D6-448C-8F9C-CA328AADD605}"/>
              </a:ext>
            </a:extLst>
          </p:cNvPr>
          <p:cNvSpPr>
            <a:spLocks noGrp="1"/>
          </p:cNvSpPr>
          <p:nvPr>
            <p:ph type="title"/>
          </p:nvPr>
        </p:nvSpPr>
        <p:spPr>
          <a:xfrm>
            <a:off x="684212" y="195886"/>
            <a:ext cx="8534400" cy="1507067"/>
          </a:xfrm>
        </p:spPr>
        <p:txBody>
          <a:bodyPr>
            <a:normAutofit fontScale="90000"/>
          </a:bodyPr>
          <a:lstStyle/>
          <a:p>
            <a:r>
              <a:rPr lang="en-US" b="1" dirty="0">
                <a:solidFill>
                  <a:srgbClr val="0070C0"/>
                </a:solidFill>
                <a:latin typeface="Nunito Sans"/>
              </a:rPr>
              <a:t>Certified in Comprehensive Food Safety - CCFS</a:t>
            </a:r>
            <a:br>
              <a:rPr lang="en-US" b="1" dirty="0">
                <a:latin typeface="Nunito Sans"/>
              </a:rPr>
            </a:br>
            <a:endParaRPr lang="en-US" dirty="0"/>
          </a:p>
        </p:txBody>
      </p:sp>
      <p:sp>
        <p:nvSpPr>
          <p:cNvPr id="3" name="Content Placeholder 2">
            <a:extLst>
              <a:ext uri="{FF2B5EF4-FFF2-40B4-BE49-F238E27FC236}">
                <a16:creationId xmlns:a16="http://schemas.microsoft.com/office/drawing/2014/main" id="{24D3D977-822B-4EEE-8317-1B91DF209EC8}"/>
              </a:ext>
            </a:extLst>
          </p:cNvPr>
          <p:cNvSpPr>
            <a:spLocks noGrp="1"/>
          </p:cNvSpPr>
          <p:nvPr>
            <p:ph idx="1"/>
          </p:nvPr>
        </p:nvSpPr>
        <p:spPr>
          <a:xfrm>
            <a:off x="684212" y="1444336"/>
            <a:ext cx="8534400" cy="4790209"/>
          </a:xfrm>
        </p:spPr>
        <p:txBody>
          <a:bodyPr/>
          <a:lstStyle/>
          <a:p>
            <a:r>
              <a:rPr lang="en-US" dirty="0">
                <a:solidFill>
                  <a:schemeClr val="tx1"/>
                </a:solidFill>
              </a:rPr>
              <a:t>The CCFS credential certifies that you have expertise in the manufacturing and processing areas of food safety in a regulatory/oversight, management, or compliance in the private sector</a:t>
            </a:r>
          </a:p>
          <a:p>
            <a:r>
              <a:rPr lang="en-US" dirty="0">
                <a:solidFill>
                  <a:schemeClr val="tx1"/>
                </a:solidFill>
              </a:rPr>
              <a:t>Applicability if you have oversight in the manufacturing or Food processing sectors working in the manufacturing sector </a:t>
            </a:r>
          </a:p>
        </p:txBody>
      </p:sp>
    </p:spTree>
    <p:extLst>
      <p:ext uri="{BB962C8B-B14F-4D97-AF65-F5344CB8AC3E}">
        <p14:creationId xmlns:p14="http://schemas.microsoft.com/office/powerpoint/2010/main" val="4243310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AE443-A5F6-4652-A511-5F7F72B3E64E}"/>
              </a:ext>
            </a:extLst>
          </p:cNvPr>
          <p:cNvSpPr>
            <a:spLocks noGrp="1"/>
          </p:cNvSpPr>
          <p:nvPr>
            <p:ph type="title"/>
          </p:nvPr>
        </p:nvSpPr>
        <p:spPr>
          <a:xfrm>
            <a:off x="684212" y="216668"/>
            <a:ext cx="8534400" cy="760077"/>
          </a:xfrm>
        </p:spPr>
        <p:txBody>
          <a:bodyPr/>
          <a:lstStyle/>
          <a:p>
            <a:r>
              <a:rPr lang="en-US" dirty="0"/>
              <a:t> </a:t>
            </a:r>
            <a:r>
              <a:rPr lang="en-US" b="1" dirty="0">
                <a:solidFill>
                  <a:srgbClr val="0070C0"/>
                </a:solidFill>
              </a:rPr>
              <a:t>CCFS Eligibility</a:t>
            </a:r>
          </a:p>
        </p:txBody>
      </p:sp>
      <p:sp>
        <p:nvSpPr>
          <p:cNvPr id="3" name="Content Placeholder 2">
            <a:extLst>
              <a:ext uri="{FF2B5EF4-FFF2-40B4-BE49-F238E27FC236}">
                <a16:creationId xmlns:a16="http://schemas.microsoft.com/office/drawing/2014/main" id="{8DCFC8B3-E79D-4863-9EDF-352D9E171185}"/>
              </a:ext>
            </a:extLst>
          </p:cNvPr>
          <p:cNvSpPr>
            <a:spLocks noGrp="1"/>
          </p:cNvSpPr>
          <p:nvPr>
            <p:ph idx="1"/>
          </p:nvPr>
        </p:nvSpPr>
        <p:spPr>
          <a:xfrm>
            <a:off x="684212" y="976745"/>
            <a:ext cx="8534400" cy="5372100"/>
          </a:xfrm>
        </p:spPr>
        <p:txBody>
          <a:bodyPr>
            <a:normAutofit fontScale="47500" lnSpcReduction="20000"/>
          </a:bodyPr>
          <a:lstStyle/>
          <a:p>
            <a:r>
              <a:rPr lang="en-US" sz="2600" dirty="0">
                <a:solidFill>
                  <a:schemeClr val="tx1"/>
                </a:solidFill>
                <a:latin typeface="Nunito Sans"/>
              </a:rPr>
              <a:t>To be eligible for the CCFS credential, a candidate must meet the following criteria of a track below:</a:t>
            </a:r>
          </a:p>
          <a:p>
            <a:r>
              <a:rPr lang="en-US" sz="2600" b="1" dirty="0">
                <a:solidFill>
                  <a:schemeClr val="tx1"/>
                </a:solidFill>
                <a:latin typeface="Nunito Sans"/>
              </a:rPr>
              <a:t>Bachelor's Degree Track</a:t>
            </a:r>
          </a:p>
          <a:p>
            <a:pPr>
              <a:buFont typeface="Arial" panose="020B0604020202020204" pitchFamily="34" charset="0"/>
              <a:buChar char="•"/>
            </a:pPr>
            <a:r>
              <a:rPr lang="en-US" sz="2600" dirty="0">
                <a:solidFill>
                  <a:schemeClr val="tx1"/>
                </a:solidFill>
                <a:latin typeface="Nunito Sans"/>
              </a:rPr>
              <a:t>Bachelor's degree in food science or environmental health from a degree program accredited by the </a:t>
            </a:r>
            <a:r>
              <a:rPr lang="en-US" sz="2600" dirty="0">
                <a:solidFill>
                  <a:schemeClr val="tx1"/>
                </a:solidFill>
                <a:latin typeface="Nunito Sans"/>
                <a:hlinkClick r:id="rId3">
                  <a:extLst>
                    <a:ext uri="{A12FA001-AC4F-418D-AE19-62706E023703}">
                      <ahyp:hlinkClr xmlns:ahyp="http://schemas.microsoft.com/office/drawing/2018/hyperlinkcolor" val="tx"/>
                    </a:ext>
                  </a:extLst>
                </a:hlinkClick>
              </a:rPr>
              <a:t>National Environmental Health Science and Protection Accreditation Council</a:t>
            </a:r>
            <a:r>
              <a:rPr lang="en-US" sz="2600" dirty="0">
                <a:solidFill>
                  <a:schemeClr val="tx1"/>
                </a:solidFill>
                <a:latin typeface="Nunito Sans"/>
              </a:rPr>
              <a:t>.</a:t>
            </a:r>
          </a:p>
          <a:p>
            <a:pPr>
              <a:buFont typeface="Arial" panose="020B0604020202020204" pitchFamily="34" charset="0"/>
              <a:buChar char="•"/>
            </a:pPr>
            <a:r>
              <a:rPr lang="en-US" sz="2600" dirty="0">
                <a:solidFill>
                  <a:schemeClr val="tx1"/>
                </a:solidFill>
                <a:latin typeface="Nunito Sans"/>
              </a:rPr>
              <a:t>One full year of experience in food safety management, instruction, compliance, or enforcement.</a:t>
            </a:r>
          </a:p>
          <a:p>
            <a:r>
              <a:rPr lang="en-US" sz="2600" dirty="0">
                <a:solidFill>
                  <a:schemeClr val="tx1"/>
                </a:solidFill>
                <a:latin typeface="Nunito Sans"/>
              </a:rPr>
              <a:t>Or</a:t>
            </a:r>
          </a:p>
          <a:p>
            <a:pPr>
              <a:buFont typeface="Arial" panose="020B0604020202020204" pitchFamily="34" charset="0"/>
              <a:buChar char="•"/>
            </a:pPr>
            <a:r>
              <a:rPr lang="en-US" sz="2600" dirty="0">
                <a:solidFill>
                  <a:schemeClr val="tx1"/>
                </a:solidFill>
                <a:latin typeface="Nunito Sans"/>
              </a:rPr>
              <a:t>Bachelor's degree with 30-semester hours core science. Degree must be from an accredited institution of higher education or equivalent if an international institution.</a:t>
            </a:r>
          </a:p>
          <a:p>
            <a:pPr>
              <a:buFont typeface="Arial" panose="020B0604020202020204" pitchFamily="34" charset="0"/>
              <a:buChar char="•"/>
            </a:pPr>
            <a:r>
              <a:rPr lang="en-US" sz="2600" dirty="0">
                <a:solidFill>
                  <a:schemeClr val="tx1"/>
                </a:solidFill>
                <a:latin typeface="Nunito Sans"/>
              </a:rPr>
              <a:t>At least two years full-time work experience in food safety management, instruction, compliance, or enforcement.</a:t>
            </a:r>
          </a:p>
          <a:p>
            <a:r>
              <a:rPr lang="en-US" sz="2600" b="1" dirty="0">
                <a:solidFill>
                  <a:schemeClr val="tx1"/>
                </a:solidFill>
                <a:latin typeface="Nunito Sans"/>
              </a:rPr>
              <a:t>Associates Track</a:t>
            </a:r>
          </a:p>
          <a:p>
            <a:pPr>
              <a:buFont typeface="Arial" panose="020B0604020202020204" pitchFamily="34" charset="0"/>
              <a:buChar char="•"/>
            </a:pPr>
            <a:r>
              <a:rPr lang="en-US" sz="2600" dirty="0">
                <a:solidFill>
                  <a:schemeClr val="tx1"/>
                </a:solidFill>
                <a:latin typeface="Nunito Sans"/>
              </a:rPr>
              <a:t>Associate degree from an accredited institution of higher education or equivalent if an international institution. Degree must be in science.</a:t>
            </a:r>
          </a:p>
          <a:p>
            <a:pPr>
              <a:buFont typeface="Arial" panose="020B0604020202020204" pitchFamily="34" charset="0"/>
              <a:buChar char="•"/>
            </a:pPr>
            <a:r>
              <a:rPr lang="en-US" sz="2600" dirty="0">
                <a:solidFill>
                  <a:schemeClr val="tx1"/>
                </a:solidFill>
                <a:latin typeface="Nunito Sans"/>
              </a:rPr>
              <a:t>At least five years full-time work experience in food safety management, instruction, compliance, or enforcement.</a:t>
            </a:r>
          </a:p>
          <a:p>
            <a:r>
              <a:rPr lang="en-US" sz="2600" b="1" dirty="0">
                <a:solidFill>
                  <a:schemeClr val="tx1"/>
                </a:solidFill>
                <a:latin typeface="Nunito Sans"/>
              </a:rPr>
              <a:t>Experience Track</a:t>
            </a:r>
          </a:p>
          <a:p>
            <a:pPr>
              <a:buFont typeface="Arial" panose="020B0604020202020204" pitchFamily="34" charset="0"/>
              <a:buChar char="•"/>
            </a:pPr>
            <a:r>
              <a:rPr lang="en-US" sz="2600" dirty="0">
                <a:solidFill>
                  <a:schemeClr val="tx1"/>
                </a:solidFill>
                <a:latin typeface="Nunito Sans"/>
              </a:rPr>
              <a:t>Hold a Registered Environmental Health Sanitarian (REHS) or equivalent credential in good standing</a:t>
            </a:r>
          </a:p>
          <a:p>
            <a:pPr>
              <a:buFont typeface="Arial" panose="020B0604020202020204" pitchFamily="34" charset="0"/>
              <a:buChar char="•"/>
            </a:pPr>
            <a:r>
              <a:rPr lang="en-US" sz="2600" dirty="0">
                <a:solidFill>
                  <a:schemeClr val="tx1"/>
                </a:solidFill>
                <a:latin typeface="Nunito Sans"/>
              </a:rPr>
              <a:t>One full year of experience in food safety management, instruction, compliance, or enforcement</a:t>
            </a:r>
          </a:p>
          <a:p>
            <a:r>
              <a:rPr lang="en-US" sz="2600" dirty="0">
                <a:solidFill>
                  <a:schemeClr val="tx1"/>
                </a:solidFill>
                <a:latin typeface="Nunito Sans"/>
              </a:rPr>
              <a:t>Or</a:t>
            </a:r>
          </a:p>
          <a:p>
            <a:pPr>
              <a:buFont typeface="Arial" panose="020B0604020202020204" pitchFamily="34" charset="0"/>
              <a:buChar char="•"/>
            </a:pPr>
            <a:r>
              <a:rPr lang="en-US" sz="2600" dirty="0">
                <a:solidFill>
                  <a:schemeClr val="tx1"/>
                </a:solidFill>
                <a:latin typeface="Nunito Sans"/>
              </a:rPr>
              <a:t>Hold a Certified Professional Food Safety (CP-FS) or equivalent credential in good standing</a:t>
            </a:r>
          </a:p>
          <a:p>
            <a:pPr>
              <a:buFont typeface="Arial" panose="020B0604020202020204" pitchFamily="34" charset="0"/>
              <a:buChar char="•"/>
            </a:pPr>
            <a:r>
              <a:rPr lang="en-US" sz="2600" dirty="0">
                <a:solidFill>
                  <a:schemeClr val="tx1"/>
                </a:solidFill>
                <a:latin typeface="Nunito Sans"/>
              </a:rPr>
              <a:t>Two years full-time work experience in food safety management, instruction, compliance, or enforcement</a:t>
            </a:r>
          </a:p>
          <a:p>
            <a:endParaRPr lang="en-US" dirty="0"/>
          </a:p>
        </p:txBody>
      </p:sp>
    </p:spTree>
    <p:extLst>
      <p:ext uri="{BB962C8B-B14F-4D97-AF65-F5344CB8AC3E}">
        <p14:creationId xmlns:p14="http://schemas.microsoft.com/office/powerpoint/2010/main" val="3964833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0BE95-03C7-4219-96BA-C53164791EF3}"/>
              </a:ext>
            </a:extLst>
          </p:cNvPr>
          <p:cNvSpPr>
            <a:spLocks noGrp="1"/>
          </p:cNvSpPr>
          <p:nvPr>
            <p:ph type="title"/>
          </p:nvPr>
        </p:nvSpPr>
        <p:spPr>
          <a:xfrm>
            <a:off x="497176" y="382923"/>
            <a:ext cx="8534400" cy="1071805"/>
          </a:xfrm>
        </p:spPr>
        <p:txBody>
          <a:bodyPr/>
          <a:lstStyle/>
          <a:p>
            <a:r>
              <a:rPr lang="en-US" dirty="0"/>
              <a:t>Application</a:t>
            </a:r>
          </a:p>
        </p:txBody>
      </p:sp>
      <p:sp>
        <p:nvSpPr>
          <p:cNvPr id="3" name="Content Placeholder 2">
            <a:extLst>
              <a:ext uri="{FF2B5EF4-FFF2-40B4-BE49-F238E27FC236}">
                <a16:creationId xmlns:a16="http://schemas.microsoft.com/office/drawing/2014/main" id="{1C538653-85E3-4271-9A6A-0B56D9EF31D1}"/>
              </a:ext>
            </a:extLst>
          </p:cNvPr>
          <p:cNvSpPr>
            <a:spLocks noGrp="1"/>
          </p:cNvSpPr>
          <p:nvPr>
            <p:ph idx="1"/>
          </p:nvPr>
        </p:nvSpPr>
        <p:spPr>
          <a:xfrm>
            <a:off x="590694" y="1454728"/>
            <a:ext cx="8534400" cy="4425758"/>
          </a:xfrm>
        </p:spPr>
        <p:txBody>
          <a:bodyPr>
            <a:normAutofit/>
          </a:bodyPr>
          <a:lstStyle/>
          <a:p>
            <a:r>
              <a:rPr lang="en-US" dirty="0">
                <a:solidFill>
                  <a:schemeClr val="tx1"/>
                </a:solidFill>
              </a:rPr>
              <a:t>Applications must be completed and returned to NEHA for review at least four weeks prior to the exam date. A complete application must include:</a:t>
            </a:r>
          </a:p>
          <a:p>
            <a:endParaRPr lang="en-US" dirty="0">
              <a:solidFill>
                <a:schemeClr val="tx1"/>
              </a:solidFill>
            </a:endParaRPr>
          </a:p>
          <a:p>
            <a:r>
              <a:rPr lang="en-US" dirty="0">
                <a:solidFill>
                  <a:schemeClr val="tx1"/>
                </a:solidFill>
              </a:rPr>
              <a:t>Official college or high school transcripts or GED. To be considered an official transcript, it must be emailed from the school or transcript service to credentialing@neha.org.</a:t>
            </a:r>
          </a:p>
          <a:p>
            <a:r>
              <a:rPr lang="en-US" dirty="0">
                <a:solidFill>
                  <a:schemeClr val="tx1"/>
                </a:solidFill>
              </a:rPr>
              <a:t>Completed Work Experience Verification form.</a:t>
            </a:r>
          </a:p>
          <a:p>
            <a:r>
              <a:rPr lang="en-US" dirty="0">
                <a:solidFill>
                  <a:schemeClr val="tx1"/>
                </a:solidFill>
              </a:rPr>
              <a:t>Appropriate fees.</a:t>
            </a:r>
          </a:p>
          <a:p>
            <a:r>
              <a:rPr lang="en-US" dirty="0">
                <a:solidFill>
                  <a:schemeClr val="tx1"/>
                </a:solidFill>
              </a:rPr>
              <a:t>Third party review (applicable for international candidates</a:t>
            </a:r>
            <a:r>
              <a:rPr lang="en-US" dirty="0"/>
              <a:t>).</a:t>
            </a:r>
          </a:p>
        </p:txBody>
      </p:sp>
    </p:spTree>
    <p:extLst>
      <p:ext uri="{BB962C8B-B14F-4D97-AF65-F5344CB8AC3E}">
        <p14:creationId xmlns:p14="http://schemas.microsoft.com/office/powerpoint/2010/main" val="3151947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E516-7227-4686-BFA9-C2DC76445B5A}"/>
              </a:ext>
            </a:extLst>
          </p:cNvPr>
          <p:cNvSpPr>
            <a:spLocks noGrp="1"/>
          </p:cNvSpPr>
          <p:nvPr>
            <p:ph type="title"/>
          </p:nvPr>
        </p:nvSpPr>
        <p:spPr>
          <a:xfrm>
            <a:off x="829685" y="320577"/>
            <a:ext cx="8534400" cy="1507067"/>
          </a:xfrm>
        </p:spPr>
        <p:txBody>
          <a:bodyPr>
            <a:normAutofit fontScale="90000"/>
          </a:bodyPr>
          <a:lstStyle/>
          <a:p>
            <a:r>
              <a:rPr lang="en-US" b="1" dirty="0">
                <a:solidFill>
                  <a:srgbClr val="0070C0"/>
                </a:solidFill>
              </a:rPr>
              <a:t>Registered Environmental Health Specialist/Registered Sanitarian Credential</a:t>
            </a:r>
            <a:br>
              <a:rPr lang="en-US" b="1" dirty="0"/>
            </a:br>
            <a:endParaRPr lang="en-US" dirty="0"/>
          </a:p>
        </p:txBody>
      </p:sp>
      <p:sp>
        <p:nvSpPr>
          <p:cNvPr id="3" name="Content Placeholder 2">
            <a:extLst>
              <a:ext uri="{FF2B5EF4-FFF2-40B4-BE49-F238E27FC236}">
                <a16:creationId xmlns:a16="http://schemas.microsoft.com/office/drawing/2014/main" id="{EB88E21F-E4D1-453B-BF89-8A541314C88E}"/>
              </a:ext>
            </a:extLst>
          </p:cNvPr>
          <p:cNvSpPr>
            <a:spLocks noGrp="1"/>
          </p:cNvSpPr>
          <p:nvPr>
            <p:ph idx="1"/>
          </p:nvPr>
        </p:nvSpPr>
        <p:spPr>
          <a:xfrm>
            <a:off x="829685" y="2545773"/>
            <a:ext cx="8534400" cy="3615267"/>
          </a:xfrm>
        </p:spPr>
        <p:txBody>
          <a:bodyPr/>
          <a:lstStyle/>
          <a:p>
            <a:r>
              <a:rPr lang="en-US" dirty="0">
                <a:solidFill>
                  <a:schemeClr val="tx1"/>
                </a:solidFill>
              </a:rPr>
              <a:t>This Credential is often referred to as the Gold Standard for Environmental Health Practice</a:t>
            </a:r>
          </a:p>
          <a:p>
            <a:r>
              <a:rPr lang="en-US" dirty="0">
                <a:solidFill>
                  <a:schemeClr val="tx1"/>
                </a:solidFill>
                <a:latin typeface="Nunito Sans"/>
              </a:rPr>
              <a:t>Professionals who hold this credential demonstrate competency in an impressive range of environmental health topics including vector control, water quality, hazardous materials, air quality, built environment, direct and train personnel to respond to routine or emergency environmental situations, and provide education to their communities. REHS/RS credential holders are also key to ensuring communities are in compliance with local, state, and federal environmental health regulations.</a:t>
            </a:r>
            <a:endParaRPr lang="en-US" dirty="0">
              <a:solidFill>
                <a:schemeClr val="tx1"/>
              </a:solidFill>
            </a:endParaRPr>
          </a:p>
        </p:txBody>
      </p:sp>
    </p:spTree>
    <p:extLst>
      <p:ext uri="{BB962C8B-B14F-4D97-AF65-F5344CB8AC3E}">
        <p14:creationId xmlns:p14="http://schemas.microsoft.com/office/powerpoint/2010/main" val="902313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E516-7227-4686-BFA9-C2DC76445B5A}"/>
              </a:ext>
            </a:extLst>
          </p:cNvPr>
          <p:cNvSpPr>
            <a:spLocks noGrp="1"/>
          </p:cNvSpPr>
          <p:nvPr>
            <p:ph type="title"/>
          </p:nvPr>
        </p:nvSpPr>
        <p:spPr>
          <a:xfrm>
            <a:off x="829685" y="320577"/>
            <a:ext cx="8534400" cy="1507067"/>
          </a:xfrm>
        </p:spPr>
        <p:txBody>
          <a:bodyPr/>
          <a:lstStyle/>
          <a:p>
            <a:r>
              <a:rPr lang="en-US" dirty="0">
                <a:solidFill>
                  <a:srgbClr val="0070C0"/>
                </a:solidFill>
              </a:rPr>
              <a:t>Eligibility</a:t>
            </a:r>
          </a:p>
        </p:txBody>
      </p:sp>
      <p:sp>
        <p:nvSpPr>
          <p:cNvPr id="3" name="Content Placeholder 2">
            <a:extLst>
              <a:ext uri="{FF2B5EF4-FFF2-40B4-BE49-F238E27FC236}">
                <a16:creationId xmlns:a16="http://schemas.microsoft.com/office/drawing/2014/main" id="{EB88E21F-E4D1-453B-BF89-8A541314C88E}"/>
              </a:ext>
            </a:extLst>
          </p:cNvPr>
          <p:cNvSpPr>
            <a:spLocks noGrp="1"/>
          </p:cNvSpPr>
          <p:nvPr>
            <p:ph idx="1"/>
          </p:nvPr>
        </p:nvSpPr>
        <p:spPr>
          <a:xfrm>
            <a:off x="829685" y="1402773"/>
            <a:ext cx="8534400" cy="4758267"/>
          </a:xfrm>
        </p:spPr>
        <p:txBody>
          <a:bodyPr/>
          <a:lstStyle/>
          <a:p>
            <a:r>
              <a:rPr lang="en-US" dirty="0">
                <a:solidFill>
                  <a:schemeClr val="tx1"/>
                </a:solidFill>
                <a:latin typeface="Nunito Sans"/>
              </a:rPr>
              <a:t>Individuals can follow one of three tracks to be eligible for the REHS/RS credential exam:</a:t>
            </a:r>
          </a:p>
          <a:p>
            <a:pPr>
              <a:buFont typeface="Arial" panose="020B0604020202020204" pitchFamily="34" charset="0"/>
              <a:buChar char="•"/>
            </a:pPr>
            <a:r>
              <a:rPr lang="en-US" dirty="0">
                <a:solidFill>
                  <a:schemeClr val="tx1"/>
                </a:solidFill>
                <a:latin typeface="Nunito Sans"/>
              </a:rPr>
              <a:t>Environmental Health Degree Track</a:t>
            </a:r>
          </a:p>
          <a:p>
            <a:pPr>
              <a:buFont typeface="Arial" panose="020B0604020202020204" pitchFamily="34" charset="0"/>
              <a:buChar char="•"/>
            </a:pPr>
            <a:r>
              <a:rPr lang="en-US" dirty="0">
                <a:solidFill>
                  <a:schemeClr val="tx1"/>
                </a:solidFill>
                <a:latin typeface="Nunito Sans"/>
              </a:rPr>
              <a:t>Bachelor's Degree Track</a:t>
            </a:r>
          </a:p>
          <a:p>
            <a:pPr>
              <a:buFont typeface="Arial" panose="020B0604020202020204" pitchFamily="34" charset="0"/>
              <a:buChar char="•"/>
            </a:pPr>
            <a:r>
              <a:rPr lang="en-US" dirty="0">
                <a:solidFill>
                  <a:schemeClr val="tx1"/>
                </a:solidFill>
                <a:latin typeface="Nunito Sans"/>
              </a:rPr>
              <a:t>"In Training" Track</a:t>
            </a:r>
          </a:p>
          <a:p>
            <a:endParaRPr lang="en-US" dirty="0"/>
          </a:p>
        </p:txBody>
      </p:sp>
    </p:spTree>
    <p:extLst>
      <p:ext uri="{BB962C8B-B14F-4D97-AF65-F5344CB8AC3E}">
        <p14:creationId xmlns:p14="http://schemas.microsoft.com/office/powerpoint/2010/main" val="1917400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E516-7227-4686-BFA9-C2DC76445B5A}"/>
              </a:ext>
            </a:extLst>
          </p:cNvPr>
          <p:cNvSpPr>
            <a:spLocks noGrp="1"/>
          </p:cNvSpPr>
          <p:nvPr>
            <p:ph type="title"/>
          </p:nvPr>
        </p:nvSpPr>
        <p:spPr>
          <a:xfrm>
            <a:off x="829685" y="320577"/>
            <a:ext cx="8534400" cy="1507067"/>
          </a:xfrm>
        </p:spPr>
        <p:txBody>
          <a:bodyPr/>
          <a:lstStyle/>
          <a:p>
            <a:r>
              <a:rPr lang="en-US" b="1" dirty="0">
                <a:solidFill>
                  <a:srgbClr val="0070C0"/>
                </a:solidFill>
              </a:rPr>
              <a:t>Track 1</a:t>
            </a:r>
          </a:p>
        </p:txBody>
      </p:sp>
      <p:sp>
        <p:nvSpPr>
          <p:cNvPr id="3" name="Content Placeholder 2">
            <a:extLst>
              <a:ext uri="{FF2B5EF4-FFF2-40B4-BE49-F238E27FC236}">
                <a16:creationId xmlns:a16="http://schemas.microsoft.com/office/drawing/2014/main" id="{EB88E21F-E4D1-453B-BF89-8A541314C88E}"/>
              </a:ext>
            </a:extLst>
          </p:cNvPr>
          <p:cNvSpPr>
            <a:spLocks noGrp="1"/>
          </p:cNvSpPr>
          <p:nvPr>
            <p:ph idx="1"/>
          </p:nvPr>
        </p:nvSpPr>
        <p:spPr>
          <a:xfrm>
            <a:off x="829685" y="2545773"/>
            <a:ext cx="8534400" cy="3615267"/>
          </a:xfrm>
        </p:spPr>
        <p:txBody>
          <a:bodyPr>
            <a:normAutofit fontScale="92500" lnSpcReduction="10000"/>
          </a:bodyPr>
          <a:lstStyle/>
          <a:p>
            <a:r>
              <a:rPr lang="en-US" b="1" dirty="0">
                <a:solidFill>
                  <a:schemeClr val="tx1"/>
                </a:solidFill>
                <a:latin typeface="Nunito Sans"/>
              </a:rPr>
              <a:t>Environmental Health Degree</a:t>
            </a:r>
          </a:p>
          <a:p>
            <a:r>
              <a:rPr lang="en-US" b="1" dirty="0">
                <a:solidFill>
                  <a:schemeClr val="tx1"/>
                </a:solidFill>
                <a:latin typeface="Raleway"/>
              </a:rPr>
              <a:t>Candidates must meet the following criteria to apply for this track:</a:t>
            </a:r>
          </a:p>
          <a:p>
            <a:pPr>
              <a:buFont typeface="+mj-lt"/>
              <a:buAutoNum type="arabicPeriod"/>
            </a:pPr>
            <a:r>
              <a:rPr lang="en-US" dirty="0">
                <a:solidFill>
                  <a:schemeClr val="tx1"/>
                </a:solidFill>
                <a:latin typeface="Nunito Sans"/>
              </a:rPr>
              <a:t>Hold a Bachelor's degree, Master's degree or PhD from a college or university accredited in the United States. Review the requirement for international degrees and diplomas on our </a:t>
            </a:r>
            <a:r>
              <a:rPr lang="en-US" dirty="0">
                <a:solidFill>
                  <a:schemeClr val="tx1"/>
                </a:solidFill>
                <a:latin typeface="Nunito Sans"/>
                <a:hlinkClick r:id="rId2">
                  <a:extLst>
                    <a:ext uri="{A12FA001-AC4F-418D-AE19-62706E023703}">
                      <ahyp:hlinkClr xmlns:ahyp="http://schemas.microsoft.com/office/drawing/2018/hyperlinkcolor" val="tx"/>
                    </a:ext>
                  </a:extLst>
                </a:hlinkClick>
              </a:rPr>
              <a:t>Transcript Review page</a:t>
            </a:r>
            <a:endParaRPr lang="en-US" dirty="0">
              <a:solidFill>
                <a:schemeClr val="tx1"/>
              </a:solidFill>
              <a:latin typeface="Nunito Sans"/>
            </a:endParaRPr>
          </a:p>
          <a:p>
            <a:pPr>
              <a:buFont typeface="+mj-lt"/>
              <a:buAutoNum type="arabicPeriod"/>
            </a:pPr>
            <a:r>
              <a:rPr lang="en-US" dirty="0">
                <a:solidFill>
                  <a:schemeClr val="tx1"/>
                </a:solidFill>
                <a:latin typeface="Nunito Sans"/>
              </a:rPr>
              <a:t>Hold a degree in Environmental Health</a:t>
            </a:r>
          </a:p>
          <a:p>
            <a:pPr>
              <a:buFont typeface="+mj-lt"/>
              <a:buAutoNum type="arabicPeriod"/>
            </a:pPr>
            <a:r>
              <a:rPr lang="en-US" dirty="0">
                <a:solidFill>
                  <a:schemeClr val="tx1"/>
                </a:solidFill>
                <a:latin typeface="Nunito Sans"/>
              </a:rPr>
              <a:t>Have attended a school and degree program that has been accredited by the Environmental Health Accreditation Council:</a:t>
            </a:r>
          </a:p>
          <a:p>
            <a:pPr lvl="1">
              <a:buFont typeface="+mj-lt"/>
              <a:buAutoNum type="arabicPeriod"/>
            </a:pPr>
            <a:r>
              <a:rPr lang="en-US" dirty="0">
                <a:solidFill>
                  <a:schemeClr val="tx1"/>
                </a:solidFill>
                <a:latin typeface="Nunito Sans"/>
              </a:rPr>
              <a:t>EHAC-Accredited </a:t>
            </a:r>
            <a:r>
              <a:rPr lang="en-US" dirty="0">
                <a:solidFill>
                  <a:schemeClr val="tx1"/>
                </a:solidFill>
                <a:latin typeface="Nunito Sans"/>
                <a:hlinkClick r:id="rId3">
                  <a:extLst>
                    <a:ext uri="{A12FA001-AC4F-418D-AE19-62706E023703}">
                      <ahyp:hlinkClr xmlns:ahyp="http://schemas.microsoft.com/office/drawing/2018/hyperlinkcolor" val="tx"/>
                    </a:ext>
                  </a:extLst>
                </a:hlinkClick>
              </a:rPr>
              <a:t>Environmental Health Bachelor's Degree Programs</a:t>
            </a:r>
            <a:endParaRPr lang="en-US" dirty="0">
              <a:solidFill>
                <a:schemeClr val="tx1"/>
              </a:solidFill>
              <a:latin typeface="Nunito Sans"/>
            </a:endParaRPr>
          </a:p>
          <a:p>
            <a:pPr lvl="1">
              <a:buFont typeface="+mj-lt"/>
              <a:buAutoNum type="arabicPeriod"/>
            </a:pPr>
            <a:r>
              <a:rPr lang="en-US" dirty="0">
                <a:solidFill>
                  <a:schemeClr val="tx1"/>
                </a:solidFill>
                <a:latin typeface="Nunito Sans"/>
              </a:rPr>
              <a:t>EHAC-Accredited </a:t>
            </a:r>
            <a:r>
              <a:rPr lang="en-US" dirty="0">
                <a:solidFill>
                  <a:schemeClr val="tx1"/>
                </a:solidFill>
                <a:latin typeface="Nunito Sans"/>
                <a:hlinkClick r:id="rId4">
                  <a:extLst>
                    <a:ext uri="{A12FA001-AC4F-418D-AE19-62706E023703}">
                      <ahyp:hlinkClr xmlns:ahyp="http://schemas.microsoft.com/office/drawing/2018/hyperlinkcolor" val="tx"/>
                    </a:ext>
                  </a:extLst>
                </a:hlinkClick>
              </a:rPr>
              <a:t>Environmental Health Master's Degree or PhD</a:t>
            </a:r>
            <a:endParaRPr lang="en-US" dirty="0">
              <a:solidFill>
                <a:schemeClr val="tx1"/>
              </a:solidFill>
              <a:latin typeface="Nunito Sans"/>
            </a:endParaRPr>
          </a:p>
          <a:p>
            <a:endParaRPr lang="en-US" dirty="0"/>
          </a:p>
        </p:txBody>
      </p:sp>
    </p:spTree>
    <p:extLst>
      <p:ext uri="{BB962C8B-B14F-4D97-AF65-F5344CB8AC3E}">
        <p14:creationId xmlns:p14="http://schemas.microsoft.com/office/powerpoint/2010/main" val="2525650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E516-7227-4686-BFA9-C2DC76445B5A}"/>
              </a:ext>
            </a:extLst>
          </p:cNvPr>
          <p:cNvSpPr>
            <a:spLocks noGrp="1"/>
          </p:cNvSpPr>
          <p:nvPr>
            <p:ph type="title"/>
          </p:nvPr>
        </p:nvSpPr>
        <p:spPr>
          <a:xfrm>
            <a:off x="829685" y="320577"/>
            <a:ext cx="8534400" cy="1507067"/>
          </a:xfrm>
        </p:spPr>
        <p:txBody>
          <a:bodyPr/>
          <a:lstStyle/>
          <a:p>
            <a:r>
              <a:rPr lang="en-US" b="1" dirty="0">
                <a:solidFill>
                  <a:srgbClr val="0070C0"/>
                </a:solidFill>
                <a:latin typeface="Nunito Sans"/>
              </a:rPr>
              <a:t>Track 2 – Bachelor's Degree</a:t>
            </a:r>
            <a:br>
              <a:rPr lang="en-US" b="1" dirty="0">
                <a:solidFill>
                  <a:srgbClr val="444C4C"/>
                </a:solidFill>
                <a:latin typeface="Nunito Sans"/>
              </a:rPr>
            </a:br>
            <a:endParaRPr lang="en-US" dirty="0"/>
          </a:p>
        </p:txBody>
      </p:sp>
      <p:sp>
        <p:nvSpPr>
          <p:cNvPr id="3" name="Content Placeholder 2">
            <a:extLst>
              <a:ext uri="{FF2B5EF4-FFF2-40B4-BE49-F238E27FC236}">
                <a16:creationId xmlns:a16="http://schemas.microsoft.com/office/drawing/2014/main" id="{EB88E21F-E4D1-453B-BF89-8A541314C88E}"/>
              </a:ext>
            </a:extLst>
          </p:cNvPr>
          <p:cNvSpPr>
            <a:spLocks noGrp="1"/>
          </p:cNvSpPr>
          <p:nvPr>
            <p:ph idx="1"/>
          </p:nvPr>
        </p:nvSpPr>
        <p:spPr>
          <a:xfrm>
            <a:off x="829685" y="1288473"/>
            <a:ext cx="8534400" cy="4872567"/>
          </a:xfrm>
        </p:spPr>
        <p:txBody>
          <a:bodyPr>
            <a:normAutofit/>
          </a:bodyPr>
          <a:lstStyle/>
          <a:p>
            <a:r>
              <a:rPr lang="en-US" b="1" dirty="0">
                <a:solidFill>
                  <a:schemeClr val="tx1"/>
                </a:solidFill>
                <a:latin typeface="Raleway"/>
              </a:rPr>
              <a:t>Candidates must meet the following criteria to apply for this track:</a:t>
            </a:r>
          </a:p>
          <a:p>
            <a:pPr>
              <a:buFont typeface="+mj-lt"/>
              <a:buAutoNum type="arabicPeriod"/>
            </a:pPr>
            <a:r>
              <a:rPr lang="en-US" dirty="0">
                <a:solidFill>
                  <a:schemeClr val="tx1"/>
                </a:solidFill>
                <a:latin typeface="Nunito Sans"/>
              </a:rPr>
              <a:t>Hold a bachelor's degree, master's degree or PhD from a college or university accredited in the United States in any subject. Review the requirement for international degrees and diplomas on our </a:t>
            </a:r>
            <a:r>
              <a:rPr lang="en-US" dirty="0">
                <a:solidFill>
                  <a:schemeClr val="tx1"/>
                </a:solidFill>
                <a:latin typeface="Nunito Sans"/>
                <a:hlinkClick r:id="rId3">
                  <a:extLst>
                    <a:ext uri="{A12FA001-AC4F-418D-AE19-62706E023703}">
                      <ahyp:hlinkClr xmlns:ahyp="http://schemas.microsoft.com/office/drawing/2018/hyperlinkcolor" val="tx"/>
                    </a:ext>
                  </a:extLst>
                </a:hlinkClick>
              </a:rPr>
              <a:t>Transcript Review page</a:t>
            </a:r>
            <a:r>
              <a:rPr lang="en-US" dirty="0">
                <a:solidFill>
                  <a:schemeClr val="tx1"/>
                </a:solidFill>
                <a:latin typeface="Nunito Sans"/>
              </a:rPr>
              <a:t>.</a:t>
            </a:r>
          </a:p>
          <a:p>
            <a:pPr>
              <a:buFont typeface="+mj-lt"/>
              <a:buAutoNum type="arabicPeriod"/>
            </a:pPr>
            <a:r>
              <a:rPr lang="en-US" dirty="0">
                <a:solidFill>
                  <a:schemeClr val="tx1"/>
                </a:solidFill>
                <a:latin typeface="Nunito Sans"/>
              </a:rPr>
              <a:t>Have earned 30 semester hours (or 45 quarter hours) of college credit in basic science coursework. Basic sciences include life sciences, natural sciences, physical sciences, or health sciences.   Social science courses such as Sociology or Psychology do not count  toward the basic science requirement.</a:t>
            </a:r>
          </a:p>
          <a:p>
            <a:pPr>
              <a:buFont typeface="+mj-lt"/>
              <a:buAutoNum type="arabicPeriod"/>
            </a:pPr>
            <a:r>
              <a:rPr lang="en-US" dirty="0">
                <a:solidFill>
                  <a:schemeClr val="tx1"/>
                </a:solidFill>
                <a:latin typeface="Nunito Sans"/>
              </a:rPr>
              <a:t>Have earned credit for a college level math or statistics class.</a:t>
            </a:r>
          </a:p>
          <a:p>
            <a:pPr>
              <a:buFont typeface="+mj-lt"/>
              <a:buAutoNum type="arabicPeriod"/>
            </a:pPr>
            <a:r>
              <a:rPr lang="en-US" dirty="0">
                <a:solidFill>
                  <a:schemeClr val="tx1"/>
                </a:solidFill>
                <a:latin typeface="Nunito Sans"/>
              </a:rPr>
              <a:t>Have two or more years of full-time, paid experience working in environmental health. </a:t>
            </a:r>
            <a:endParaRPr lang="en-US" dirty="0"/>
          </a:p>
        </p:txBody>
      </p:sp>
    </p:spTree>
    <p:extLst>
      <p:ext uri="{BB962C8B-B14F-4D97-AF65-F5344CB8AC3E}">
        <p14:creationId xmlns:p14="http://schemas.microsoft.com/office/powerpoint/2010/main" val="12919378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E516-7227-4686-BFA9-C2DC76445B5A}"/>
              </a:ext>
            </a:extLst>
          </p:cNvPr>
          <p:cNvSpPr>
            <a:spLocks noGrp="1"/>
          </p:cNvSpPr>
          <p:nvPr>
            <p:ph type="title"/>
          </p:nvPr>
        </p:nvSpPr>
        <p:spPr>
          <a:xfrm>
            <a:off x="829685" y="320577"/>
            <a:ext cx="8534400" cy="923337"/>
          </a:xfrm>
        </p:spPr>
        <p:txBody>
          <a:bodyPr>
            <a:normAutofit fontScale="90000"/>
          </a:bodyPr>
          <a:lstStyle/>
          <a:p>
            <a:pPr marL="285750" lvl="0" indent="-285750">
              <a:spcBef>
                <a:spcPct val="20000"/>
              </a:spcBef>
              <a:spcAft>
                <a:spcPts val="600"/>
              </a:spcAft>
            </a:pPr>
            <a:r>
              <a:rPr lang="en-US" sz="4000" cap="none" dirty="0">
                <a:ln>
                  <a:noFill/>
                </a:ln>
                <a:solidFill>
                  <a:srgbClr val="0070C0"/>
                </a:solidFill>
                <a:latin typeface="Nunito Sans"/>
                <a:ea typeface="+mn-ea"/>
                <a:cs typeface="+mn-cs"/>
              </a:rPr>
              <a:t>Track 3– In Training</a:t>
            </a:r>
            <a:br>
              <a:rPr lang="en-US" sz="2400" b="1" cap="none" dirty="0">
                <a:ln>
                  <a:noFill/>
                </a:ln>
                <a:solidFill>
                  <a:srgbClr val="444C4C"/>
                </a:solidFill>
                <a:latin typeface="Nunito Sans"/>
                <a:ea typeface="+mn-ea"/>
                <a:cs typeface="+mn-cs"/>
              </a:rPr>
            </a:br>
            <a:endParaRPr lang="en-US" sz="2400" dirty="0"/>
          </a:p>
        </p:txBody>
      </p:sp>
      <p:sp>
        <p:nvSpPr>
          <p:cNvPr id="3" name="Content Placeholder 2">
            <a:extLst>
              <a:ext uri="{FF2B5EF4-FFF2-40B4-BE49-F238E27FC236}">
                <a16:creationId xmlns:a16="http://schemas.microsoft.com/office/drawing/2014/main" id="{EB88E21F-E4D1-453B-BF89-8A541314C88E}"/>
              </a:ext>
            </a:extLst>
          </p:cNvPr>
          <p:cNvSpPr>
            <a:spLocks noGrp="1"/>
          </p:cNvSpPr>
          <p:nvPr>
            <p:ph idx="1"/>
          </p:nvPr>
        </p:nvSpPr>
        <p:spPr>
          <a:xfrm>
            <a:off x="829685" y="1827645"/>
            <a:ext cx="8534400" cy="4333396"/>
          </a:xfrm>
        </p:spPr>
        <p:txBody>
          <a:bodyPr>
            <a:normAutofit/>
          </a:bodyPr>
          <a:lstStyle/>
          <a:p>
            <a:r>
              <a:rPr lang="en-US" dirty="0">
                <a:solidFill>
                  <a:schemeClr val="tx1"/>
                </a:solidFill>
                <a:latin typeface="Nunito Sans"/>
              </a:rPr>
              <a:t>This track allows candidates with less than two years of qualifying work experience to take the exam.</a:t>
            </a:r>
          </a:p>
          <a:p>
            <a:r>
              <a:rPr lang="en-US" b="1" dirty="0">
                <a:solidFill>
                  <a:schemeClr val="tx1"/>
                </a:solidFill>
                <a:latin typeface="Raleway"/>
              </a:rPr>
              <a:t>Candidates must meet the following criteria to apply for this track:</a:t>
            </a:r>
          </a:p>
          <a:p>
            <a:pPr>
              <a:buFont typeface="+mj-lt"/>
              <a:buAutoNum type="arabicPeriod"/>
            </a:pPr>
            <a:r>
              <a:rPr lang="en-US" dirty="0">
                <a:solidFill>
                  <a:schemeClr val="tx1"/>
                </a:solidFill>
                <a:latin typeface="Nunito Sans"/>
              </a:rPr>
              <a:t>Hold a bachelor's degree, master's degree or PhD from a college or university accredited in the United States in any subject. Review the requirement for international degrees and diplomas on our </a:t>
            </a:r>
            <a:r>
              <a:rPr lang="en-US" dirty="0">
                <a:solidFill>
                  <a:schemeClr val="tx1"/>
                </a:solidFill>
                <a:latin typeface="Nunito Sans"/>
                <a:hlinkClick r:id="rId3">
                  <a:extLst>
                    <a:ext uri="{A12FA001-AC4F-418D-AE19-62706E023703}">
                      <ahyp:hlinkClr xmlns:ahyp="http://schemas.microsoft.com/office/drawing/2018/hyperlinkcolor" val="tx"/>
                    </a:ext>
                  </a:extLst>
                </a:hlinkClick>
              </a:rPr>
              <a:t>Transcript Review page</a:t>
            </a:r>
            <a:r>
              <a:rPr lang="en-US" dirty="0">
                <a:solidFill>
                  <a:schemeClr val="tx1"/>
                </a:solidFill>
                <a:latin typeface="Nunito Sans"/>
              </a:rPr>
              <a:t>.</a:t>
            </a:r>
          </a:p>
          <a:p>
            <a:pPr>
              <a:buFont typeface="+mj-lt"/>
              <a:buAutoNum type="arabicPeriod"/>
            </a:pPr>
            <a:r>
              <a:rPr lang="en-US" dirty="0">
                <a:solidFill>
                  <a:schemeClr val="tx1"/>
                </a:solidFill>
                <a:latin typeface="Nunito Sans"/>
              </a:rPr>
              <a:t>Have earned 30 semester hours (or 45 quarter hours) of college credit in basic science coursework. Have earned credit for a college level math or statistics class.</a:t>
            </a:r>
          </a:p>
          <a:p>
            <a:endParaRPr lang="en-US" dirty="0"/>
          </a:p>
        </p:txBody>
      </p:sp>
    </p:spTree>
    <p:extLst>
      <p:ext uri="{BB962C8B-B14F-4D97-AF65-F5344CB8AC3E}">
        <p14:creationId xmlns:p14="http://schemas.microsoft.com/office/powerpoint/2010/main" val="2198875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4B477-8764-4B40-B763-FF00CA33AB25}"/>
              </a:ext>
            </a:extLst>
          </p:cNvPr>
          <p:cNvSpPr>
            <a:spLocks noGrp="1"/>
          </p:cNvSpPr>
          <p:nvPr>
            <p:ph type="title"/>
          </p:nvPr>
        </p:nvSpPr>
        <p:spPr>
          <a:xfrm>
            <a:off x="808903" y="175105"/>
            <a:ext cx="8534400" cy="1507067"/>
          </a:xfrm>
        </p:spPr>
        <p:txBody>
          <a:bodyPr/>
          <a:lstStyle/>
          <a:p>
            <a:r>
              <a:rPr lang="en-US" b="1" dirty="0">
                <a:solidFill>
                  <a:srgbClr val="0070C0"/>
                </a:solidFill>
              </a:rPr>
              <a:t>Discussion points</a:t>
            </a:r>
          </a:p>
        </p:txBody>
      </p:sp>
      <p:sp>
        <p:nvSpPr>
          <p:cNvPr id="3" name="Content Placeholder 2">
            <a:extLst>
              <a:ext uri="{FF2B5EF4-FFF2-40B4-BE49-F238E27FC236}">
                <a16:creationId xmlns:a16="http://schemas.microsoft.com/office/drawing/2014/main" id="{98A11FC9-4678-4C36-8755-5EC6D72877FD}"/>
              </a:ext>
            </a:extLst>
          </p:cNvPr>
          <p:cNvSpPr>
            <a:spLocks noGrp="1"/>
          </p:cNvSpPr>
          <p:nvPr>
            <p:ph idx="1"/>
          </p:nvPr>
        </p:nvSpPr>
        <p:spPr>
          <a:xfrm>
            <a:off x="808903" y="1682172"/>
            <a:ext cx="8534400" cy="3615267"/>
          </a:xfrm>
        </p:spPr>
        <p:txBody>
          <a:bodyPr/>
          <a:lstStyle/>
          <a:p>
            <a:r>
              <a:rPr lang="en-US" dirty="0">
                <a:solidFill>
                  <a:schemeClr val="tx1"/>
                </a:solidFill>
              </a:rPr>
              <a:t>Credential what is it</a:t>
            </a:r>
          </a:p>
          <a:p>
            <a:r>
              <a:rPr lang="en-US" dirty="0">
                <a:solidFill>
                  <a:schemeClr val="tx1"/>
                </a:solidFill>
              </a:rPr>
              <a:t>Requirements of SAPHE 2.0 and PHE program </a:t>
            </a:r>
          </a:p>
          <a:p>
            <a:r>
              <a:rPr lang="en-US" dirty="0">
                <a:solidFill>
                  <a:schemeClr val="tx1"/>
                </a:solidFill>
              </a:rPr>
              <a:t>CP-FS</a:t>
            </a:r>
          </a:p>
          <a:p>
            <a:r>
              <a:rPr lang="en-US" dirty="0">
                <a:solidFill>
                  <a:schemeClr val="tx1"/>
                </a:solidFill>
              </a:rPr>
              <a:t>CCFS</a:t>
            </a:r>
          </a:p>
          <a:p>
            <a:r>
              <a:rPr lang="en-US" dirty="0">
                <a:solidFill>
                  <a:schemeClr val="tx1"/>
                </a:solidFill>
              </a:rPr>
              <a:t>REHS/RS</a:t>
            </a:r>
          </a:p>
          <a:p>
            <a:r>
              <a:rPr lang="en-US" dirty="0">
                <a:solidFill>
                  <a:schemeClr val="tx1"/>
                </a:solidFill>
              </a:rPr>
              <a:t>CHO</a:t>
            </a:r>
          </a:p>
          <a:p>
            <a:r>
              <a:rPr lang="en-US" dirty="0">
                <a:solidFill>
                  <a:schemeClr val="tx1"/>
                </a:solidFill>
              </a:rPr>
              <a:t>CPH</a:t>
            </a:r>
          </a:p>
          <a:p>
            <a:endParaRPr lang="en-US" dirty="0"/>
          </a:p>
        </p:txBody>
      </p:sp>
    </p:spTree>
    <p:extLst>
      <p:ext uri="{BB962C8B-B14F-4D97-AF65-F5344CB8AC3E}">
        <p14:creationId xmlns:p14="http://schemas.microsoft.com/office/powerpoint/2010/main" val="35755441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E516-7227-4686-BFA9-C2DC76445B5A}"/>
              </a:ext>
            </a:extLst>
          </p:cNvPr>
          <p:cNvSpPr>
            <a:spLocks noGrp="1"/>
          </p:cNvSpPr>
          <p:nvPr>
            <p:ph type="title"/>
          </p:nvPr>
        </p:nvSpPr>
        <p:spPr>
          <a:xfrm>
            <a:off x="829685" y="320577"/>
            <a:ext cx="8534400" cy="1507067"/>
          </a:xfrm>
        </p:spPr>
        <p:txBody>
          <a:bodyPr/>
          <a:lstStyle/>
          <a:p>
            <a:r>
              <a:rPr lang="en-US" dirty="0">
                <a:solidFill>
                  <a:srgbClr val="0070C0"/>
                </a:solidFill>
              </a:rPr>
              <a:t>Qualification</a:t>
            </a:r>
          </a:p>
        </p:txBody>
      </p:sp>
      <p:sp>
        <p:nvSpPr>
          <p:cNvPr id="3" name="Content Placeholder 2">
            <a:extLst>
              <a:ext uri="{FF2B5EF4-FFF2-40B4-BE49-F238E27FC236}">
                <a16:creationId xmlns:a16="http://schemas.microsoft.com/office/drawing/2014/main" id="{EB88E21F-E4D1-453B-BF89-8A541314C88E}"/>
              </a:ext>
            </a:extLst>
          </p:cNvPr>
          <p:cNvSpPr>
            <a:spLocks noGrp="1"/>
          </p:cNvSpPr>
          <p:nvPr>
            <p:ph idx="1"/>
          </p:nvPr>
        </p:nvSpPr>
        <p:spPr>
          <a:xfrm>
            <a:off x="829685" y="2545773"/>
            <a:ext cx="8534400" cy="3615267"/>
          </a:xfrm>
        </p:spPr>
        <p:txBody>
          <a:bodyPr>
            <a:normAutofit lnSpcReduction="10000"/>
          </a:bodyPr>
          <a:lstStyle/>
          <a:p>
            <a:r>
              <a:rPr lang="en-US" b="1" dirty="0">
                <a:solidFill>
                  <a:schemeClr val="tx1"/>
                </a:solidFill>
                <a:latin typeface="Raleway"/>
              </a:rPr>
              <a:t>Individuals cannot qualify for the REHS/RS Credential if they:</a:t>
            </a:r>
          </a:p>
          <a:p>
            <a:pPr>
              <a:buFont typeface="Arial" panose="020B0604020202020204" pitchFamily="34" charset="0"/>
              <a:buChar char="•"/>
            </a:pPr>
            <a:r>
              <a:rPr lang="en-US" b="1" dirty="0">
                <a:solidFill>
                  <a:schemeClr val="tx1"/>
                </a:solidFill>
                <a:latin typeface="Nunito Sans"/>
              </a:rPr>
              <a:t>Do not hold a bachelor's degree, master's degree or PhD from a college or university accredited in the United States in any subject (and no international degree).</a:t>
            </a:r>
          </a:p>
          <a:p>
            <a:pPr>
              <a:buFont typeface="Arial" panose="020B0604020202020204" pitchFamily="34" charset="0"/>
              <a:buChar char="•"/>
            </a:pPr>
            <a:r>
              <a:rPr lang="en-US" dirty="0">
                <a:solidFill>
                  <a:schemeClr val="tx1"/>
                </a:solidFill>
                <a:latin typeface="Nunito Sans"/>
              </a:rPr>
              <a:t>Have not earned 30 semester hours (or 45 quarter hours) of college credit in basic science coursework. Basic sciences include life sciences, natural sciences, physical sciences, or health sciences. We do not count social science courses such as Sociology or Psychology toward the basic science requirement.</a:t>
            </a:r>
          </a:p>
          <a:p>
            <a:pPr>
              <a:buFont typeface="Arial" panose="020B0604020202020204" pitchFamily="34" charset="0"/>
              <a:buChar char="•"/>
            </a:pPr>
            <a:r>
              <a:rPr lang="en-US" dirty="0">
                <a:solidFill>
                  <a:schemeClr val="tx1"/>
                </a:solidFill>
                <a:latin typeface="Nunito Sans"/>
              </a:rPr>
              <a:t>Have not earned credit for a college level math or statistics class.</a:t>
            </a:r>
          </a:p>
          <a:p>
            <a:endParaRPr lang="en-US" dirty="0"/>
          </a:p>
        </p:txBody>
      </p:sp>
    </p:spTree>
    <p:extLst>
      <p:ext uri="{BB962C8B-B14F-4D97-AF65-F5344CB8AC3E}">
        <p14:creationId xmlns:p14="http://schemas.microsoft.com/office/powerpoint/2010/main" val="2979138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E516-7227-4686-BFA9-C2DC76445B5A}"/>
              </a:ext>
            </a:extLst>
          </p:cNvPr>
          <p:cNvSpPr>
            <a:spLocks noGrp="1"/>
          </p:cNvSpPr>
          <p:nvPr>
            <p:ph type="title"/>
          </p:nvPr>
        </p:nvSpPr>
        <p:spPr>
          <a:xfrm>
            <a:off x="829685" y="320577"/>
            <a:ext cx="8534400" cy="1507067"/>
          </a:xfrm>
        </p:spPr>
        <p:txBody>
          <a:bodyPr/>
          <a:lstStyle/>
          <a:p>
            <a:r>
              <a:rPr lang="en-US" b="1" dirty="0">
                <a:solidFill>
                  <a:srgbClr val="0070C0"/>
                </a:solidFill>
              </a:rPr>
              <a:t>Scoring</a:t>
            </a:r>
          </a:p>
        </p:txBody>
      </p:sp>
      <p:sp>
        <p:nvSpPr>
          <p:cNvPr id="3" name="Content Placeholder 2">
            <a:extLst>
              <a:ext uri="{FF2B5EF4-FFF2-40B4-BE49-F238E27FC236}">
                <a16:creationId xmlns:a16="http://schemas.microsoft.com/office/drawing/2014/main" id="{EB88E21F-E4D1-453B-BF89-8A541314C88E}"/>
              </a:ext>
            </a:extLst>
          </p:cNvPr>
          <p:cNvSpPr>
            <a:spLocks noGrp="1"/>
          </p:cNvSpPr>
          <p:nvPr>
            <p:ph idx="1"/>
          </p:nvPr>
        </p:nvSpPr>
        <p:spPr>
          <a:xfrm>
            <a:off x="829685" y="1402773"/>
            <a:ext cx="8534400" cy="4758267"/>
          </a:xfrm>
        </p:spPr>
        <p:txBody>
          <a:bodyPr>
            <a:normAutofit/>
          </a:bodyPr>
          <a:lstStyle/>
          <a:p>
            <a:r>
              <a:rPr lang="en-US" dirty="0">
                <a:solidFill>
                  <a:schemeClr val="tx1"/>
                </a:solidFill>
              </a:rPr>
              <a:t>The REHS/RS exam consists of two parts with a total of 225 multiple choice questions.</a:t>
            </a:r>
          </a:p>
          <a:p>
            <a:r>
              <a:rPr lang="en-US" dirty="0">
                <a:solidFill>
                  <a:schemeClr val="tx1"/>
                </a:solidFill>
              </a:rPr>
              <a:t>Part 1 asks 113 questions</a:t>
            </a:r>
          </a:p>
          <a:p>
            <a:r>
              <a:rPr lang="en-US" dirty="0">
                <a:solidFill>
                  <a:schemeClr val="tx1"/>
                </a:solidFill>
              </a:rPr>
              <a:t>Part 2 asks 112 questions</a:t>
            </a:r>
          </a:p>
          <a:p>
            <a:r>
              <a:rPr lang="en-US" dirty="0">
                <a:solidFill>
                  <a:schemeClr val="tx1"/>
                </a:solidFill>
              </a:rPr>
              <a:t>Candidates have three hours and 40 minutes to complete the entire exam or one hour and 50 minutes for each part with a 10 minute break in between</a:t>
            </a:r>
          </a:p>
          <a:p>
            <a:r>
              <a:rPr lang="en-US" dirty="0">
                <a:solidFill>
                  <a:schemeClr val="tx1"/>
                </a:solidFill>
              </a:rPr>
              <a:t>Of the 225 questions, 200 will be scored</a:t>
            </a:r>
          </a:p>
          <a:p>
            <a:r>
              <a:rPr lang="en-US" dirty="0">
                <a:solidFill>
                  <a:schemeClr val="tx1"/>
                </a:solidFill>
              </a:rPr>
              <a:t>25 questions will be unscored, pilot questions. Those items will not be called out within the exam.</a:t>
            </a:r>
          </a:p>
          <a:p>
            <a:endParaRPr lang="en-US" dirty="0"/>
          </a:p>
        </p:txBody>
      </p:sp>
    </p:spTree>
    <p:extLst>
      <p:ext uri="{BB962C8B-B14F-4D97-AF65-F5344CB8AC3E}">
        <p14:creationId xmlns:p14="http://schemas.microsoft.com/office/powerpoint/2010/main" val="41804270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E516-7227-4686-BFA9-C2DC76445B5A}"/>
              </a:ext>
            </a:extLst>
          </p:cNvPr>
          <p:cNvSpPr>
            <a:spLocks noGrp="1"/>
          </p:cNvSpPr>
          <p:nvPr>
            <p:ph type="title"/>
          </p:nvPr>
        </p:nvSpPr>
        <p:spPr>
          <a:xfrm>
            <a:off x="829685" y="320577"/>
            <a:ext cx="8534400" cy="1507067"/>
          </a:xfrm>
        </p:spPr>
        <p:txBody>
          <a:bodyPr/>
          <a:lstStyle/>
          <a:p>
            <a:r>
              <a:rPr lang="en-US" dirty="0"/>
              <a:t> </a:t>
            </a:r>
            <a:r>
              <a:rPr lang="en-US" b="1" dirty="0">
                <a:solidFill>
                  <a:srgbClr val="0070C0"/>
                </a:solidFill>
              </a:rPr>
              <a:t>Scoring </a:t>
            </a:r>
          </a:p>
        </p:txBody>
      </p:sp>
      <p:sp>
        <p:nvSpPr>
          <p:cNvPr id="3" name="Content Placeholder 2">
            <a:extLst>
              <a:ext uri="{FF2B5EF4-FFF2-40B4-BE49-F238E27FC236}">
                <a16:creationId xmlns:a16="http://schemas.microsoft.com/office/drawing/2014/main" id="{EB88E21F-E4D1-453B-BF89-8A541314C88E}"/>
              </a:ext>
            </a:extLst>
          </p:cNvPr>
          <p:cNvSpPr>
            <a:spLocks noGrp="1"/>
          </p:cNvSpPr>
          <p:nvPr>
            <p:ph idx="1"/>
          </p:nvPr>
        </p:nvSpPr>
        <p:spPr>
          <a:xfrm>
            <a:off x="829685" y="2545773"/>
            <a:ext cx="8534400" cy="3615267"/>
          </a:xfrm>
        </p:spPr>
        <p:txBody>
          <a:bodyPr/>
          <a:lstStyle/>
          <a:p>
            <a:r>
              <a:rPr lang="en-US" dirty="0">
                <a:solidFill>
                  <a:schemeClr val="tx1"/>
                </a:solidFill>
                <a:latin typeface="Nunito Sans"/>
              </a:rPr>
              <a:t>The NEHA REHS/RS exam reports scores ranging from 0 to 900 with a scaled passing score of 650.</a:t>
            </a:r>
          </a:p>
          <a:p>
            <a:pPr>
              <a:buFont typeface="Arial" panose="020B0604020202020204" pitchFamily="34" charset="0"/>
              <a:buChar char="•"/>
            </a:pPr>
            <a:r>
              <a:rPr lang="en-US" dirty="0">
                <a:solidFill>
                  <a:schemeClr val="tx1"/>
                </a:solidFill>
                <a:latin typeface="Nunito Sans"/>
              </a:rPr>
              <a:t>Scores are based on the number of questions answered correctly.</a:t>
            </a:r>
          </a:p>
          <a:p>
            <a:endParaRPr lang="en-US" dirty="0"/>
          </a:p>
        </p:txBody>
      </p:sp>
    </p:spTree>
    <p:extLst>
      <p:ext uri="{BB962C8B-B14F-4D97-AF65-F5344CB8AC3E}">
        <p14:creationId xmlns:p14="http://schemas.microsoft.com/office/powerpoint/2010/main" val="3529988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E516-7227-4686-BFA9-C2DC76445B5A}"/>
              </a:ext>
            </a:extLst>
          </p:cNvPr>
          <p:cNvSpPr>
            <a:spLocks noGrp="1"/>
          </p:cNvSpPr>
          <p:nvPr>
            <p:ph type="title"/>
          </p:nvPr>
        </p:nvSpPr>
        <p:spPr>
          <a:xfrm>
            <a:off x="829685" y="320577"/>
            <a:ext cx="8534400" cy="1507067"/>
          </a:xfrm>
        </p:spPr>
        <p:txBody>
          <a:bodyPr/>
          <a:lstStyle/>
          <a:p>
            <a:r>
              <a:rPr lang="en-US" b="1" dirty="0">
                <a:solidFill>
                  <a:srgbClr val="0070C0"/>
                </a:solidFill>
              </a:rPr>
              <a:t>Weighted Scoring </a:t>
            </a:r>
          </a:p>
        </p:txBody>
      </p:sp>
      <p:sp>
        <p:nvSpPr>
          <p:cNvPr id="3" name="Content Placeholder 2">
            <a:extLst>
              <a:ext uri="{FF2B5EF4-FFF2-40B4-BE49-F238E27FC236}">
                <a16:creationId xmlns:a16="http://schemas.microsoft.com/office/drawing/2014/main" id="{EB88E21F-E4D1-453B-BF89-8A541314C88E}"/>
              </a:ext>
            </a:extLst>
          </p:cNvPr>
          <p:cNvSpPr>
            <a:spLocks noGrp="1"/>
          </p:cNvSpPr>
          <p:nvPr>
            <p:ph idx="1"/>
          </p:nvPr>
        </p:nvSpPr>
        <p:spPr>
          <a:xfrm>
            <a:off x="829685" y="2545773"/>
            <a:ext cx="8534400" cy="3615267"/>
          </a:xfrm>
        </p:spPr>
        <p:txBody>
          <a:bodyPr/>
          <a:lstStyle/>
          <a:p>
            <a:pPr marL="0" indent="0">
              <a:buNone/>
            </a:pPr>
            <a:r>
              <a:rPr lang="en-US" dirty="0">
                <a:solidFill>
                  <a:schemeClr val="tx1"/>
                </a:solidFill>
              </a:rPr>
              <a:t>NEHA has provided an explanation on weighted scoring that explains what it is and how it works</a:t>
            </a:r>
          </a:p>
          <a:p>
            <a:pPr marL="0" indent="0">
              <a:buNone/>
            </a:pPr>
            <a:r>
              <a:rPr lang="en-US" b="1" dirty="0">
                <a:solidFill>
                  <a:schemeClr val="tx1"/>
                </a:solidFill>
              </a:rPr>
              <a:t>https://www.neha.org/PDFs/ScaledScoresNEHA.pdf</a:t>
            </a:r>
          </a:p>
        </p:txBody>
      </p:sp>
    </p:spTree>
    <p:extLst>
      <p:ext uri="{BB962C8B-B14F-4D97-AF65-F5344CB8AC3E}">
        <p14:creationId xmlns:p14="http://schemas.microsoft.com/office/powerpoint/2010/main" val="7310472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01A8A-38D2-418D-B792-F41ED8AE05A7}"/>
              </a:ext>
            </a:extLst>
          </p:cNvPr>
          <p:cNvSpPr>
            <a:spLocks noGrp="1"/>
          </p:cNvSpPr>
          <p:nvPr>
            <p:ph type="title"/>
          </p:nvPr>
        </p:nvSpPr>
        <p:spPr>
          <a:xfrm>
            <a:off x="362937" y="211895"/>
            <a:ext cx="8534400" cy="1507067"/>
          </a:xfrm>
        </p:spPr>
        <p:txBody>
          <a:bodyPr/>
          <a:lstStyle/>
          <a:p>
            <a:r>
              <a:rPr lang="en-US" dirty="0">
                <a:solidFill>
                  <a:srgbClr val="0070C0"/>
                </a:solidFill>
              </a:rPr>
              <a:t>Certified Health Officer - CHO Requirements</a:t>
            </a:r>
          </a:p>
        </p:txBody>
      </p:sp>
      <p:sp>
        <p:nvSpPr>
          <p:cNvPr id="3" name="Content Placeholder 2">
            <a:extLst>
              <a:ext uri="{FF2B5EF4-FFF2-40B4-BE49-F238E27FC236}">
                <a16:creationId xmlns:a16="http://schemas.microsoft.com/office/drawing/2014/main" id="{0C4F7CA9-D825-4849-9892-583B39B60DC3}"/>
              </a:ext>
            </a:extLst>
          </p:cNvPr>
          <p:cNvSpPr>
            <a:spLocks noGrp="1"/>
          </p:cNvSpPr>
          <p:nvPr>
            <p:ph idx="1"/>
          </p:nvPr>
        </p:nvSpPr>
        <p:spPr>
          <a:xfrm>
            <a:off x="494741" y="2267465"/>
            <a:ext cx="8534400" cy="3615267"/>
          </a:xfrm>
        </p:spPr>
        <p:txBody>
          <a:bodyPr>
            <a:normAutofit fontScale="85000" lnSpcReduction="10000"/>
          </a:bodyPr>
          <a:lstStyle/>
          <a:p>
            <a:r>
              <a:rPr lang="en-US" dirty="0">
                <a:solidFill>
                  <a:schemeClr val="tx1"/>
                </a:solidFill>
              </a:rPr>
              <a:t>To become a Certified Health Officer (CHO) in Massachusetts, you must meet specific educational and experience requirements. The educational requirements vary depending on your degree level: </a:t>
            </a:r>
          </a:p>
          <a:p>
            <a:r>
              <a:rPr lang="en-US" dirty="0">
                <a:solidFill>
                  <a:schemeClr val="tx1"/>
                </a:solidFill>
              </a:rPr>
              <a:t>A medical degree and license in Massachusetts, plus one year of administrative public health experience.</a:t>
            </a:r>
          </a:p>
          <a:p>
            <a:r>
              <a:rPr lang="en-US" dirty="0">
                <a:solidFill>
                  <a:schemeClr val="tx1"/>
                </a:solidFill>
              </a:rPr>
              <a:t>A graduate degree (Master's or higher) in public health from an accredited school, </a:t>
            </a:r>
            <a:r>
              <a:rPr lang="en-US" dirty="0">
                <a:solidFill>
                  <a:srgbClr val="FFFF00"/>
                </a:solidFill>
              </a:rPr>
              <a:t>plus one year of administrative public health experience.</a:t>
            </a:r>
          </a:p>
          <a:p>
            <a:r>
              <a:rPr lang="en-US" dirty="0">
                <a:solidFill>
                  <a:schemeClr val="tx1"/>
                </a:solidFill>
              </a:rPr>
              <a:t>A bachelor's degree from an accredited institution with at least 30 semester hours in public health-related disciplines (from a list including biological, environmental, public health, and related sciences), </a:t>
            </a:r>
            <a:r>
              <a:rPr lang="en-US" dirty="0">
                <a:solidFill>
                  <a:srgbClr val="FFFF00"/>
                </a:solidFill>
              </a:rPr>
              <a:t>plus two years of administrative public health experience</a:t>
            </a:r>
          </a:p>
          <a:p>
            <a:pPr marL="0" indent="0">
              <a:buNone/>
            </a:pPr>
            <a:r>
              <a:rPr lang="en-US" dirty="0"/>
              <a:t>. </a:t>
            </a:r>
          </a:p>
        </p:txBody>
      </p:sp>
    </p:spTree>
    <p:extLst>
      <p:ext uri="{BB962C8B-B14F-4D97-AF65-F5344CB8AC3E}">
        <p14:creationId xmlns:p14="http://schemas.microsoft.com/office/powerpoint/2010/main" val="23717196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C4E8C-22A5-4EF3-A51D-F19E6881ABAF}"/>
              </a:ext>
            </a:extLst>
          </p:cNvPr>
          <p:cNvSpPr>
            <a:spLocks noGrp="1"/>
          </p:cNvSpPr>
          <p:nvPr>
            <p:ph type="title"/>
          </p:nvPr>
        </p:nvSpPr>
        <p:spPr>
          <a:xfrm>
            <a:off x="313510" y="211894"/>
            <a:ext cx="8534400" cy="1507067"/>
          </a:xfrm>
        </p:spPr>
        <p:txBody>
          <a:bodyPr/>
          <a:lstStyle/>
          <a:p>
            <a:r>
              <a:rPr lang="en-US" b="1" dirty="0">
                <a:solidFill>
                  <a:srgbClr val="0070C0"/>
                </a:solidFill>
              </a:rPr>
              <a:t>Certified Health Officer</a:t>
            </a:r>
          </a:p>
        </p:txBody>
      </p:sp>
      <p:sp>
        <p:nvSpPr>
          <p:cNvPr id="3" name="Content Placeholder 2">
            <a:extLst>
              <a:ext uri="{FF2B5EF4-FFF2-40B4-BE49-F238E27FC236}">
                <a16:creationId xmlns:a16="http://schemas.microsoft.com/office/drawing/2014/main" id="{E5F67153-DFD2-4A1F-8D9A-534518B9625D}"/>
              </a:ext>
            </a:extLst>
          </p:cNvPr>
          <p:cNvSpPr>
            <a:spLocks noGrp="1"/>
          </p:cNvSpPr>
          <p:nvPr>
            <p:ph idx="1"/>
          </p:nvPr>
        </p:nvSpPr>
        <p:spPr>
          <a:xfrm>
            <a:off x="519455" y="2374556"/>
            <a:ext cx="8534400" cy="3615267"/>
          </a:xfrm>
        </p:spPr>
        <p:txBody>
          <a:bodyPr>
            <a:normAutofit fontScale="92500" lnSpcReduction="20000"/>
          </a:bodyPr>
          <a:lstStyle/>
          <a:p>
            <a:r>
              <a:rPr lang="en-US" dirty="0">
                <a:solidFill>
                  <a:schemeClr val="tx1"/>
                </a:solidFill>
              </a:rPr>
              <a:t>Completed Application form [105 CMR 803.210 (1)] </a:t>
            </a:r>
          </a:p>
          <a:p>
            <a:r>
              <a:rPr lang="en-US" dirty="0">
                <a:solidFill>
                  <a:schemeClr val="tx1"/>
                </a:solidFill>
              </a:rPr>
              <a:t>• Notarized Criminal Offender Record Information (CORI) Acknowledgement form [105 CMR 803.210 (2D)] </a:t>
            </a:r>
          </a:p>
          <a:p>
            <a:r>
              <a:rPr lang="en-US" dirty="0">
                <a:solidFill>
                  <a:schemeClr val="tx1"/>
                </a:solidFill>
              </a:rPr>
              <a:t>• Photo of Applicant uploaded to application [105 CMR 803.210 (2C)] </a:t>
            </a:r>
          </a:p>
          <a:p>
            <a:r>
              <a:rPr lang="en-US" dirty="0">
                <a:solidFill>
                  <a:schemeClr val="tx1"/>
                </a:solidFill>
              </a:rPr>
              <a:t>• Passing score on the Certified in Public Health exam administered by the National Board of Public Health Examiners (NBPHE)*. Exam date must be within 36 months of application date. Proof of active Certificate from the National Board of Public Health Examiners (NBPHE)* will be required for exam date over 36 months. [105 CMR 803.220] </a:t>
            </a:r>
          </a:p>
          <a:p>
            <a:r>
              <a:rPr lang="en-US" dirty="0"/>
              <a:t>•</a:t>
            </a:r>
          </a:p>
        </p:txBody>
      </p:sp>
    </p:spTree>
    <p:extLst>
      <p:ext uri="{BB962C8B-B14F-4D97-AF65-F5344CB8AC3E}">
        <p14:creationId xmlns:p14="http://schemas.microsoft.com/office/powerpoint/2010/main" val="7518500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01A8A-38D2-418D-B792-F41ED8AE05A7}"/>
              </a:ext>
            </a:extLst>
          </p:cNvPr>
          <p:cNvSpPr>
            <a:spLocks noGrp="1"/>
          </p:cNvSpPr>
          <p:nvPr>
            <p:ph type="title"/>
          </p:nvPr>
        </p:nvSpPr>
        <p:spPr>
          <a:xfrm>
            <a:off x="362937" y="211895"/>
            <a:ext cx="8534400" cy="1507067"/>
          </a:xfrm>
        </p:spPr>
        <p:txBody>
          <a:bodyPr/>
          <a:lstStyle/>
          <a:p>
            <a:r>
              <a:rPr lang="en-US" b="1" dirty="0">
                <a:solidFill>
                  <a:srgbClr val="0070C0"/>
                </a:solidFill>
              </a:rPr>
              <a:t>Certified Health Officer - CHO </a:t>
            </a:r>
          </a:p>
        </p:txBody>
      </p:sp>
      <p:sp>
        <p:nvSpPr>
          <p:cNvPr id="3" name="Content Placeholder 2">
            <a:extLst>
              <a:ext uri="{FF2B5EF4-FFF2-40B4-BE49-F238E27FC236}">
                <a16:creationId xmlns:a16="http://schemas.microsoft.com/office/drawing/2014/main" id="{0C4F7CA9-D825-4849-9892-583B39B60DC3}"/>
              </a:ext>
            </a:extLst>
          </p:cNvPr>
          <p:cNvSpPr>
            <a:spLocks noGrp="1"/>
          </p:cNvSpPr>
          <p:nvPr>
            <p:ph idx="1"/>
          </p:nvPr>
        </p:nvSpPr>
        <p:spPr>
          <a:xfrm>
            <a:off x="494741" y="2267465"/>
            <a:ext cx="8534400" cy="3615267"/>
          </a:xfrm>
        </p:spPr>
        <p:txBody>
          <a:bodyPr>
            <a:normAutofit lnSpcReduction="10000"/>
          </a:bodyPr>
          <a:lstStyle/>
          <a:p>
            <a:r>
              <a:rPr lang="en-US" dirty="0">
                <a:solidFill>
                  <a:schemeClr val="tx1"/>
                </a:solidFill>
              </a:rPr>
              <a:t>Public Health Law Course certificate uploaded to application ** [105 CMR 803.200 (3)]  </a:t>
            </a:r>
            <a:r>
              <a:rPr lang="en-US" dirty="0">
                <a:solidFill>
                  <a:schemeClr val="accent2"/>
                </a:solidFill>
              </a:rPr>
              <a:t>Available on MA TRAIN</a:t>
            </a:r>
          </a:p>
          <a:p>
            <a:r>
              <a:rPr lang="en-US" dirty="0">
                <a:solidFill>
                  <a:schemeClr val="tx1"/>
                </a:solidFill>
              </a:rPr>
              <a:t>• Official transcript(s) – emailed by endorser to RS.CHO@mass.gov [105 CMR 803.210 (2A)] </a:t>
            </a:r>
          </a:p>
          <a:p>
            <a:r>
              <a:rPr lang="en-US" dirty="0">
                <a:solidFill>
                  <a:schemeClr val="tx1"/>
                </a:solidFill>
              </a:rPr>
              <a:t>• Employer’s certification – letter(s) of reference certifying the duties and length of applicant work experience [105 CMR 803.210 (2B)] • Resume [105 CMR 803.210 (2D)] </a:t>
            </a:r>
          </a:p>
          <a:p>
            <a:r>
              <a:rPr lang="en-US" dirty="0">
                <a:solidFill>
                  <a:schemeClr val="tx1"/>
                </a:solidFill>
              </a:rPr>
              <a:t>• NON-Refundable application fee of $40.00 and certification fee of $78.00 paid with application submission [105 CMR 803.210 (2E)]</a:t>
            </a:r>
          </a:p>
          <a:p>
            <a:endParaRPr lang="en-US" dirty="0"/>
          </a:p>
        </p:txBody>
      </p:sp>
    </p:spTree>
    <p:extLst>
      <p:ext uri="{BB962C8B-B14F-4D97-AF65-F5344CB8AC3E}">
        <p14:creationId xmlns:p14="http://schemas.microsoft.com/office/powerpoint/2010/main" val="27536877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01A8A-38D2-418D-B792-F41ED8AE05A7}"/>
              </a:ext>
            </a:extLst>
          </p:cNvPr>
          <p:cNvSpPr>
            <a:spLocks noGrp="1"/>
          </p:cNvSpPr>
          <p:nvPr>
            <p:ph type="title"/>
          </p:nvPr>
        </p:nvSpPr>
        <p:spPr>
          <a:xfrm>
            <a:off x="362937" y="211895"/>
            <a:ext cx="8534400" cy="1507067"/>
          </a:xfrm>
        </p:spPr>
        <p:txBody>
          <a:bodyPr/>
          <a:lstStyle/>
          <a:p>
            <a:r>
              <a:rPr lang="en-US" b="1" dirty="0">
                <a:solidFill>
                  <a:srgbClr val="0070C0"/>
                </a:solidFill>
              </a:rPr>
              <a:t>Certified in Public Health- CPH</a:t>
            </a:r>
          </a:p>
        </p:txBody>
      </p:sp>
      <p:sp>
        <p:nvSpPr>
          <p:cNvPr id="3" name="Content Placeholder 2">
            <a:extLst>
              <a:ext uri="{FF2B5EF4-FFF2-40B4-BE49-F238E27FC236}">
                <a16:creationId xmlns:a16="http://schemas.microsoft.com/office/drawing/2014/main" id="{0C4F7CA9-D825-4849-9892-583B39B60DC3}"/>
              </a:ext>
            </a:extLst>
          </p:cNvPr>
          <p:cNvSpPr>
            <a:spLocks noGrp="1"/>
          </p:cNvSpPr>
          <p:nvPr>
            <p:ph idx="1"/>
          </p:nvPr>
        </p:nvSpPr>
        <p:spPr>
          <a:xfrm>
            <a:off x="494741" y="2267465"/>
            <a:ext cx="8534400" cy="3615267"/>
          </a:xfrm>
        </p:spPr>
        <p:txBody>
          <a:bodyPr/>
          <a:lstStyle/>
          <a:p>
            <a:r>
              <a:rPr lang="en-US" dirty="0">
                <a:solidFill>
                  <a:schemeClr val="tx1"/>
                </a:solidFill>
              </a:rPr>
              <a:t>The Certified in Public Health Exam is used to credential Massachusetts Certified Health Officers</a:t>
            </a:r>
          </a:p>
          <a:p>
            <a:r>
              <a:rPr lang="en-US" dirty="0">
                <a:solidFill>
                  <a:schemeClr val="tx1"/>
                </a:solidFill>
              </a:rPr>
              <a:t>The Examination is administered by</a:t>
            </a:r>
            <a:r>
              <a:rPr lang="en-US" dirty="0"/>
              <a:t> </a:t>
            </a:r>
            <a:r>
              <a:rPr lang="en-US" dirty="0">
                <a:solidFill>
                  <a:schemeClr val="tx1"/>
                </a:solidFill>
              </a:rPr>
              <a:t>The National Board of Public Health Examiners (NBPHE).</a:t>
            </a:r>
          </a:p>
          <a:p>
            <a:r>
              <a:rPr lang="en-US" dirty="0">
                <a:solidFill>
                  <a:schemeClr val="tx1"/>
                </a:solidFill>
              </a:rPr>
              <a:t>The NBPHE was established in September 2005 as an independent organization, to ensure that public health professionals have mastered the foundational knowledge and skills relevant to contemporary public health. </a:t>
            </a:r>
          </a:p>
        </p:txBody>
      </p:sp>
    </p:spTree>
    <p:extLst>
      <p:ext uri="{BB962C8B-B14F-4D97-AF65-F5344CB8AC3E}">
        <p14:creationId xmlns:p14="http://schemas.microsoft.com/office/powerpoint/2010/main" val="5522209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01A8A-38D2-418D-B792-F41ED8AE05A7}"/>
              </a:ext>
            </a:extLst>
          </p:cNvPr>
          <p:cNvSpPr>
            <a:spLocks noGrp="1"/>
          </p:cNvSpPr>
          <p:nvPr>
            <p:ph type="title"/>
          </p:nvPr>
        </p:nvSpPr>
        <p:spPr>
          <a:xfrm>
            <a:off x="362937" y="211895"/>
            <a:ext cx="8534400" cy="1507067"/>
          </a:xfrm>
        </p:spPr>
        <p:txBody>
          <a:bodyPr/>
          <a:lstStyle/>
          <a:p>
            <a:r>
              <a:rPr lang="en-US" b="1" dirty="0">
                <a:solidFill>
                  <a:srgbClr val="0070C0"/>
                </a:solidFill>
              </a:rPr>
              <a:t>Certified in Public Health : Criteria</a:t>
            </a:r>
          </a:p>
        </p:txBody>
      </p:sp>
      <p:sp>
        <p:nvSpPr>
          <p:cNvPr id="3" name="Content Placeholder 2">
            <a:extLst>
              <a:ext uri="{FF2B5EF4-FFF2-40B4-BE49-F238E27FC236}">
                <a16:creationId xmlns:a16="http://schemas.microsoft.com/office/drawing/2014/main" id="{0C4F7CA9-D825-4849-9892-583B39B60DC3}"/>
              </a:ext>
            </a:extLst>
          </p:cNvPr>
          <p:cNvSpPr>
            <a:spLocks noGrp="1"/>
          </p:cNvSpPr>
          <p:nvPr>
            <p:ph idx="1"/>
          </p:nvPr>
        </p:nvSpPr>
        <p:spPr>
          <a:xfrm>
            <a:off x="494741" y="2267465"/>
            <a:ext cx="8534400" cy="3615267"/>
          </a:xfrm>
        </p:spPr>
        <p:txBody>
          <a:bodyPr/>
          <a:lstStyle/>
          <a:p>
            <a:pPr fontAlgn="base"/>
            <a:endParaRPr lang="en-US" dirty="0">
              <a:solidFill>
                <a:srgbClr val="FFFF00"/>
              </a:solidFill>
            </a:endParaRPr>
          </a:p>
          <a:p>
            <a:pPr fontAlgn="base"/>
            <a:r>
              <a:rPr lang="en-US" dirty="0">
                <a:solidFill>
                  <a:schemeClr val="tx1"/>
                </a:solidFill>
              </a:rPr>
              <a:t>A bachelor’s degree in any concentration and at least five years of public health work experience</a:t>
            </a:r>
          </a:p>
          <a:p>
            <a:pPr fontAlgn="base"/>
            <a:r>
              <a:rPr lang="en-US" dirty="0">
                <a:solidFill>
                  <a:schemeClr val="tx1"/>
                </a:solidFill>
              </a:rPr>
              <a:t>A relevant graduate-level degree and at least three years of public health work experience</a:t>
            </a:r>
          </a:p>
          <a:p>
            <a:pPr fontAlgn="base"/>
            <a:r>
              <a:rPr lang="en-US" dirty="0">
                <a:solidFill>
                  <a:schemeClr val="tx1"/>
                </a:solidFill>
              </a:rPr>
              <a:t>At the graduate level, a certificate from a CEPH-accredited or applicant program and at least three years of public health work experience</a:t>
            </a:r>
          </a:p>
          <a:p>
            <a:endParaRPr lang="en-US" dirty="0"/>
          </a:p>
        </p:txBody>
      </p:sp>
    </p:spTree>
    <p:extLst>
      <p:ext uri="{BB962C8B-B14F-4D97-AF65-F5344CB8AC3E}">
        <p14:creationId xmlns:p14="http://schemas.microsoft.com/office/powerpoint/2010/main" val="31085372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01A8A-38D2-418D-B792-F41ED8AE05A7}"/>
              </a:ext>
            </a:extLst>
          </p:cNvPr>
          <p:cNvSpPr>
            <a:spLocks noGrp="1"/>
          </p:cNvSpPr>
          <p:nvPr>
            <p:ph type="title"/>
          </p:nvPr>
        </p:nvSpPr>
        <p:spPr>
          <a:xfrm>
            <a:off x="362937" y="211895"/>
            <a:ext cx="8534400" cy="1507067"/>
          </a:xfrm>
        </p:spPr>
        <p:txBody>
          <a:bodyPr/>
          <a:lstStyle/>
          <a:p>
            <a:r>
              <a:rPr lang="en-US" dirty="0"/>
              <a:t>Certified in Public Health Test Domains</a:t>
            </a:r>
          </a:p>
        </p:txBody>
      </p:sp>
      <p:pic>
        <p:nvPicPr>
          <p:cNvPr id="3074" name="Picture 2" descr="Resources">
            <a:extLst>
              <a:ext uri="{FF2B5EF4-FFF2-40B4-BE49-F238E27FC236}">
                <a16:creationId xmlns:a16="http://schemas.microsoft.com/office/drawing/2014/main" id="{29ED8F1B-AC7B-49FC-9A00-FC74E94BB1D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85103" y="1203770"/>
            <a:ext cx="7784757" cy="5654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6441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56FB-2DFD-42CA-B935-2D607AD3A039}"/>
              </a:ext>
            </a:extLst>
          </p:cNvPr>
          <p:cNvSpPr>
            <a:spLocks noGrp="1"/>
          </p:cNvSpPr>
          <p:nvPr>
            <p:ph type="title"/>
          </p:nvPr>
        </p:nvSpPr>
        <p:spPr>
          <a:xfrm>
            <a:off x="850466" y="123150"/>
            <a:ext cx="8534400" cy="1507067"/>
          </a:xfrm>
        </p:spPr>
        <p:txBody>
          <a:bodyPr/>
          <a:lstStyle/>
          <a:p>
            <a:r>
              <a:rPr lang="en-US" b="1" dirty="0">
                <a:solidFill>
                  <a:srgbClr val="0070C0"/>
                </a:solidFill>
              </a:rPr>
              <a:t>Credential</a:t>
            </a:r>
          </a:p>
        </p:txBody>
      </p:sp>
      <p:sp>
        <p:nvSpPr>
          <p:cNvPr id="3" name="Content Placeholder 2">
            <a:extLst>
              <a:ext uri="{FF2B5EF4-FFF2-40B4-BE49-F238E27FC236}">
                <a16:creationId xmlns:a16="http://schemas.microsoft.com/office/drawing/2014/main" id="{9A9B1067-E602-4E7C-9A52-4559F57196C3}"/>
              </a:ext>
            </a:extLst>
          </p:cNvPr>
          <p:cNvSpPr>
            <a:spLocks noGrp="1"/>
          </p:cNvSpPr>
          <p:nvPr>
            <p:ph idx="1"/>
          </p:nvPr>
        </p:nvSpPr>
        <p:spPr>
          <a:xfrm>
            <a:off x="507566" y="2161309"/>
            <a:ext cx="8534400" cy="3615267"/>
          </a:xfrm>
        </p:spPr>
        <p:txBody>
          <a:bodyPr/>
          <a:lstStyle/>
          <a:p>
            <a:r>
              <a:rPr lang="en-US" dirty="0">
                <a:solidFill>
                  <a:srgbClr val="444C4C"/>
                </a:solidFill>
                <a:latin typeface="Nunito Sans"/>
              </a:rPr>
              <a:t> </a:t>
            </a:r>
            <a:r>
              <a:rPr lang="en-US" dirty="0">
                <a:solidFill>
                  <a:schemeClr val="tx1"/>
                </a:solidFill>
                <a:latin typeface="Nunito Sans"/>
              </a:rPr>
              <a:t>Per National Environmental Health Association credential  is way for practitioners to achieve a set of defined competencies, evidenced through testing and maintained through continuing education</a:t>
            </a:r>
            <a:r>
              <a:rPr lang="en-US" dirty="0">
                <a:solidFill>
                  <a:srgbClr val="444C4C"/>
                </a:solidFill>
                <a:latin typeface="Nunito Sans"/>
              </a:rPr>
              <a:t>. </a:t>
            </a:r>
          </a:p>
          <a:p>
            <a:r>
              <a:rPr lang="en-US" dirty="0">
                <a:solidFill>
                  <a:schemeClr val="tx1"/>
                </a:solidFill>
                <a:latin typeface="Nunito Sans"/>
              </a:rPr>
              <a:t>A credential is administered by an independent organization</a:t>
            </a:r>
          </a:p>
          <a:p>
            <a:endParaRPr lang="en-US" dirty="0">
              <a:solidFill>
                <a:schemeClr val="tx1"/>
              </a:solidFill>
              <a:latin typeface="Nunito Sans"/>
            </a:endParaRPr>
          </a:p>
          <a:p>
            <a:endParaRPr lang="en-US" dirty="0">
              <a:solidFill>
                <a:schemeClr val="tx1"/>
              </a:solidFill>
            </a:endParaRPr>
          </a:p>
        </p:txBody>
      </p:sp>
    </p:spTree>
    <p:extLst>
      <p:ext uri="{BB962C8B-B14F-4D97-AF65-F5344CB8AC3E}">
        <p14:creationId xmlns:p14="http://schemas.microsoft.com/office/powerpoint/2010/main" val="32493798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01A8A-38D2-418D-B792-F41ED8AE05A7}"/>
              </a:ext>
            </a:extLst>
          </p:cNvPr>
          <p:cNvSpPr>
            <a:spLocks noGrp="1"/>
          </p:cNvSpPr>
          <p:nvPr>
            <p:ph type="title"/>
          </p:nvPr>
        </p:nvSpPr>
        <p:spPr>
          <a:xfrm>
            <a:off x="362937" y="211895"/>
            <a:ext cx="8534400" cy="1507067"/>
          </a:xfrm>
        </p:spPr>
        <p:txBody>
          <a:bodyPr/>
          <a:lstStyle/>
          <a:p>
            <a:r>
              <a:rPr lang="en-US" b="1" dirty="0">
                <a:solidFill>
                  <a:srgbClr val="0070C0"/>
                </a:solidFill>
              </a:rPr>
              <a:t>References</a:t>
            </a:r>
          </a:p>
        </p:txBody>
      </p:sp>
      <p:sp>
        <p:nvSpPr>
          <p:cNvPr id="3" name="Content Placeholder 2">
            <a:extLst>
              <a:ext uri="{FF2B5EF4-FFF2-40B4-BE49-F238E27FC236}">
                <a16:creationId xmlns:a16="http://schemas.microsoft.com/office/drawing/2014/main" id="{0C4F7CA9-D825-4849-9892-583B39B60DC3}"/>
              </a:ext>
            </a:extLst>
          </p:cNvPr>
          <p:cNvSpPr>
            <a:spLocks noGrp="1"/>
          </p:cNvSpPr>
          <p:nvPr>
            <p:ph idx="1"/>
          </p:nvPr>
        </p:nvSpPr>
        <p:spPr>
          <a:xfrm>
            <a:off x="494741" y="2267465"/>
            <a:ext cx="8534400" cy="3615267"/>
          </a:xfrm>
        </p:spPr>
        <p:txBody>
          <a:bodyPr/>
          <a:lstStyle/>
          <a:p>
            <a:endParaRPr lang="en-US" dirty="0"/>
          </a:p>
          <a:p>
            <a:r>
              <a:rPr lang="en-US" dirty="0">
                <a:solidFill>
                  <a:schemeClr val="tx1"/>
                </a:solidFill>
                <a:hlinkClick r:id="rId3">
                  <a:extLst>
                    <a:ext uri="{A12FA001-AC4F-418D-AE19-62706E023703}">
                      <ahyp:hlinkClr xmlns:ahyp="http://schemas.microsoft.com/office/drawing/2018/hyperlinkcolor" val="tx"/>
                    </a:ext>
                  </a:extLst>
                </a:hlinkClick>
              </a:rPr>
              <a:t>https://www.neha.org/credentials</a:t>
            </a:r>
            <a:endParaRPr lang="en-US" dirty="0">
              <a:solidFill>
                <a:schemeClr val="tx1"/>
              </a:solidFill>
            </a:endParaRPr>
          </a:p>
          <a:p>
            <a:r>
              <a:rPr lang="en-US" dirty="0">
                <a:solidFill>
                  <a:schemeClr val="tx1"/>
                </a:solidFill>
              </a:rPr>
              <a:t>https://www.mass.gov/orgs/certified-health-officers</a:t>
            </a:r>
          </a:p>
          <a:p>
            <a:r>
              <a:rPr lang="en-US" dirty="0">
                <a:solidFill>
                  <a:schemeClr val="tx1"/>
                </a:solidFill>
              </a:rPr>
              <a:t>https://www.nbphe.org/certified-in-public-health/cph-eligibility-requirements/</a:t>
            </a:r>
          </a:p>
        </p:txBody>
      </p:sp>
    </p:spTree>
    <p:extLst>
      <p:ext uri="{BB962C8B-B14F-4D97-AF65-F5344CB8AC3E}">
        <p14:creationId xmlns:p14="http://schemas.microsoft.com/office/powerpoint/2010/main" val="7180262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01A8A-38D2-418D-B792-F41ED8AE05A7}"/>
              </a:ext>
            </a:extLst>
          </p:cNvPr>
          <p:cNvSpPr>
            <a:spLocks noGrp="1"/>
          </p:cNvSpPr>
          <p:nvPr>
            <p:ph type="title"/>
          </p:nvPr>
        </p:nvSpPr>
        <p:spPr>
          <a:xfrm>
            <a:off x="362937" y="211895"/>
            <a:ext cx="8534400" cy="1507067"/>
          </a:xfrm>
        </p:spPr>
        <p:txBody>
          <a:bodyPr/>
          <a:lstStyle/>
          <a:p>
            <a:r>
              <a:rPr lang="en-US" dirty="0">
                <a:solidFill>
                  <a:schemeClr val="accent2"/>
                </a:solidFill>
              </a:rPr>
              <a:t>Questions</a:t>
            </a:r>
          </a:p>
        </p:txBody>
      </p:sp>
      <p:sp>
        <p:nvSpPr>
          <p:cNvPr id="3" name="Content Placeholder 2">
            <a:extLst>
              <a:ext uri="{FF2B5EF4-FFF2-40B4-BE49-F238E27FC236}">
                <a16:creationId xmlns:a16="http://schemas.microsoft.com/office/drawing/2014/main" id="{0C4F7CA9-D825-4849-9892-583B39B60DC3}"/>
              </a:ext>
            </a:extLst>
          </p:cNvPr>
          <p:cNvSpPr>
            <a:spLocks noGrp="1"/>
          </p:cNvSpPr>
          <p:nvPr>
            <p:ph idx="1"/>
          </p:nvPr>
        </p:nvSpPr>
        <p:spPr>
          <a:xfrm>
            <a:off x="494741" y="2267465"/>
            <a:ext cx="8534400" cy="3615267"/>
          </a:xfrm>
        </p:spPr>
        <p:txBody>
          <a:bodyPr/>
          <a:lstStyle/>
          <a:p>
            <a:r>
              <a:rPr lang="en-US" dirty="0">
                <a:solidFill>
                  <a:schemeClr val="tx1"/>
                </a:solidFill>
              </a:rPr>
              <a:t>The only bad question is the one you are not sure about and did not ask!</a:t>
            </a:r>
          </a:p>
        </p:txBody>
      </p:sp>
    </p:spTree>
    <p:extLst>
      <p:ext uri="{BB962C8B-B14F-4D97-AF65-F5344CB8AC3E}">
        <p14:creationId xmlns:p14="http://schemas.microsoft.com/office/powerpoint/2010/main" val="7406029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01A8A-38D2-418D-B792-F41ED8AE05A7}"/>
              </a:ext>
            </a:extLst>
          </p:cNvPr>
          <p:cNvSpPr>
            <a:spLocks noGrp="1"/>
          </p:cNvSpPr>
          <p:nvPr>
            <p:ph type="title"/>
          </p:nvPr>
        </p:nvSpPr>
        <p:spPr>
          <a:xfrm>
            <a:off x="362937" y="211895"/>
            <a:ext cx="8534400" cy="1507067"/>
          </a:xfrm>
        </p:spPr>
        <p:txBody>
          <a:bodyPr>
            <a:normAutofit/>
          </a:bodyPr>
          <a:lstStyle/>
          <a:p>
            <a:r>
              <a:rPr lang="en-US" sz="6600" b="1" dirty="0">
                <a:solidFill>
                  <a:schemeClr val="accent2"/>
                </a:solidFill>
              </a:rPr>
              <a:t>Thank you </a:t>
            </a:r>
          </a:p>
        </p:txBody>
      </p:sp>
      <p:sp>
        <p:nvSpPr>
          <p:cNvPr id="3" name="Content Placeholder 2">
            <a:extLst>
              <a:ext uri="{FF2B5EF4-FFF2-40B4-BE49-F238E27FC236}">
                <a16:creationId xmlns:a16="http://schemas.microsoft.com/office/drawing/2014/main" id="{0C4F7CA9-D825-4849-9892-583B39B60DC3}"/>
              </a:ext>
            </a:extLst>
          </p:cNvPr>
          <p:cNvSpPr>
            <a:spLocks noGrp="1"/>
          </p:cNvSpPr>
          <p:nvPr>
            <p:ph idx="1"/>
          </p:nvPr>
        </p:nvSpPr>
        <p:spPr>
          <a:xfrm>
            <a:off x="494741" y="2267465"/>
            <a:ext cx="8534400" cy="3615267"/>
          </a:xfrm>
        </p:spPr>
        <p:txBody>
          <a:bodyPr/>
          <a:lstStyle/>
          <a:p>
            <a:r>
              <a:rPr lang="en-US" dirty="0">
                <a:solidFill>
                  <a:schemeClr val="tx1"/>
                </a:solidFill>
              </a:rPr>
              <a:t>Thank you for your attention today and sharing your time with me</a:t>
            </a:r>
          </a:p>
          <a:p>
            <a:r>
              <a:rPr lang="en-US" dirty="0">
                <a:solidFill>
                  <a:schemeClr val="tx1"/>
                </a:solidFill>
              </a:rPr>
              <a:t>Thank you to Derek Macedo , Maggie Juneau and Joshua </a:t>
            </a:r>
            <a:r>
              <a:rPr lang="en-US" dirty="0" err="1">
                <a:solidFill>
                  <a:schemeClr val="tx1"/>
                </a:solidFill>
              </a:rPr>
              <a:t>Montella</a:t>
            </a:r>
            <a:r>
              <a:rPr lang="en-US" dirty="0">
                <a:solidFill>
                  <a:schemeClr val="tx1"/>
                </a:solidFill>
              </a:rPr>
              <a:t>  at the Baystate Public Health Training Hub for inviting me to share this information with you</a:t>
            </a:r>
          </a:p>
        </p:txBody>
      </p:sp>
    </p:spTree>
    <p:extLst>
      <p:ext uri="{BB962C8B-B14F-4D97-AF65-F5344CB8AC3E}">
        <p14:creationId xmlns:p14="http://schemas.microsoft.com/office/powerpoint/2010/main" val="35858960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01A8A-38D2-418D-B792-F41ED8AE05A7}"/>
              </a:ext>
            </a:extLst>
          </p:cNvPr>
          <p:cNvSpPr>
            <a:spLocks noGrp="1"/>
          </p:cNvSpPr>
          <p:nvPr>
            <p:ph type="title"/>
          </p:nvPr>
        </p:nvSpPr>
        <p:spPr>
          <a:xfrm>
            <a:off x="362937" y="211895"/>
            <a:ext cx="8534400" cy="1507067"/>
          </a:xfrm>
        </p:spPr>
        <p:txBody>
          <a:bodyPr/>
          <a:lstStyle/>
          <a:p>
            <a:endParaRPr lang="en-US" dirty="0"/>
          </a:p>
        </p:txBody>
      </p:sp>
      <p:sp>
        <p:nvSpPr>
          <p:cNvPr id="3" name="Content Placeholder 2">
            <a:extLst>
              <a:ext uri="{FF2B5EF4-FFF2-40B4-BE49-F238E27FC236}">
                <a16:creationId xmlns:a16="http://schemas.microsoft.com/office/drawing/2014/main" id="{0C4F7CA9-D825-4849-9892-583B39B60DC3}"/>
              </a:ext>
            </a:extLst>
          </p:cNvPr>
          <p:cNvSpPr>
            <a:spLocks noGrp="1"/>
          </p:cNvSpPr>
          <p:nvPr>
            <p:ph idx="1"/>
          </p:nvPr>
        </p:nvSpPr>
        <p:spPr>
          <a:xfrm>
            <a:off x="494741" y="2267465"/>
            <a:ext cx="8534400" cy="3615267"/>
          </a:xfrm>
        </p:spPr>
        <p:txBody>
          <a:bodyPr/>
          <a:lstStyle/>
          <a:p>
            <a:endParaRPr lang="en-US" dirty="0"/>
          </a:p>
        </p:txBody>
      </p:sp>
    </p:spTree>
    <p:extLst>
      <p:ext uri="{BB962C8B-B14F-4D97-AF65-F5344CB8AC3E}">
        <p14:creationId xmlns:p14="http://schemas.microsoft.com/office/powerpoint/2010/main" val="230883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0484A-F8F5-4F6A-8D7E-B8B720075A25}"/>
              </a:ext>
            </a:extLst>
          </p:cNvPr>
          <p:cNvSpPr>
            <a:spLocks noGrp="1"/>
          </p:cNvSpPr>
          <p:nvPr>
            <p:ph type="title"/>
          </p:nvPr>
        </p:nvSpPr>
        <p:spPr>
          <a:xfrm>
            <a:off x="507566" y="455659"/>
            <a:ext cx="8534400" cy="1507067"/>
          </a:xfrm>
        </p:spPr>
        <p:txBody>
          <a:bodyPr/>
          <a:lstStyle/>
          <a:p>
            <a:r>
              <a:rPr lang="en-US" b="1" dirty="0">
                <a:solidFill>
                  <a:srgbClr val="0070C0"/>
                </a:solidFill>
              </a:rPr>
              <a:t>Benefits</a:t>
            </a:r>
          </a:p>
        </p:txBody>
      </p:sp>
      <p:sp>
        <p:nvSpPr>
          <p:cNvPr id="3" name="Content Placeholder 2">
            <a:extLst>
              <a:ext uri="{FF2B5EF4-FFF2-40B4-BE49-F238E27FC236}">
                <a16:creationId xmlns:a16="http://schemas.microsoft.com/office/drawing/2014/main" id="{74FCEFE9-B5D4-441A-BE57-DE23789DE95E}"/>
              </a:ext>
            </a:extLst>
          </p:cNvPr>
          <p:cNvSpPr>
            <a:spLocks noGrp="1"/>
          </p:cNvSpPr>
          <p:nvPr>
            <p:ph idx="1"/>
          </p:nvPr>
        </p:nvSpPr>
        <p:spPr>
          <a:xfrm>
            <a:off x="1910339" y="2370668"/>
            <a:ext cx="8534400" cy="3615267"/>
          </a:xfrm>
        </p:spPr>
        <p:txBody>
          <a:bodyPr>
            <a:normAutofit fontScale="92500" lnSpcReduction="20000"/>
          </a:bodyPr>
          <a:lstStyle/>
          <a:p>
            <a:r>
              <a:rPr lang="en-US" b="1" dirty="0">
                <a:solidFill>
                  <a:schemeClr val="tx1"/>
                </a:solidFill>
              </a:rPr>
              <a:t>Benefits</a:t>
            </a:r>
          </a:p>
          <a:p>
            <a:r>
              <a:rPr lang="en-US" dirty="0">
                <a:solidFill>
                  <a:schemeClr val="tx1"/>
                </a:solidFill>
              </a:rPr>
              <a:t>Raises credibility with employers, community, and colleagues</a:t>
            </a:r>
          </a:p>
          <a:p>
            <a:r>
              <a:rPr lang="en-US" dirty="0">
                <a:solidFill>
                  <a:schemeClr val="tx1"/>
                </a:solidFill>
              </a:rPr>
              <a:t>Often leads to opportunities for promotion and increased pay</a:t>
            </a:r>
          </a:p>
          <a:p>
            <a:r>
              <a:rPr lang="en-US" dirty="0">
                <a:solidFill>
                  <a:schemeClr val="tx1"/>
                </a:solidFill>
              </a:rPr>
              <a:t>Shows dedication to the field and science of environmental health</a:t>
            </a:r>
          </a:p>
          <a:p>
            <a:r>
              <a:rPr lang="en-US" dirty="0">
                <a:solidFill>
                  <a:schemeClr val="tx1"/>
                </a:solidFill>
              </a:rPr>
              <a:t>Demonstrates commitment to staying up to date on environmental health policy, regulation, and practice</a:t>
            </a:r>
          </a:p>
          <a:p>
            <a:r>
              <a:rPr lang="en-US" dirty="0">
                <a:solidFill>
                  <a:schemeClr val="tx1"/>
                </a:solidFill>
              </a:rPr>
              <a:t>Provides an impartial, third-party endorsement of professional knowledge and experience</a:t>
            </a:r>
          </a:p>
          <a:p>
            <a:r>
              <a:rPr lang="en-US" dirty="0">
                <a:solidFill>
                  <a:schemeClr val="tx1"/>
                </a:solidFill>
              </a:rPr>
              <a:t>Distinguishes you from others in your field</a:t>
            </a:r>
          </a:p>
          <a:p>
            <a:r>
              <a:rPr lang="en-US" dirty="0">
                <a:solidFill>
                  <a:schemeClr val="tx1"/>
                </a:solidFill>
              </a:rPr>
              <a:t>Raises the visibility of the environmental health profession</a:t>
            </a:r>
          </a:p>
          <a:p>
            <a:endParaRPr lang="en-US" dirty="0"/>
          </a:p>
        </p:txBody>
      </p:sp>
    </p:spTree>
    <p:extLst>
      <p:ext uri="{BB962C8B-B14F-4D97-AF65-F5344CB8AC3E}">
        <p14:creationId xmlns:p14="http://schemas.microsoft.com/office/powerpoint/2010/main" val="4005822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E743A-94EE-4631-A88A-520C4DFCFB88}"/>
              </a:ext>
            </a:extLst>
          </p:cNvPr>
          <p:cNvSpPr>
            <a:spLocks noGrp="1"/>
          </p:cNvSpPr>
          <p:nvPr>
            <p:ph type="title"/>
          </p:nvPr>
        </p:nvSpPr>
        <p:spPr>
          <a:xfrm>
            <a:off x="267973" y="254768"/>
            <a:ext cx="8534400" cy="1095404"/>
          </a:xfrm>
        </p:spPr>
        <p:txBody>
          <a:bodyPr>
            <a:normAutofit fontScale="90000"/>
          </a:bodyPr>
          <a:lstStyle/>
          <a:p>
            <a:r>
              <a:rPr lang="en-US" b="1" dirty="0">
                <a:solidFill>
                  <a:srgbClr val="0070C0"/>
                </a:solidFill>
              </a:rPr>
              <a:t>PHE Requirements for Management / Agent</a:t>
            </a:r>
            <a:br>
              <a:rPr lang="en-US" b="1" dirty="0"/>
            </a:br>
            <a:endParaRPr lang="en-US" dirty="0"/>
          </a:p>
        </p:txBody>
      </p:sp>
      <p:graphicFrame>
        <p:nvGraphicFramePr>
          <p:cNvPr id="4" name="Content Placeholder 3">
            <a:extLst>
              <a:ext uri="{FF2B5EF4-FFF2-40B4-BE49-F238E27FC236}">
                <a16:creationId xmlns:a16="http://schemas.microsoft.com/office/drawing/2014/main" id="{E85FBC67-5F47-4FBF-BD0F-7240792F5E39}"/>
              </a:ext>
            </a:extLst>
          </p:cNvPr>
          <p:cNvGraphicFramePr>
            <a:graphicFrameLocks noGrp="1"/>
          </p:cNvGraphicFramePr>
          <p:nvPr>
            <p:ph idx="1"/>
            <p:extLst>
              <p:ext uri="{D42A27DB-BD31-4B8C-83A1-F6EECF244321}">
                <p14:modId xmlns:p14="http://schemas.microsoft.com/office/powerpoint/2010/main" val="2234838736"/>
              </p:ext>
            </p:extLst>
          </p:nvPr>
        </p:nvGraphicFramePr>
        <p:xfrm>
          <a:off x="662731" y="1797651"/>
          <a:ext cx="9907400" cy="4777018"/>
        </p:xfrm>
        <a:graphic>
          <a:graphicData uri="http://schemas.openxmlformats.org/drawingml/2006/table">
            <a:tbl>
              <a:tblPr/>
              <a:tblGrid>
                <a:gridCol w="1548946">
                  <a:extLst>
                    <a:ext uri="{9D8B030D-6E8A-4147-A177-3AD203B41FA5}">
                      <a16:colId xmlns:a16="http://schemas.microsoft.com/office/drawing/2014/main" val="3213035185"/>
                    </a:ext>
                  </a:extLst>
                </a:gridCol>
                <a:gridCol w="4179227">
                  <a:extLst>
                    <a:ext uri="{9D8B030D-6E8A-4147-A177-3AD203B41FA5}">
                      <a16:colId xmlns:a16="http://schemas.microsoft.com/office/drawing/2014/main" val="3929344148"/>
                    </a:ext>
                  </a:extLst>
                </a:gridCol>
                <a:gridCol w="4179227">
                  <a:extLst>
                    <a:ext uri="{9D8B030D-6E8A-4147-A177-3AD203B41FA5}">
                      <a16:colId xmlns:a16="http://schemas.microsoft.com/office/drawing/2014/main" val="4241540258"/>
                    </a:ext>
                  </a:extLst>
                </a:gridCol>
              </a:tblGrid>
              <a:tr h="404604">
                <a:tc>
                  <a:txBody>
                    <a:bodyPr/>
                    <a:lstStyle/>
                    <a:p>
                      <a:pPr algn="l" fontAlgn="t"/>
                      <a:r>
                        <a:rPr lang="en-US" sz="1600" b="1" dirty="0">
                          <a:solidFill>
                            <a:schemeClr val="tx1"/>
                          </a:solidFill>
                          <a:effectLst/>
                        </a:rPr>
                        <a:t>Required at Hire </a:t>
                      </a:r>
                      <a:endParaRPr lang="en-US" sz="1600" dirty="0">
                        <a:solidFill>
                          <a:schemeClr val="tx1"/>
                        </a:solidFill>
                        <a:effectLst/>
                      </a:endParaRPr>
                    </a:p>
                  </a:txBody>
                  <a:tcPr marL="48848" marR="48848" marT="24424" marB="24424">
                    <a:lnL>
                      <a:noFill/>
                    </a:lnL>
                    <a:lnR>
                      <a:noFill/>
                    </a:lnR>
                    <a:lnT>
                      <a:noFill/>
                    </a:lnT>
                    <a:lnB>
                      <a:noFill/>
                    </a:lnB>
                  </a:tcPr>
                </a:tc>
                <a:tc>
                  <a:txBody>
                    <a:bodyPr/>
                    <a:lstStyle/>
                    <a:p>
                      <a:pPr algn="l" fontAlgn="t"/>
                      <a:r>
                        <a:rPr lang="en-US" sz="1600" b="1" dirty="0">
                          <a:solidFill>
                            <a:schemeClr val="tx1"/>
                          </a:solidFill>
                          <a:effectLst/>
                        </a:rPr>
                        <a:t>Required after Hire </a:t>
                      </a:r>
                      <a:endParaRPr lang="en-US" sz="1600" dirty="0">
                        <a:solidFill>
                          <a:schemeClr val="tx1"/>
                        </a:solidFill>
                        <a:effectLst/>
                      </a:endParaRPr>
                    </a:p>
                  </a:txBody>
                  <a:tcPr marL="48848" marR="48848" marT="24424" marB="24424">
                    <a:lnL>
                      <a:noFill/>
                    </a:lnL>
                    <a:lnR>
                      <a:noFill/>
                    </a:lnR>
                    <a:lnT>
                      <a:noFill/>
                    </a:lnT>
                    <a:lnB>
                      <a:noFill/>
                    </a:lnB>
                  </a:tcPr>
                </a:tc>
                <a:tc>
                  <a:txBody>
                    <a:bodyPr/>
                    <a:lstStyle/>
                    <a:p>
                      <a:pPr algn="l" fontAlgn="t"/>
                      <a:r>
                        <a:rPr lang="en-US" sz="1600" b="1" dirty="0">
                          <a:solidFill>
                            <a:schemeClr val="tx1"/>
                          </a:solidFill>
                          <a:effectLst/>
                        </a:rPr>
                        <a:t>Recommended after Hire</a:t>
                      </a:r>
                      <a:endParaRPr lang="en-US" sz="1600" dirty="0">
                        <a:solidFill>
                          <a:schemeClr val="tx1"/>
                        </a:solidFill>
                        <a:effectLst/>
                      </a:endParaRPr>
                    </a:p>
                  </a:txBody>
                  <a:tcPr marL="48848" marR="48848" marT="24424" marB="24424">
                    <a:lnL>
                      <a:noFill/>
                    </a:lnL>
                    <a:lnR>
                      <a:noFill/>
                    </a:lnR>
                    <a:lnT>
                      <a:noFill/>
                    </a:lnT>
                    <a:lnB>
                      <a:noFill/>
                    </a:lnB>
                  </a:tcPr>
                </a:tc>
                <a:extLst>
                  <a:ext uri="{0D108BD9-81ED-4DB2-BD59-A6C34878D82A}">
                    <a16:rowId xmlns:a16="http://schemas.microsoft.com/office/drawing/2014/main" val="356114610"/>
                  </a:ext>
                </a:extLst>
              </a:tr>
              <a:tr h="4240490">
                <a:tc>
                  <a:txBody>
                    <a:bodyPr/>
                    <a:lstStyle/>
                    <a:p>
                      <a:pPr algn="l" fontAlgn="t"/>
                      <a:r>
                        <a:rPr lang="en-US" sz="1000" dirty="0">
                          <a:effectLst/>
                        </a:rPr>
                        <a:t>• </a:t>
                      </a:r>
                      <a:r>
                        <a:rPr lang="en-US" sz="2000" dirty="0">
                          <a:effectLst/>
                        </a:rPr>
                        <a:t>Registered Sanitarian (RS) or equivalent eligible</a:t>
                      </a:r>
                    </a:p>
                  </a:txBody>
                  <a:tcPr marL="48848" marR="48848" marT="24424" marB="24424">
                    <a:lnL>
                      <a:noFill/>
                    </a:lnL>
                    <a:lnR>
                      <a:noFill/>
                    </a:lnR>
                    <a:lnT>
                      <a:noFill/>
                    </a:lnT>
                    <a:lnB>
                      <a:noFill/>
                    </a:lnB>
                  </a:tcPr>
                </a:tc>
                <a:tc>
                  <a:txBody>
                    <a:bodyPr/>
                    <a:lstStyle/>
                    <a:p>
                      <a:pPr algn="l" fontAlgn="t"/>
                      <a:r>
                        <a:rPr lang="en-US" sz="1000" dirty="0">
                          <a:effectLst/>
                        </a:rPr>
                        <a:t>•</a:t>
                      </a:r>
                      <a:r>
                        <a:rPr lang="en-US" sz="1800" dirty="0">
                          <a:effectLst/>
                        </a:rPr>
                        <a:t> </a:t>
                      </a:r>
                      <a:r>
                        <a:rPr lang="en-US" sz="1800" b="1" u="none" strike="noStrike" dirty="0">
                          <a:solidFill>
                            <a:schemeClr val="accent2"/>
                          </a:solidFill>
                          <a:effectLst/>
                          <a:hlinkClick r:id="rId3">
                            <a:extLst>
                              <a:ext uri="{A12FA001-AC4F-418D-AE19-62706E023703}">
                                <ahyp:hlinkClr xmlns:ahyp="http://schemas.microsoft.com/office/drawing/2018/hyperlinkcolor" val="tx"/>
                              </a:ext>
                            </a:extLst>
                          </a:hlinkClick>
                        </a:rPr>
                        <a:t>Foundations course</a:t>
                      </a:r>
                      <a:r>
                        <a:rPr lang="en-US" sz="1800" dirty="0">
                          <a:effectLst/>
                        </a:rPr>
                        <a:t> within 18 months of hire</a:t>
                      </a:r>
                      <a:br>
                        <a:rPr lang="en-US" sz="1800" dirty="0">
                          <a:effectLst/>
                        </a:rPr>
                      </a:br>
                      <a:r>
                        <a:rPr lang="en-US" sz="1800" dirty="0">
                          <a:effectLst/>
                        </a:rPr>
                        <a:t>• RS within 18 months of hire</a:t>
                      </a:r>
                      <a:br>
                        <a:rPr lang="en-US" sz="1800" dirty="0">
                          <a:effectLst/>
                        </a:rPr>
                      </a:br>
                      <a:r>
                        <a:rPr lang="en-US" sz="1800" dirty="0">
                          <a:effectLst/>
                        </a:rPr>
                        <a:t>• Specific certifications for inspections performed, such as soil evaluator, system inspector, food inspector training, housing inspection training, certified pool operator/certified pool inspector, lead </a:t>
                      </a:r>
                      <a:r>
                        <a:rPr lang="en-US" sz="1800" dirty="0" err="1">
                          <a:effectLst/>
                        </a:rPr>
                        <a:t>determinator</a:t>
                      </a:r>
                      <a:r>
                        <a:rPr lang="en-US" sz="1800" dirty="0">
                          <a:effectLst/>
                        </a:rPr>
                        <a:t> within 1 year of hire</a:t>
                      </a:r>
                    </a:p>
                  </a:txBody>
                  <a:tcPr marL="48848" marR="48848" marT="24424" marB="24424">
                    <a:lnL>
                      <a:noFill/>
                    </a:lnL>
                    <a:lnR>
                      <a:noFill/>
                    </a:lnR>
                    <a:lnT>
                      <a:noFill/>
                    </a:lnT>
                    <a:lnB>
                      <a:noFill/>
                    </a:lnB>
                  </a:tcPr>
                </a:tc>
                <a:tc>
                  <a:txBody>
                    <a:bodyPr/>
                    <a:lstStyle/>
                    <a:p>
                      <a:pPr algn="l" fontAlgn="t"/>
                      <a:r>
                        <a:rPr lang="en-US" sz="1000" dirty="0">
                          <a:effectLst/>
                        </a:rPr>
                        <a:t>• Health Association membership</a:t>
                      </a:r>
                      <a:br>
                        <a:rPr lang="en-US" sz="1000" dirty="0">
                          <a:effectLst/>
                        </a:rPr>
                      </a:br>
                      <a:r>
                        <a:rPr lang="en-US" sz="1600" dirty="0">
                          <a:effectLst/>
                        </a:rPr>
                        <a:t>• Local Public Health Institute Management Course***</a:t>
                      </a:r>
                      <a:br>
                        <a:rPr lang="en-US" sz="1600" dirty="0">
                          <a:effectLst/>
                        </a:rPr>
                      </a:br>
                      <a:r>
                        <a:rPr lang="en-US" sz="1600" dirty="0">
                          <a:effectLst/>
                        </a:rPr>
                        <a:t>• CHO within 3 years of hire</a:t>
                      </a:r>
                    </a:p>
                  </a:txBody>
                  <a:tcPr marL="48848" marR="48848" marT="24424" marB="24424">
                    <a:lnL>
                      <a:noFill/>
                    </a:lnL>
                    <a:lnR>
                      <a:noFill/>
                    </a:lnR>
                    <a:lnT>
                      <a:noFill/>
                    </a:lnT>
                    <a:lnB>
                      <a:noFill/>
                    </a:lnB>
                  </a:tcPr>
                </a:tc>
                <a:extLst>
                  <a:ext uri="{0D108BD9-81ED-4DB2-BD59-A6C34878D82A}">
                    <a16:rowId xmlns:a16="http://schemas.microsoft.com/office/drawing/2014/main" val="2941958754"/>
                  </a:ext>
                </a:extLst>
              </a:tr>
            </a:tbl>
          </a:graphicData>
        </a:graphic>
      </p:graphicFrame>
    </p:spTree>
    <p:extLst>
      <p:ext uri="{BB962C8B-B14F-4D97-AF65-F5344CB8AC3E}">
        <p14:creationId xmlns:p14="http://schemas.microsoft.com/office/powerpoint/2010/main" val="1230506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115E8-3B09-4DB7-9555-98974B03B847}"/>
              </a:ext>
            </a:extLst>
          </p:cNvPr>
          <p:cNvSpPr>
            <a:spLocks noGrp="1"/>
          </p:cNvSpPr>
          <p:nvPr>
            <p:ph type="title"/>
          </p:nvPr>
        </p:nvSpPr>
        <p:spPr>
          <a:xfrm>
            <a:off x="662247" y="467267"/>
            <a:ext cx="8534400" cy="1507067"/>
          </a:xfrm>
        </p:spPr>
        <p:txBody>
          <a:bodyPr>
            <a:normAutofit fontScale="90000"/>
          </a:bodyPr>
          <a:lstStyle/>
          <a:p>
            <a:r>
              <a:rPr lang="en-US" b="1" dirty="0">
                <a:solidFill>
                  <a:srgbClr val="0070C0"/>
                </a:solidFill>
              </a:rPr>
              <a:t>PHE Workforce Standards for Inspector / Environmental Health Specialist</a:t>
            </a:r>
          </a:p>
        </p:txBody>
      </p:sp>
      <p:graphicFrame>
        <p:nvGraphicFramePr>
          <p:cNvPr id="4" name="Content Placeholder 3">
            <a:extLst>
              <a:ext uri="{FF2B5EF4-FFF2-40B4-BE49-F238E27FC236}">
                <a16:creationId xmlns:a16="http://schemas.microsoft.com/office/drawing/2014/main" id="{E7C32D5B-77D6-4C73-B2AB-3E696DA84DA9}"/>
              </a:ext>
            </a:extLst>
          </p:cNvPr>
          <p:cNvGraphicFramePr>
            <a:graphicFrameLocks noGrp="1"/>
          </p:cNvGraphicFramePr>
          <p:nvPr>
            <p:ph idx="1"/>
            <p:extLst>
              <p:ext uri="{D42A27DB-BD31-4B8C-83A1-F6EECF244321}">
                <p14:modId xmlns:p14="http://schemas.microsoft.com/office/powerpoint/2010/main" val="2346701137"/>
              </p:ext>
            </p:extLst>
          </p:nvPr>
        </p:nvGraphicFramePr>
        <p:xfrm>
          <a:off x="343930" y="2131821"/>
          <a:ext cx="10748211" cy="4201102"/>
        </p:xfrm>
        <a:graphic>
          <a:graphicData uri="http://schemas.openxmlformats.org/drawingml/2006/table">
            <a:tbl>
              <a:tblPr/>
              <a:tblGrid>
                <a:gridCol w="3582737">
                  <a:extLst>
                    <a:ext uri="{9D8B030D-6E8A-4147-A177-3AD203B41FA5}">
                      <a16:colId xmlns:a16="http://schemas.microsoft.com/office/drawing/2014/main" val="2394414452"/>
                    </a:ext>
                  </a:extLst>
                </a:gridCol>
                <a:gridCol w="3582737">
                  <a:extLst>
                    <a:ext uri="{9D8B030D-6E8A-4147-A177-3AD203B41FA5}">
                      <a16:colId xmlns:a16="http://schemas.microsoft.com/office/drawing/2014/main" val="1125421771"/>
                    </a:ext>
                  </a:extLst>
                </a:gridCol>
                <a:gridCol w="3582737">
                  <a:extLst>
                    <a:ext uri="{9D8B030D-6E8A-4147-A177-3AD203B41FA5}">
                      <a16:colId xmlns:a16="http://schemas.microsoft.com/office/drawing/2014/main" val="1096372769"/>
                    </a:ext>
                  </a:extLst>
                </a:gridCol>
              </a:tblGrid>
              <a:tr h="755030">
                <a:tc>
                  <a:txBody>
                    <a:bodyPr/>
                    <a:lstStyle/>
                    <a:p>
                      <a:pPr algn="l" fontAlgn="t"/>
                      <a:r>
                        <a:rPr lang="en-US" sz="2000" b="1" dirty="0">
                          <a:solidFill>
                            <a:schemeClr val="tx1"/>
                          </a:solidFill>
                          <a:effectLst/>
                          <a:latin typeface="Times New Roman" panose="02020603050405020304" pitchFamily="18" charset="0"/>
                          <a:cs typeface="Times New Roman" panose="02020603050405020304" pitchFamily="18" charset="0"/>
                        </a:rPr>
                        <a:t>Required at Hire </a:t>
                      </a:r>
                      <a:endParaRPr lang="en-US" sz="2000" dirty="0">
                        <a:solidFill>
                          <a:schemeClr val="tx1"/>
                        </a:solidFill>
                        <a:effectLst/>
                        <a:latin typeface="Times New Roman" panose="02020603050405020304" pitchFamily="18" charset="0"/>
                        <a:cs typeface="Times New Roman" panose="02020603050405020304" pitchFamily="18" charset="0"/>
                      </a:endParaRPr>
                    </a:p>
                  </a:txBody>
                  <a:tcPr marL="66954" marR="89272" marT="44636" marB="44636">
                    <a:lnL>
                      <a:noFill/>
                    </a:lnL>
                    <a:lnR>
                      <a:noFill/>
                    </a:lnR>
                    <a:lnT>
                      <a:noFill/>
                    </a:lnT>
                    <a:lnB>
                      <a:noFill/>
                    </a:lnB>
                  </a:tcPr>
                </a:tc>
                <a:tc>
                  <a:txBody>
                    <a:bodyPr/>
                    <a:lstStyle/>
                    <a:p>
                      <a:pPr algn="l" fontAlgn="t"/>
                      <a:r>
                        <a:rPr lang="en-US" sz="2000" b="1" dirty="0">
                          <a:solidFill>
                            <a:schemeClr val="tx1"/>
                          </a:solidFill>
                          <a:effectLst/>
                          <a:latin typeface="Times New Roman" panose="02020603050405020304" pitchFamily="18" charset="0"/>
                          <a:cs typeface="Times New Roman" panose="02020603050405020304" pitchFamily="18" charset="0"/>
                        </a:rPr>
                        <a:t>Required after Hire </a:t>
                      </a:r>
                      <a:endParaRPr lang="en-US" sz="2000" dirty="0">
                        <a:solidFill>
                          <a:schemeClr val="tx1"/>
                        </a:solidFill>
                        <a:effectLst/>
                        <a:latin typeface="Times New Roman" panose="02020603050405020304" pitchFamily="18" charset="0"/>
                        <a:cs typeface="Times New Roman" panose="02020603050405020304" pitchFamily="18" charset="0"/>
                      </a:endParaRPr>
                    </a:p>
                  </a:txBody>
                  <a:tcPr marL="53563" marR="89272" marT="44636" marB="44636">
                    <a:lnL>
                      <a:noFill/>
                    </a:lnL>
                    <a:lnR>
                      <a:noFill/>
                    </a:lnR>
                    <a:lnT>
                      <a:noFill/>
                    </a:lnT>
                    <a:lnB>
                      <a:noFill/>
                    </a:lnB>
                  </a:tcPr>
                </a:tc>
                <a:tc>
                  <a:txBody>
                    <a:bodyPr/>
                    <a:lstStyle/>
                    <a:p>
                      <a:pPr algn="l" fontAlgn="t"/>
                      <a:r>
                        <a:rPr lang="en-US" sz="2000" b="1" dirty="0">
                          <a:solidFill>
                            <a:schemeClr val="tx1"/>
                          </a:solidFill>
                          <a:effectLst/>
                          <a:latin typeface="Times New Roman" panose="02020603050405020304" pitchFamily="18" charset="0"/>
                          <a:cs typeface="Times New Roman" panose="02020603050405020304" pitchFamily="18" charset="0"/>
                        </a:rPr>
                        <a:t>Recommended after Hire</a:t>
                      </a:r>
                      <a:endParaRPr lang="en-US" sz="2000" dirty="0">
                        <a:solidFill>
                          <a:schemeClr val="tx1"/>
                        </a:solidFill>
                        <a:effectLst/>
                        <a:latin typeface="Times New Roman" panose="02020603050405020304" pitchFamily="18" charset="0"/>
                        <a:cs typeface="Times New Roman" panose="02020603050405020304" pitchFamily="18" charset="0"/>
                      </a:endParaRPr>
                    </a:p>
                  </a:txBody>
                  <a:tcPr marL="53563" marR="89272" marT="44636" marB="44636">
                    <a:lnL>
                      <a:noFill/>
                    </a:lnL>
                    <a:lnR>
                      <a:noFill/>
                    </a:lnR>
                    <a:lnT>
                      <a:noFill/>
                    </a:lnT>
                    <a:lnB>
                      <a:noFill/>
                    </a:lnB>
                  </a:tcPr>
                </a:tc>
                <a:extLst>
                  <a:ext uri="{0D108BD9-81ED-4DB2-BD59-A6C34878D82A}">
                    <a16:rowId xmlns:a16="http://schemas.microsoft.com/office/drawing/2014/main" val="4178050083"/>
                  </a:ext>
                </a:extLst>
              </a:tr>
              <a:tr h="3446072">
                <a:tc>
                  <a:txBody>
                    <a:bodyPr/>
                    <a:lstStyle/>
                    <a:p>
                      <a:pPr algn="l" fontAlgn="t"/>
                      <a:r>
                        <a:rPr lang="en-US" sz="1100" dirty="0">
                          <a:solidFill>
                            <a:schemeClr val="tx1"/>
                          </a:solidFill>
                          <a:effectLst/>
                          <a:latin typeface="Times New Roman" panose="02020603050405020304" pitchFamily="18" charset="0"/>
                          <a:cs typeface="Times New Roman" panose="02020603050405020304" pitchFamily="18" charset="0"/>
                        </a:rPr>
                        <a:t>• </a:t>
                      </a:r>
                      <a:r>
                        <a:rPr lang="en-US" sz="2000" dirty="0">
                          <a:solidFill>
                            <a:schemeClr val="tx1"/>
                          </a:solidFill>
                          <a:effectLst/>
                          <a:latin typeface="Times New Roman" panose="02020603050405020304" pitchFamily="18" charset="0"/>
                          <a:cs typeface="Times New Roman" panose="02020603050405020304" pitchFamily="18" charset="0"/>
                        </a:rPr>
                        <a:t>High School Diploma or equivalent</a:t>
                      </a:r>
                    </a:p>
                  </a:txBody>
                  <a:tcPr marL="66954" marR="89272" marT="44636" marB="44636">
                    <a:lnL>
                      <a:noFill/>
                    </a:lnL>
                    <a:lnR>
                      <a:noFill/>
                    </a:lnR>
                    <a:lnT>
                      <a:noFill/>
                    </a:lnT>
                    <a:lnB>
                      <a:noFill/>
                    </a:lnB>
                  </a:tcPr>
                </a:tc>
                <a:tc>
                  <a:txBody>
                    <a:bodyPr/>
                    <a:lstStyle/>
                    <a:p>
                      <a:pPr algn="l" fontAlgn="t"/>
                      <a:r>
                        <a:rPr lang="en-US" sz="1100" dirty="0">
                          <a:solidFill>
                            <a:schemeClr val="tx1"/>
                          </a:solidFill>
                          <a:effectLst/>
                          <a:latin typeface="Times New Roman" panose="02020603050405020304" pitchFamily="18" charset="0"/>
                          <a:cs typeface="Times New Roman" panose="02020603050405020304" pitchFamily="18" charset="0"/>
                        </a:rPr>
                        <a:t>• </a:t>
                      </a:r>
                      <a:r>
                        <a:rPr lang="en-US" sz="1800" b="1" dirty="0">
                          <a:solidFill>
                            <a:schemeClr val="bg1"/>
                          </a:solidFill>
                          <a:effectLst/>
                          <a:latin typeface="Times New Roman" panose="02020603050405020304" pitchFamily="18" charset="0"/>
                          <a:cs typeface="Times New Roman" panose="02020603050405020304" pitchFamily="18" charset="0"/>
                        </a:rPr>
                        <a:t>RS within 6 years of hire</a:t>
                      </a:r>
                    </a:p>
                    <a:p>
                      <a:pPr algn="l" fontAlgn="t"/>
                      <a:br>
                        <a:rPr lang="en-US" sz="1800" dirty="0">
                          <a:solidFill>
                            <a:schemeClr val="tx1"/>
                          </a:solidFill>
                          <a:effectLst/>
                          <a:latin typeface="Times New Roman" panose="02020603050405020304" pitchFamily="18" charset="0"/>
                          <a:cs typeface="Times New Roman" panose="02020603050405020304" pitchFamily="18" charset="0"/>
                        </a:rPr>
                      </a:br>
                      <a:r>
                        <a:rPr lang="en-US" sz="1800" dirty="0">
                          <a:solidFill>
                            <a:schemeClr val="tx1"/>
                          </a:solidFill>
                          <a:effectLst/>
                          <a:latin typeface="Times New Roman" panose="02020603050405020304" pitchFamily="18" charset="0"/>
                          <a:cs typeface="Times New Roman" panose="02020603050405020304" pitchFamily="18" charset="0"/>
                        </a:rPr>
                        <a:t>• </a:t>
                      </a:r>
                      <a:r>
                        <a:rPr lang="en-US" sz="1800" b="1" u="none" strike="noStrike" dirty="0">
                          <a:solidFill>
                            <a:schemeClr val="tx1"/>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Foundations course</a:t>
                      </a:r>
                      <a:r>
                        <a:rPr lang="en-US" sz="1800" dirty="0">
                          <a:solidFill>
                            <a:schemeClr val="tx1"/>
                          </a:solidFill>
                          <a:effectLst/>
                          <a:latin typeface="Times New Roman" panose="02020603050405020304" pitchFamily="18" charset="0"/>
                          <a:cs typeface="Times New Roman" panose="02020603050405020304" pitchFamily="18" charset="0"/>
                        </a:rPr>
                        <a:t> within 18 months of hire </a:t>
                      </a:r>
                    </a:p>
                    <a:p>
                      <a:pPr algn="l" fontAlgn="t"/>
                      <a:br>
                        <a:rPr lang="en-US" sz="1800" dirty="0">
                          <a:solidFill>
                            <a:schemeClr val="tx1"/>
                          </a:solidFill>
                          <a:effectLst/>
                          <a:latin typeface="Times New Roman" panose="02020603050405020304" pitchFamily="18" charset="0"/>
                          <a:cs typeface="Times New Roman" panose="02020603050405020304" pitchFamily="18" charset="0"/>
                        </a:rPr>
                      </a:br>
                      <a:r>
                        <a:rPr lang="en-US" sz="1800" dirty="0">
                          <a:solidFill>
                            <a:schemeClr val="tx1"/>
                          </a:solidFill>
                          <a:effectLst/>
                          <a:latin typeface="Times New Roman" panose="02020603050405020304" pitchFamily="18" charset="0"/>
                          <a:cs typeface="Times New Roman" panose="02020603050405020304" pitchFamily="18" charset="0"/>
                        </a:rPr>
                        <a:t>• Specific certifications for inspections performed, such as soil evaluator, system inspector, </a:t>
                      </a:r>
                      <a:r>
                        <a:rPr lang="en-US" sz="1800" b="1" dirty="0">
                          <a:solidFill>
                            <a:schemeClr val="tx1"/>
                          </a:solidFill>
                          <a:effectLst/>
                          <a:latin typeface="Times New Roman" panose="02020603050405020304" pitchFamily="18" charset="0"/>
                          <a:cs typeface="Times New Roman" panose="02020603050405020304" pitchFamily="18" charset="0"/>
                        </a:rPr>
                        <a:t>food inspector training, housing inspection training, </a:t>
                      </a:r>
                      <a:r>
                        <a:rPr lang="en-US" sz="1800" dirty="0">
                          <a:solidFill>
                            <a:schemeClr val="tx1"/>
                          </a:solidFill>
                          <a:effectLst/>
                          <a:latin typeface="Times New Roman" panose="02020603050405020304" pitchFamily="18" charset="0"/>
                          <a:cs typeface="Times New Roman" panose="02020603050405020304" pitchFamily="18" charset="0"/>
                        </a:rPr>
                        <a:t>certified pool operator/certified pool inspector, lead </a:t>
                      </a:r>
                      <a:r>
                        <a:rPr lang="en-US" sz="1800" dirty="0" err="1">
                          <a:solidFill>
                            <a:schemeClr val="tx1"/>
                          </a:solidFill>
                          <a:effectLst/>
                          <a:latin typeface="Times New Roman" panose="02020603050405020304" pitchFamily="18" charset="0"/>
                          <a:cs typeface="Times New Roman" panose="02020603050405020304" pitchFamily="18" charset="0"/>
                        </a:rPr>
                        <a:t>determinator</a:t>
                      </a:r>
                      <a:r>
                        <a:rPr lang="en-US" sz="1800" dirty="0">
                          <a:solidFill>
                            <a:schemeClr val="tx1"/>
                          </a:solidFill>
                          <a:effectLst/>
                          <a:latin typeface="Times New Roman" panose="02020603050405020304" pitchFamily="18" charset="0"/>
                          <a:cs typeface="Times New Roman" panose="02020603050405020304" pitchFamily="18" charset="0"/>
                        </a:rPr>
                        <a:t> within 1 year of hire</a:t>
                      </a:r>
                    </a:p>
                  </a:txBody>
                  <a:tcPr marL="53563" marR="89272" marT="44636" marB="44636">
                    <a:lnL>
                      <a:noFill/>
                    </a:lnL>
                    <a:lnR>
                      <a:noFill/>
                    </a:lnR>
                    <a:lnT>
                      <a:noFill/>
                    </a:lnT>
                    <a:lnB>
                      <a:noFill/>
                    </a:lnB>
                  </a:tcPr>
                </a:tc>
                <a:tc>
                  <a:txBody>
                    <a:bodyPr/>
                    <a:lstStyle/>
                    <a:p>
                      <a:pPr algn="l" fontAlgn="t"/>
                      <a:r>
                        <a:rPr lang="en-US" sz="1800" dirty="0">
                          <a:solidFill>
                            <a:schemeClr val="tx1"/>
                          </a:solidFill>
                          <a:effectLst/>
                          <a:latin typeface="Times New Roman" panose="02020603050405020304" pitchFamily="18" charset="0"/>
                          <a:cs typeface="Times New Roman" panose="02020603050405020304" pitchFamily="18" charset="0"/>
                        </a:rPr>
                        <a:t>• Health Association membership</a:t>
                      </a:r>
                      <a:br>
                        <a:rPr lang="en-US" sz="1800" dirty="0">
                          <a:solidFill>
                            <a:schemeClr val="tx1"/>
                          </a:solidFill>
                          <a:effectLst/>
                          <a:latin typeface="Times New Roman" panose="02020603050405020304" pitchFamily="18" charset="0"/>
                          <a:cs typeface="Times New Roman" panose="02020603050405020304" pitchFamily="18" charset="0"/>
                        </a:rPr>
                      </a:br>
                      <a:r>
                        <a:rPr lang="en-US" sz="1800" dirty="0">
                          <a:solidFill>
                            <a:schemeClr val="tx1"/>
                          </a:solidFill>
                          <a:effectLst/>
                          <a:latin typeface="Times New Roman" panose="02020603050405020304" pitchFamily="18" charset="0"/>
                          <a:cs typeface="Times New Roman" panose="02020603050405020304" pitchFamily="18" charset="0"/>
                        </a:rPr>
                        <a:t>• Associate's degree in science or public health, at hire</a:t>
                      </a:r>
                    </a:p>
                  </a:txBody>
                  <a:tcPr marL="53563" marR="89272" marT="44636" marB="44636">
                    <a:lnL>
                      <a:noFill/>
                    </a:lnL>
                    <a:lnR>
                      <a:noFill/>
                    </a:lnR>
                    <a:lnT>
                      <a:noFill/>
                    </a:lnT>
                    <a:lnB>
                      <a:noFill/>
                    </a:lnB>
                  </a:tcPr>
                </a:tc>
                <a:extLst>
                  <a:ext uri="{0D108BD9-81ED-4DB2-BD59-A6C34878D82A}">
                    <a16:rowId xmlns:a16="http://schemas.microsoft.com/office/drawing/2014/main" val="4279537747"/>
                  </a:ext>
                </a:extLst>
              </a:tr>
            </a:tbl>
          </a:graphicData>
        </a:graphic>
      </p:graphicFrame>
      <p:sp>
        <p:nvSpPr>
          <p:cNvPr id="5" name="TextBox 4">
            <a:extLst>
              <a:ext uri="{FF2B5EF4-FFF2-40B4-BE49-F238E27FC236}">
                <a16:creationId xmlns:a16="http://schemas.microsoft.com/office/drawing/2014/main" id="{8ECB0F20-32CF-48E3-A022-D14A436044C0}"/>
              </a:ext>
            </a:extLst>
          </p:cNvPr>
          <p:cNvSpPr txBox="1"/>
          <p:nvPr/>
        </p:nvSpPr>
        <p:spPr>
          <a:xfrm>
            <a:off x="498764" y="6308209"/>
            <a:ext cx="8861367" cy="369332"/>
          </a:xfrm>
          <a:prstGeom prst="rect">
            <a:avLst/>
          </a:prstGeom>
          <a:noFill/>
        </p:spPr>
        <p:txBody>
          <a:bodyPr wrap="square" rtlCol="0">
            <a:spAutoFit/>
          </a:bodyPr>
          <a:lstStyle/>
          <a:p>
            <a:r>
              <a:rPr lang="en-US" dirty="0">
                <a:solidFill>
                  <a:schemeClr val="bg1"/>
                </a:solidFill>
              </a:rPr>
              <a:t> * </a:t>
            </a:r>
            <a:r>
              <a:rPr lang="en-US" sz="1600" dirty="0">
                <a:solidFill>
                  <a:schemeClr val="bg1"/>
                </a:solidFill>
              </a:rPr>
              <a:t>https://www.mass.gov/info-details/workforce-standards#inspector-/-environmental-health-specialist</a:t>
            </a:r>
          </a:p>
        </p:txBody>
      </p:sp>
    </p:spTree>
    <p:extLst>
      <p:ext uri="{BB962C8B-B14F-4D97-AF65-F5344CB8AC3E}">
        <p14:creationId xmlns:p14="http://schemas.microsoft.com/office/powerpoint/2010/main" val="987779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64E88-A324-42CD-A2AC-AD103EA05A56}"/>
              </a:ext>
            </a:extLst>
          </p:cNvPr>
          <p:cNvSpPr>
            <a:spLocks noGrp="1"/>
          </p:cNvSpPr>
          <p:nvPr>
            <p:ph type="title"/>
          </p:nvPr>
        </p:nvSpPr>
        <p:spPr>
          <a:xfrm>
            <a:off x="684212" y="289404"/>
            <a:ext cx="8534400" cy="1507067"/>
          </a:xfrm>
        </p:spPr>
        <p:txBody>
          <a:bodyPr/>
          <a:lstStyle/>
          <a:p>
            <a:r>
              <a:rPr lang="en-US" dirty="0">
                <a:solidFill>
                  <a:srgbClr val="0070C0"/>
                </a:solidFill>
              </a:rPr>
              <a:t>Certified Professional Food safety</a:t>
            </a:r>
          </a:p>
        </p:txBody>
      </p:sp>
      <p:sp>
        <p:nvSpPr>
          <p:cNvPr id="3" name="Content Placeholder 2">
            <a:extLst>
              <a:ext uri="{FF2B5EF4-FFF2-40B4-BE49-F238E27FC236}">
                <a16:creationId xmlns:a16="http://schemas.microsoft.com/office/drawing/2014/main" id="{43BD0C03-FD9E-4C5E-A723-BFD3D6DCFD7F}"/>
              </a:ext>
            </a:extLst>
          </p:cNvPr>
          <p:cNvSpPr>
            <a:spLocks noGrp="1"/>
          </p:cNvSpPr>
          <p:nvPr>
            <p:ph idx="1"/>
          </p:nvPr>
        </p:nvSpPr>
        <p:spPr>
          <a:xfrm>
            <a:off x="590694" y="2348346"/>
            <a:ext cx="8534400" cy="3615267"/>
          </a:xfrm>
        </p:spPr>
        <p:txBody>
          <a:bodyPr/>
          <a:lstStyle/>
          <a:p>
            <a:r>
              <a:rPr lang="en-US" dirty="0">
                <a:solidFill>
                  <a:schemeClr val="tx1"/>
                </a:solidFill>
              </a:rPr>
              <a:t>Credential Administered by the National environmental Health Association for persons engaged in retail Food Safety</a:t>
            </a:r>
          </a:p>
          <a:p>
            <a:r>
              <a:rPr lang="en-US" dirty="0">
                <a:solidFill>
                  <a:schemeClr val="tx1"/>
                </a:solidFill>
              </a:rPr>
              <a:t>Credential for personnel engaged in Retail Food inspection</a:t>
            </a:r>
          </a:p>
          <a:p>
            <a:r>
              <a:rPr lang="en-US" b="1" dirty="0">
                <a:solidFill>
                  <a:schemeClr val="tx1"/>
                </a:solidFill>
              </a:rPr>
              <a:t>Applications are valid for one year from the date  it is received by NEHA.  If the test has not been taken within one year of applying, new application and fees must be submitted</a:t>
            </a:r>
          </a:p>
          <a:p>
            <a:endParaRPr lang="en-US" dirty="0"/>
          </a:p>
        </p:txBody>
      </p:sp>
    </p:spTree>
    <p:extLst>
      <p:ext uri="{BB962C8B-B14F-4D97-AF65-F5344CB8AC3E}">
        <p14:creationId xmlns:p14="http://schemas.microsoft.com/office/powerpoint/2010/main" val="1681018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9D306-1C09-47D5-9794-0625D5E141F4}"/>
              </a:ext>
            </a:extLst>
          </p:cNvPr>
          <p:cNvSpPr>
            <a:spLocks noGrp="1"/>
          </p:cNvSpPr>
          <p:nvPr>
            <p:ph type="title"/>
          </p:nvPr>
        </p:nvSpPr>
        <p:spPr>
          <a:xfrm>
            <a:off x="1027112" y="289404"/>
            <a:ext cx="8534400" cy="1507067"/>
          </a:xfrm>
        </p:spPr>
        <p:txBody>
          <a:bodyPr/>
          <a:lstStyle/>
          <a:p>
            <a:r>
              <a:rPr lang="en-US" b="1" dirty="0">
                <a:solidFill>
                  <a:srgbClr val="0070C0"/>
                </a:solidFill>
              </a:rPr>
              <a:t>Eligibility</a:t>
            </a:r>
          </a:p>
        </p:txBody>
      </p:sp>
      <p:sp>
        <p:nvSpPr>
          <p:cNvPr id="3" name="Content Placeholder 2">
            <a:extLst>
              <a:ext uri="{FF2B5EF4-FFF2-40B4-BE49-F238E27FC236}">
                <a16:creationId xmlns:a16="http://schemas.microsoft.com/office/drawing/2014/main" id="{CCCEFA63-D62F-469C-99A6-C359DCD7E98E}"/>
              </a:ext>
            </a:extLst>
          </p:cNvPr>
          <p:cNvSpPr>
            <a:spLocks noGrp="1"/>
          </p:cNvSpPr>
          <p:nvPr>
            <p:ph idx="1"/>
          </p:nvPr>
        </p:nvSpPr>
        <p:spPr>
          <a:xfrm>
            <a:off x="756948" y="1371600"/>
            <a:ext cx="8534400" cy="4873335"/>
          </a:xfrm>
        </p:spPr>
        <p:txBody>
          <a:bodyPr>
            <a:normAutofit fontScale="85000" lnSpcReduction="20000"/>
          </a:bodyPr>
          <a:lstStyle/>
          <a:p>
            <a:r>
              <a:rPr lang="en-US" dirty="0">
                <a:solidFill>
                  <a:schemeClr val="bg1"/>
                </a:solidFill>
              </a:rPr>
              <a:t>Individuals with the following education and training are eligible for the CP-FS exam:</a:t>
            </a:r>
          </a:p>
          <a:p>
            <a:r>
              <a:rPr lang="en-US" dirty="0">
                <a:solidFill>
                  <a:schemeClr val="tx1"/>
                </a:solidFill>
              </a:rPr>
              <a:t>Bachelor's degree in any subject</a:t>
            </a:r>
          </a:p>
          <a:p>
            <a:r>
              <a:rPr lang="en-US" dirty="0">
                <a:solidFill>
                  <a:schemeClr val="tx1"/>
                </a:solidFill>
              </a:rPr>
              <a:t>Or</a:t>
            </a:r>
          </a:p>
          <a:p>
            <a:r>
              <a:rPr lang="en-US" dirty="0">
                <a:solidFill>
                  <a:schemeClr val="tx1"/>
                </a:solidFill>
              </a:rPr>
              <a:t>Associate's degree</a:t>
            </a:r>
          </a:p>
          <a:p>
            <a:r>
              <a:rPr lang="en-US" dirty="0">
                <a:solidFill>
                  <a:schemeClr val="tx1"/>
                </a:solidFill>
              </a:rPr>
              <a:t>Valid, unexpired Certified Professional Food Manager (CPFM) certificate, International Certified Food Safety Manager (ICFSM), Food Safety Managers Certification Examination (FSMCE) certificate, </a:t>
            </a:r>
            <a:r>
              <a:rPr lang="en-US" dirty="0" err="1">
                <a:solidFill>
                  <a:schemeClr val="tx1"/>
                </a:solidFill>
              </a:rPr>
              <a:t>StateFoodSafety</a:t>
            </a:r>
            <a:r>
              <a:rPr lang="en-US" dirty="0">
                <a:solidFill>
                  <a:schemeClr val="tx1"/>
                </a:solidFill>
              </a:rPr>
              <a:t> Manager Certification, </a:t>
            </a:r>
            <a:r>
              <a:rPr lang="en-US" dirty="0" err="1">
                <a:solidFill>
                  <a:schemeClr val="tx1"/>
                </a:solidFill>
              </a:rPr>
              <a:t>SuperSafe</a:t>
            </a:r>
            <a:r>
              <a:rPr lang="en-US" dirty="0">
                <a:solidFill>
                  <a:schemeClr val="tx1"/>
                </a:solidFill>
              </a:rPr>
              <a:t> Mark certificate, OR a </a:t>
            </a:r>
            <a:r>
              <a:rPr lang="en-US" dirty="0" err="1">
                <a:solidFill>
                  <a:schemeClr val="tx1"/>
                </a:solidFill>
              </a:rPr>
              <a:t>ServSafe</a:t>
            </a:r>
            <a:r>
              <a:rPr lang="en-US" dirty="0">
                <a:solidFill>
                  <a:schemeClr val="tx1"/>
                </a:solidFill>
              </a:rPr>
              <a:t> Food Protection Manager certificate</a:t>
            </a:r>
          </a:p>
          <a:p>
            <a:r>
              <a:rPr lang="en-US" dirty="0">
                <a:solidFill>
                  <a:schemeClr val="tx1"/>
                </a:solidFill>
              </a:rPr>
              <a:t>Or</a:t>
            </a:r>
          </a:p>
          <a:p>
            <a:r>
              <a:rPr lang="en-US" dirty="0">
                <a:solidFill>
                  <a:schemeClr val="tx1"/>
                </a:solidFill>
              </a:rPr>
              <a:t>High School Diploma or GED</a:t>
            </a:r>
          </a:p>
          <a:p>
            <a:r>
              <a:rPr lang="en-US" dirty="0">
                <a:solidFill>
                  <a:schemeClr val="tx1"/>
                </a:solidFill>
              </a:rPr>
              <a:t>A valid, unexpired Certified Professional Food Manager (CPFM) certificate, International Certified Food Safety Manager (ICFSM), Food Safety Managers Certification Examination (FSMCE) certificate, </a:t>
            </a:r>
            <a:r>
              <a:rPr lang="en-US" dirty="0" err="1">
                <a:solidFill>
                  <a:schemeClr val="tx1"/>
                </a:solidFill>
              </a:rPr>
              <a:t>StateFoodSafety</a:t>
            </a:r>
            <a:r>
              <a:rPr lang="en-US" dirty="0">
                <a:solidFill>
                  <a:schemeClr val="tx1"/>
                </a:solidFill>
              </a:rPr>
              <a:t> Manager Certification, </a:t>
            </a:r>
            <a:r>
              <a:rPr lang="en-US" dirty="0" err="1">
                <a:solidFill>
                  <a:schemeClr val="tx1"/>
                </a:solidFill>
              </a:rPr>
              <a:t>SuperSafe</a:t>
            </a:r>
            <a:r>
              <a:rPr lang="en-US" dirty="0">
                <a:solidFill>
                  <a:schemeClr val="tx1"/>
                </a:solidFill>
              </a:rPr>
              <a:t> Mark certificate, or a </a:t>
            </a:r>
            <a:r>
              <a:rPr lang="en-US" dirty="0" err="1">
                <a:solidFill>
                  <a:schemeClr val="tx1"/>
                </a:solidFill>
              </a:rPr>
              <a:t>ServSafe</a:t>
            </a:r>
            <a:r>
              <a:rPr lang="en-US" dirty="0">
                <a:solidFill>
                  <a:schemeClr val="tx1"/>
                </a:solidFill>
              </a:rPr>
              <a:t> Food Protection Manager certificate</a:t>
            </a:r>
          </a:p>
          <a:p>
            <a:endParaRPr lang="en-US" dirty="0"/>
          </a:p>
        </p:txBody>
      </p:sp>
    </p:spTree>
    <p:extLst>
      <p:ext uri="{BB962C8B-B14F-4D97-AF65-F5344CB8AC3E}">
        <p14:creationId xmlns:p14="http://schemas.microsoft.com/office/powerpoint/2010/main" val="237435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6F7A3-7A61-4B34-A65C-5BC397688A65}"/>
              </a:ext>
            </a:extLst>
          </p:cNvPr>
          <p:cNvSpPr>
            <a:spLocks noGrp="1"/>
          </p:cNvSpPr>
          <p:nvPr>
            <p:ph type="title"/>
          </p:nvPr>
        </p:nvSpPr>
        <p:spPr>
          <a:xfrm>
            <a:off x="881639" y="0"/>
            <a:ext cx="8534400" cy="1507067"/>
          </a:xfrm>
        </p:spPr>
        <p:txBody>
          <a:bodyPr/>
          <a:lstStyle/>
          <a:p>
            <a:r>
              <a:rPr lang="en-US" b="1" dirty="0">
                <a:solidFill>
                  <a:srgbClr val="0070C0"/>
                </a:solidFill>
              </a:rPr>
              <a:t>Process</a:t>
            </a:r>
          </a:p>
        </p:txBody>
      </p:sp>
      <p:sp>
        <p:nvSpPr>
          <p:cNvPr id="3" name="Content Placeholder 2">
            <a:extLst>
              <a:ext uri="{FF2B5EF4-FFF2-40B4-BE49-F238E27FC236}">
                <a16:creationId xmlns:a16="http://schemas.microsoft.com/office/drawing/2014/main" id="{8B776AB2-50BB-44F9-9605-BDEB7D56358D}"/>
              </a:ext>
            </a:extLst>
          </p:cNvPr>
          <p:cNvSpPr>
            <a:spLocks noGrp="1"/>
          </p:cNvSpPr>
          <p:nvPr>
            <p:ph idx="1"/>
          </p:nvPr>
        </p:nvSpPr>
        <p:spPr>
          <a:xfrm>
            <a:off x="725775" y="1621366"/>
            <a:ext cx="8534400" cy="4727479"/>
          </a:xfrm>
        </p:spPr>
        <p:txBody>
          <a:bodyPr/>
          <a:lstStyle/>
          <a:p>
            <a:r>
              <a:rPr lang="en-US" dirty="0"/>
              <a:t>Submit an application to NEHA with Fee of $370.00 for Members </a:t>
            </a:r>
          </a:p>
          <a:p>
            <a:r>
              <a:rPr lang="en-US" dirty="0"/>
              <a:t>$515 for non- Members</a:t>
            </a:r>
          </a:p>
          <a:p>
            <a:r>
              <a:rPr lang="en-US" dirty="0"/>
              <a:t>Application reviewed and approved</a:t>
            </a:r>
          </a:p>
          <a:p>
            <a:r>
              <a:rPr lang="en-US" dirty="0"/>
              <a:t>Test is at a remote site</a:t>
            </a:r>
          </a:p>
          <a:p>
            <a:r>
              <a:rPr lang="en-US" dirty="0" err="1"/>
              <a:t>Schduele</a:t>
            </a:r>
            <a:r>
              <a:rPr lang="en-US" dirty="0"/>
              <a:t> your exam </a:t>
            </a:r>
          </a:p>
          <a:p>
            <a:endParaRPr lang="en-US" dirty="0"/>
          </a:p>
          <a:p>
            <a:endParaRPr lang="en-US" dirty="0"/>
          </a:p>
        </p:txBody>
      </p:sp>
    </p:spTree>
    <p:extLst>
      <p:ext uri="{BB962C8B-B14F-4D97-AF65-F5344CB8AC3E}">
        <p14:creationId xmlns:p14="http://schemas.microsoft.com/office/powerpoint/2010/main" val="591600191"/>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675</TotalTime>
  <Words>2699</Words>
  <Application>Microsoft Office PowerPoint</Application>
  <PresentationFormat>Widescreen</PresentationFormat>
  <Paragraphs>216</Paragraphs>
  <Slides>33</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Century Gothic</vt:lpstr>
      <vt:lpstr>Nunito Sans</vt:lpstr>
      <vt:lpstr>Raleway</vt:lpstr>
      <vt:lpstr>Times New Roman</vt:lpstr>
      <vt:lpstr>Wingdings 3</vt:lpstr>
      <vt:lpstr>Slice</vt:lpstr>
      <vt:lpstr>What are credentials What should I get and how can I get it</vt:lpstr>
      <vt:lpstr>Discussion points</vt:lpstr>
      <vt:lpstr>Credential</vt:lpstr>
      <vt:lpstr>Benefits</vt:lpstr>
      <vt:lpstr>PHE Requirements for Management / Agent </vt:lpstr>
      <vt:lpstr>PHE Workforce Standards for Inspector / Environmental Health Specialist</vt:lpstr>
      <vt:lpstr>Certified Professional Food safety</vt:lpstr>
      <vt:lpstr>Eligibility</vt:lpstr>
      <vt:lpstr>Process</vt:lpstr>
      <vt:lpstr>The Test</vt:lpstr>
      <vt:lpstr>Credential Maintenance </vt:lpstr>
      <vt:lpstr>Certified in Comprehensive Food Safety - CCFS </vt:lpstr>
      <vt:lpstr> CCFS Eligibility</vt:lpstr>
      <vt:lpstr>Application</vt:lpstr>
      <vt:lpstr>Registered Environmental Health Specialist/Registered Sanitarian Credential </vt:lpstr>
      <vt:lpstr>Eligibility</vt:lpstr>
      <vt:lpstr>Track 1</vt:lpstr>
      <vt:lpstr>Track 2 – Bachelor's Degree </vt:lpstr>
      <vt:lpstr>Track 3– In Training </vt:lpstr>
      <vt:lpstr>Qualification</vt:lpstr>
      <vt:lpstr>Scoring</vt:lpstr>
      <vt:lpstr> Scoring </vt:lpstr>
      <vt:lpstr>Weighted Scoring </vt:lpstr>
      <vt:lpstr>Certified Health Officer - CHO Requirements</vt:lpstr>
      <vt:lpstr>Certified Health Officer</vt:lpstr>
      <vt:lpstr>Certified Health Officer - CHO </vt:lpstr>
      <vt:lpstr>Certified in Public Health- CPH</vt:lpstr>
      <vt:lpstr>Certified in Public Health : Criteria</vt:lpstr>
      <vt:lpstr>Certified in Public Health Test Domains</vt:lpstr>
      <vt:lpstr>References</vt:lpstr>
      <vt:lpstr>Questions</vt:lpstr>
      <vt:lpstr>Thank you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are credentials and how can I get mine a Credential</dc:title>
  <dc:creator>Staff</dc:creator>
  <cp:lastModifiedBy>Larry Ramdin</cp:lastModifiedBy>
  <cp:revision>25</cp:revision>
  <dcterms:created xsi:type="dcterms:W3CDTF">2025-11-20T19:41:40Z</dcterms:created>
  <dcterms:modified xsi:type="dcterms:W3CDTF">2025-11-24T01:46:13Z</dcterms:modified>
</cp:coreProperties>
</file>