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147470002" r:id="rId5"/>
    <p:sldId id="2147470016" r:id="rId6"/>
    <p:sldId id="2147470017" r:id="rId7"/>
    <p:sldId id="2147470018" r:id="rId8"/>
    <p:sldId id="2147470029" r:id="rId9"/>
    <p:sldId id="2147470019" r:id="rId10"/>
    <p:sldId id="2147470021" r:id="rId11"/>
    <p:sldId id="2147470032" r:id="rId12"/>
    <p:sldId id="2147470020" r:id="rId13"/>
    <p:sldId id="2147470056" r:id="rId14"/>
    <p:sldId id="2147470022" r:id="rId15"/>
    <p:sldId id="2147470030" r:id="rId16"/>
    <p:sldId id="2147470031" r:id="rId17"/>
    <p:sldId id="2147470033" r:id="rId18"/>
    <p:sldId id="2147470023" r:id="rId19"/>
    <p:sldId id="2147470024" r:id="rId20"/>
    <p:sldId id="2147470025" r:id="rId21"/>
    <p:sldId id="2147470026" r:id="rId22"/>
    <p:sldId id="2147470027" r:id="rId23"/>
    <p:sldId id="2147470034" r:id="rId24"/>
    <p:sldId id="2147470028" r:id="rId25"/>
    <p:sldId id="2147470035" r:id="rId26"/>
    <p:sldId id="2147470055" r:id="rId27"/>
    <p:sldId id="2147470015"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04" userDrawn="1">
          <p15:clr>
            <a:srgbClr val="A4A3A4"/>
          </p15:clr>
        </p15:guide>
        <p15:guide id="2" pos="708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4" clrIdx="0"/>
  <p:cmAuthor id="1" name="Karen" initials="K" lastIdx="2" clrIdx="1"/>
  <p:cmAuthor id="2" name="Bharel, Monica (DPH)" initials="BM(" lastIdx="3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E53"/>
    <a:srgbClr val="055994"/>
    <a:srgbClr val="013366"/>
    <a:srgbClr val="4C9DD7"/>
    <a:srgbClr val="4376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48156-8F72-49F7-BE35-D4EDB457DE9B}" v="613" dt="2025-08-12T16:04:35.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35" autoAdjust="0"/>
    <p:restoredTop sz="72688" autoAdjust="0"/>
  </p:normalViewPr>
  <p:slideViewPr>
    <p:cSldViewPr snapToGrid="0" snapToObjects="1">
      <p:cViewPr varScale="1">
        <p:scale>
          <a:sx n="46" d="100"/>
          <a:sy n="46" d="100"/>
        </p:scale>
        <p:origin x="1052" y="32"/>
      </p:cViewPr>
      <p:guideLst>
        <p:guide orient="horz" pos="4104"/>
        <p:guide pos="708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876"/>
    </p:cViewPr>
  </p:sorterViewPr>
  <p:notesViewPr>
    <p:cSldViewPr snapToGrid="0" snapToObjects="1">
      <p:cViewPr varScale="1">
        <p:scale>
          <a:sx n="60" d="100"/>
          <a:sy n="60" d="100"/>
        </p:scale>
        <p:origin x="2610" y="7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reira, Jessica L. (DPH)" userId="4cf92fd0-2ab4-44ff-afdc-b5ececbbcbe1" providerId="ADAL" clId="{0DE48156-8F72-49F7-BE35-D4EDB457DE9B}"/>
    <pc:docChg chg="undo custSel addSld delSld modSld sldOrd">
      <pc:chgData name="Ferreira, Jessica L. (DPH)" userId="4cf92fd0-2ab4-44ff-afdc-b5ececbbcbe1" providerId="ADAL" clId="{0DE48156-8F72-49F7-BE35-D4EDB457DE9B}" dt="2025-08-12T16:19:43.456" v="5842" actId="20577"/>
      <pc:docMkLst>
        <pc:docMk/>
      </pc:docMkLst>
      <pc:sldChg chg="modSp mod modNotesTx">
        <pc:chgData name="Ferreira, Jessica L. (DPH)" userId="4cf92fd0-2ab4-44ff-afdc-b5ececbbcbe1" providerId="ADAL" clId="{0DE48156-8F72-49F7-BE35-D4EDB457DE9B}" dt="2025-08-12T13:47:20.243" v="3386" actId="20577"/>
        <pc:sldMkLst>
          <pc:docMk/>
          <pc:sldMk cId="2552531362" sldId="2147470002"/>
        </pc:sldMkLst>
        <pc:spChg chg="mod">
          <ac:chgData name="Ferreira, Jessica L. (DPH)" userId="4cf92fd0-2ab4-44ff-afdc-b5ececbbcbe1" providerId="ADAL" clId="{0DE48156-8F72-49F7-BE35-D4EDB457DE9B}" dt="2025-08-07T12:20:13.249" v="14" actId="20577"/>
          <ac:spMkLst>
            <pc:docMk/>
            <pc:sldMk cId="2552531362" sldId="2147470002"/>
            <ac:spMk id="6" creationId="{47C6150D-AC60-4C53-BF42-5D0DCA499FFF}"/>
          </ac:spMkLst>
        </pc:spChg>
      </pc:sldChg>
      <pc:sldChg chg="ord">
        <pc:chgData name="Ferreira, Jessica L. (DPH)" userId="4cf92fd0-2ab4-44ff-afdc-b5ececbbcbe1" providerId="ADAL" clId="{0DE48156-8F72-49F7-BE35-D4EDB457DE9B}" dt="2025-08-12T16:00:48.855" v="5383"/>
        <pc:sldMkLst>
          <pc:docMk/>
          <pc:sldMk cId="3938643345" sldId="2147470015"/>
        </pc:sldMkLst>
      </pc:sldChg>
      <pc:sldChg chg="modNotesTx">
        <pc:chgData name="Ferreira, Jessica L. (DPH)" userId="4cf92fd0-2ab4-44ff-afdc-b5ececbbcbe1" providerId="ADAL" clId="{0DE48156-8F72-49F7-BE35-D4EDB457DE9B}" dt="2025-08-12T16:03:18.566" v="5386" actId="20577"/>
        <pc:sldMkLst>
          <pc:docMk/>
          <pc:sldMk cId="3760593411" sldId="2147470016"/>
        </pc:sldMkLst>
      </pc:sldChg>
      <pc:sldChg chg="modNotesTx">
        <pc:chgData name="Ferreira, Jessica L. (DPH)" userId="4cf92fd0-2ab4-44ff-afdc-b5ececbbcbe1" providerId="ADAL" clId="{0DE48156-8F72-49F7-BE35-D4EDB457DE9B}" dt="2025-08-12T13:48:14.992" v="3443" actId="113"/>
        <pc:sldMkLst>
          <pc:docMk/>
          <pc:sldMk cId="2142599829" sldId="2147470017"/>
        </pc:sldMkLst>
      </pc:sldChg>
      <pc:sldChg chg="modSp mod modNotesTx">
        <pc:chgData name="Ferreira, Jessica L. (DPH)" userId="4cf92fd0-2ab4-44ff-afdc-b5ececbbcbe1" providerId="ADAL" clId="{0DE48156-8F72-49F7-BE35-D4EDB457DE9B}" dt="2025-08-12T13:48:18.630" v="3444" actId="113"/>
        <pc:sldMkLst>
          <pc:docMk/>
          <pc:sldMk cId="1898165115" sldId="2147470018"/>
        </pc:sldMkLst>
        <pc:spChg chg="mod">
          <ac:chgData name="Ferreira, Jessica L. (DPH)" userId="4cf92fd0-2ab4-44ff-afdc-b5ececbbcbe1" providerId="ADAL" clId="{0DE48156-8F72-49F7-BE35-D4EDB457DE9B}" dt="2025-08-12T11:59:17.124" v="257" actId="20577"/>
          <ac:spMkLst>
            <pc:docMk/>
            <pc:sldMk cId="1898165115" sldId="2147470018"/>
            <ac:spMk id="4" creationId="{9A1DFA13-1DC9-FFFE-F44E-AEAF4E8AACBB}"/>
          </ac:spMkLst>
        </pc:spChg>
      </pc:sldChg>
      <pc:sldChg chg="modNotesTx">
        <pc:chgData name="Ferreira, Jessica L. (DPH)" userId="4cf92fd0-2ab4-44ff-afdc-b5ececbbcbe1" providerId="ADAL" clId="{0DE48156-8F72-49F7-BE35-D4EDB457DE9B}" dt="2025-08-12T13:48:06.973" v="3442" actId="113"/>
        <pc:sldMkLst>
          <pc:docMk/>
          <pc:sldMk cId="3670613295" sldId="2147470019"/>
        </pc:sldMkLst>
      </pc:sldChg>
      <pc:sldChg chg="addSp delSp modSp mod ord modNotesTx">
        <pc:chgData name="Ferreira, Jessica L. (DPH)" userId="4cf92fd0-2ab4-44ff-afdc-b5ececbbcbe1" providerId="ADAL" clId="{0DE48156-8F72-49F7-BE35-D4EDB457DE9B}" dt="2025-08-12T16:19:43.456" v="5842" actId="20577"/>
        <pc:sldMkLst>
          <pc:docMk/>
          <pc:sldMk cId="3919817970" sldId="2147470020"/>
        </pc:sldMkLst>
        <pc:spChg chg="mod">
          <ac:chgData name="Ferreira, Jessica L. (DPH)" userId="4cf92fd0-2ab4-44ff-afdc-b5ececbbcbe1" providerId="ADAL" clId="{0DE48156-8F72-49F7-BE35-D4EDB457DE9B}" dt="2025-08-12T16:19:43.456" v="5842" actId="20577"/>
          <ac:spMkLst>
            <pc:docMk/>
            <pc:sldMk cId="3919817970" sldId="2147470020"/>
            <ac:spMk id="3" creationId="{9DE3E29D-A3E7-37EC-42F8-CB44F2B62B48}"/>
          </ac:spMkLst>
        </pc:spChg>
        <pc:spChg chg="del mod">
          <ac:chgData name="Ferreira, Jessica L. (DPH)" userId="4cf92fd0-2ab4-44ff-afdc-b5ececbbcbe1" providerId="ADAL" clId="{0DE48156-8F72-49F7-BE35-D4EDB457DE9B}" dt="2025-08-12T13:50:11.962" v="3478" actId="478"/>
          <ac:spMkLst>
            <pc:docMk/>
            <pc:sldMk cId="3919817970" sldId="2147470020"/>
            <ac:spMk id="4" creationId="{FD14AED3-0DC2-CB27-EAAD-3B6EDEE348BC}"/>
          </ac:spMkLst>
        </pc:spChg>
        <pc:spChg chg="add del mod">
          <ac:chgData name="Ferreira, Jessica L. (DPH)" userId="4cf92fd0-2ab4-44ff-afdc-b5ececbbcbe1" providerId="ADAL" clId="{0DE48156-8F72-49F7-BE35-D4EDB457DE9B}" dt="2025-08-12T13:50:18.238" v="3480" actId="478"/>
          <ac:spMkLst>
            <pc:docMk/>
            <pc:sldMk cId="3919817970" sldId="2147470020"/>
            <ac:spMk id="7" creationId="{3E161A24-6656-ACCA-9FCC-7AFBD9AC2536}"/>
          </ac:spMkLst>
        </pc:spChg>
        <pc:picChg chg="del">
          <ac:chgData name="Ferreira, Jessica L. (DPH)" userId="4cf92fd0-2ab4-44ff-afdc-b5ececbbcbe1" providerId="ADAL" clId="{0DE48156-8F72-49F7-BE35-D4EDB457DE9B}" dt="2025-08-12T13:50:19.116" v="3481" actId="478"/>
          <ac:picMkLst>
            <pc:docMk/>
            <pc:sldMk cId="3919817970" sldId="2147470020"/>
            <ac:picMk id="6" creationId="{B6021335-0430-226D-9B53-8FACC375FD0E}"/>
          </ac:picMkLst>
        </pc:picChg>
        <pc:picChg chg="add mod">
          <ac:chgData name="Ferreira, Jessica L. (DPH)" userId="4cf92fd0-2ab4-44ff-afdc-b5ececbbcbe1" providerId="ADAL" clId="{0DE48156-8F72-49F7-BE35-D4EDB457DE9B}" dt="2025-08-12T16:05:07.406" v="5396" actId="1440"/>
          <ac:picMkLst>
            <pc:docMk/>
            <pc:sldMk cId="3919817970" sldId="2147470020"/>
            <ac:picMk id="9" creationId="{91DB71E0-83C4-6C5C-0576-751623147B00}"/>
          </ac:picMkLst>
        </pc:picChg>
        <pc:picChg chg="add del">
          <ac:chgData name="Ferreira, Jessica L. (DPH)" userId="4cf92fd0-2ab4-44ff-afdc-b5ececbbcbe1" providerId="ADAL" clId="{0DE48156-8F72-49F7-BE35-D4EDB457DE9B}" dt="2025-08-12T14:03:23.429" v="3486" actId="22"/>
          <ac:picMkLst>
            <pc:docMk/>
            <pc:sldMk cId="3919817970" sldId="2147470020"/>
            <ac:picMk id="11" creationId="{6708238D-EB26-37F3-AAC0-E024CD9647F7}"/>
          </ac:picMkLst>
        </pc:picChg>
      </pc:sldChg>
      <pc:sldChg chg="modSp mod">
        <pc:chgData name="Ferreira, Jessica L. (DPH)" userId="4cf92fd0-2ab4-44ff-afdc-b5ececbbcbe1" providerId="ADAL" clId="{0DE48156-8F72-49F7-BE35-D4EDB457DE9B}" dt="2025-08-12T13:49:51.770" v="3449" actId="1076"/>
        <pc:sldMkLst>
          <pc:docMk/>
          <pc:sldMk cId="529252836" sldId="2147470021"/>
        </pc:sldMkLst>
        <pc:spChg chg="mod">
          <ac:chgData name="Ferreira, Jessica L. (DPH)" userId="4cf92fd0-2ab4-44ff-afdc-b5ececbbcbe1" providerId="ADAL" clId="{0DE48156-8F72-49F7-BE35-D4EDB457DE9B}" dt="2025-08-12T13:49:51.770" v="3449" actId="1076"/>
          <ac:spMkLst>
            <pc:docMk/>
            <pc:sldMk cId="529252836" sldId="2147470021"/>
            <ac:spMk id="4" creationId="{DDA3EF46-CD3E-6E64-612E-F2F73B8925ED}"/>
          </ac:spMkLst>
        </pc:spChg>
      </pc:sldChg>
      <pc:sldChg chg="modSp mod modNotesTx">
        <pc:chgData name="Ferreira, Jessica L. (DPH)" userId="4cf92fd0-2ab4-44ff-afdc-b5ececbbcbe1" providerId="ADAL" clId="{0DE48156-8F72-49F7-BE35-D4EDB457DE9B}" dt="2025-08-12T15:58:53.659" v="5307" actId="20577"/>
        <pc:sldMkLst>
          <pc:docMk/>
          <pc:sldMk cId="1889099758" sldId="2147470022"/>
        </pc:sldMkLst>
        <pc:spChg chg="mod">
          <ac:chgData name="Ferreira, Jessica L. (DPH)" userId="4cf92fd0-2ab4-44ff-afdc-b5ececbbcbe1" providerId="ADAL" clId="{0DE48156-8F72-49F7-BE35-D4EDB457DE9B}" dt="2025-08-12T14:06:11.137" v="3762" actId="20577"/>
          <ac:spMkLst>
            <pc:docMk/>
            <pc:sldMk cId="1889099758" sldId="2147470022"/>
            <ac:spMk id="4" creationId="{01D652BC-BF22-A5D9-D1ED-24AD1886EA44}"/>
          </ac:spMkLst>
        </pc:spChg>
      </pc:sldChg>
      <pc:sldChg chg="modNotesTx">
        <pc:chgData name="Ferreira, Jessica L. (DPH)" userId="4cf92fd0-2ab4-44ff-afdc-b5ececbbcbe1" providerId="ADAL" clId="{0DE48156-8F72-49F7-BE35-D4EDB457DE9B}" dt="2025-08-12T16:02:04.324" v="5384" actId="113"/>
        <pc:sldMkLst>
          <pc:docMk/>
          <pc:sldMk cId="4037427136" sldId="2147470023"/>
        </pc:sldMkLst>
      </pc:sldChg>
      <pc:sldChg chg="modNotesTx">
        <pc:chgData name="Ferreira, Jessica L. (DPH)" userId="4cf92fd0-2ab4-44ff-afdc-b5ececbbcbe1" providerId="ADAL" clId="{0DE48156-8F72-49F7-BE35-D4EDB457DE9B}" dt="2025-08-12T15:59:18.561" v="5310" actId="113"/>
        <pc:sldMkLst>
          <pc:docMk/>
          <pc:sldMk cId="4104628046" sldId="2147470024"/>
        </pc:sldMkLst>
      </pc:sldChg>
      <pc:sldChg chg="modNotesTx">
        <pc:chgData name="Ferreira, Jessica L. (DPH)" userId="4cf92fd0-2ab4-44ff-afdc-b5ececbbcbe1" providerId="ADAL" clId="{0DE48156-8F72-49F7-BE35-D4EDB457DE9B}" dt="2025-08-12T15:59:23.620" v="5311" actId="113"/>
        <pc:sldMkLst>
          <pc:docMk/>
          <pc:sldMk cId="2277985736" sldId="2147470025"/>
        </pc:sldMkLst>
      </pc:sldChg>
      <pc:sldChg chg="modNotesTx">
        <pc:chgData name="Ferreira, Jessica L. (DPH)" userId="4cf92fd0-2ab4-44ff-afdc-b5ececbbcbe1" providerId="ADAL" clId="{0DE48156-8F72-49F7-BE35-D4EDB457DE9B}" dt="2025-08-12T15:59:31.426" v="5313" actId="20577"/>
        <pc:sldMkLst>
          <pc:docMk/>
          <pc:sldMk cId="4207647228" sldId="2147470027"/>
        </pc:sldMkLst>
      </pc:sldChg>
      <pc:sldChg chg="modSp mod modNotesTx">
        <pc:chgData name="Ferreira, Jessica L. (DPH)" userId="4cf92fd0-2ab4-44ff-afdc-b5ececbbcbe1" providerId="ADAL" clId="{0DE48156-8F72-49F7-BE35-D4EDB457DE9B}" dt="2025-08-12T15:57:23.857" v="5290" actId="27636"/>
        <pc:sldMkLst>
          <pc:docMk/>
          <pc:sldMk cId="591606221" sldId="2147470028"/>
        </pc:sldMkLst>
        <pc:spChg chg="mod">
          <ac:chgData name="Ferreira, Jessica L. (DPH)" userId="4cf92fd0-2ab4-44ff-afdc-b5ececbbcbe1" providerId="ADAL" clId="{0DE48156-8F72-49F7-BE35-D4EDB457DE9B}" dt="2025-08-12T15:57:23.857" v="5290" actId="27636"/>
          <ac:spMkLst>
            <pc:docMk/>
            <pc:sldMk cId="591606221" sldId="2147470028"/>
            <ac:spMk id="4" creationId="{F8AF20F2-43DF-7712-F029-3483F3274F39}"/>
          </ac:spMkLst>
        </pc:spChg>
      </pc:sldChg>
      <pc:sldChg chg="addSp delSp modSp new mod ord modClrScheme chgLayout modNotesTx">
        <pc:chgData name="Ferreira, Jessica L. (DPH)" userId="4cf92fd0-2ab4-44ff-afdc-b5ececbbcbe1" providerId="ADAL" clId="{0DE48156-8F72-49F7-BE35-D4EDB457DE9B}" dt="2025-08-12T13:47:53.363" v="3441" actId="20577"/>
        <pc:sldMkLst>
          <pc:docMk/>
          <pc:sldMk cId="2524218900" sldId="2147470029"/>
        </pc:sldMkLst>
        <pc:spChg chg="mod ord">
          <ac:chgData name="Ferreira, Jessica L. (DPH)" userId="4cf92fd0-2ab4-44ff-afdc-b5ececbbcbe1" providerId="ADAL" clId="{0DE48156-8F72-49F7-BE35-D4EDB457DE9B}" dt="2025-08-12T12:53:43.896" v="1052" actId="26606"/>
          <ac:spMkLst>
            <pc:docMk/>
            <pc:sldMk cId="2524218900" sldId="2147470029"/>
            <ac:spMk id="2" creationId="{CD4C3894-F545-F5FB-C476-5FC5079B6234}"/>
          </ac:spMkLst>
        </pc:spChg>
        <pc:spChg chg="del">
          <ac:chgData name="Ferreira, Jessica L. (DPH)" userId="4cf92fd0-2ab4-44ff-afdc-b5ececbbcbe1" providerId="ADAL" clId="{0DE48156-8F72-49F7-BE35-D4EDB457DE9B}" dt="2025-08-12T12:53:24.333" v="1048" actId="478"/>
          <ac:spMkLst>
            <pc:docMk/>
            <pc:sldMk cId="2524218900" sldId="2147470029"/>
            <ac:spMk id="3" creationId="{AB8934E2-8F7D-1595-FD82-F1EA1A2D4DDB}"/>
          </ac:spMkLst>
        </pc:spChg>
        <pc:spChg chg="mod">
          <ac:chgData name="Ferreira, Jessica L. (DPH)" userId="4cf92fd0-2ab4-44ff-afdc-b5ececbbcbe1" providerId="ADAL" clId="{0DE48156-8F72-49F7-BE35-D4EDB457DE9B}" dt="2025-08-12T12:53:43.896" v="1052" actId="26606"/>
          <ac:spMkLst>
            <pc:docMk/>
            <pc:sldMk cId="2524218900" sldId="2147470029"/>
            <ac:spMk id="4" creationId="{E72BA8ED-8EA1-B872-4089-D64CE819AEC6}"/>
          </ac:spMkLst>
        </pc:spChg>
        <pc:spChg chg="add del mod">
          <ac:chgData name="Ferreira, Jessica L. (DPH)" userId="4cf92fd0-2ab4-44ff-afdc-b5ececbbcbe1" providerId="ADAL" clId="{0DE48156-8F72-49F7-BE35-D4EDB457DE9B}" dt="2025-08-12T12:53:43.896" v="1052" actId="26606"/>
          <ac:spMkLst>
            <pc:docMk/>
            <pc:sldMk cId="2524218900" sldId="2147470029"/>
            <ac:spMk id="6" creationId="{3D3BA4FC-687F-2F6B-34E3-92F67CFF6992}"/>
          </ac:spMkLst>
        </pc:spChg>
        <pc:graphicFrameChg chg="add del mod">
          <ac:chgData name="Ferreira, Jessica L. (DPH)" userId="4cf92fd0-2ab4-44ff-afdc-b5ececbbcbe1" providerId="ADAL" clId="{0DE48156-8F72-49F7-BE35-D4EDB457DE9B}" dt="2025-08-12T12:59:25.227" v="1149" actId="20577"/>
          <ac:graphicFrameMkLst>
            <pc:docMk/>
            <pc:sldMk cId="2524218900" sldId="2147470029"/>
            <ac:graphicFrameMk id="8" creationId="{C6AB26CB-7204-5A83-ED92-9D5EF69C860C}"/>
          </ac:graphicFrameMkLst>
        </pc:graphicFrameChg>
        <pc:picChg chg="add mod">
          <ac:chgData name="Ferreira, Jessica L. (DPH)" userId="4cf92fd0-2ab4-44ff-afdc-b5ececbbcbe1" providerId="ADAL" clId="{0DE48156-8F72-49F7-BE35-D4EDB457DE9B}" dt="2025-08-12T12:56:55.426" v="1078" actId="1076"/>
          <ac:picMkLst>
            <pc:docMk/>
            <pc:sldMk cId="2524218900" sldId="2147470029"/>
            <ac:picMk id="9" creationId="{4A428269-57FD-C4F5-80FF-D81BA0059849}"/>
          </ac:picMkLst>
        </pc:picChg>
      </pc:sldChg>
      <pc:sldChg chg="addSp delSp modSp new mod ord modNotesTx">
        <pc:chgData name="Ferreira, Jessica L. (DPH)" userId="4cf92fd0-2ab4-44ff-afdc-b5ececbbcbe1" providerId="ADAL" clId="{0DE48156-8F72-49F7-BE35-D4EDB457DE9B}" dt="2025-08-12T14:06:54.455" v="3770" actId="208"/>
        <pc:sldMkLst>
          <pc:docMk/>
          <pc:sldMk cId="470073576" sldId="2147470030"/>
        </pc:sldMkLst>
        <pc:spChg chg="mod">
          <ac:chgData name="Ferreira, Jessica L. (DPH)" userId="4cf92fd0-2ab4-44ff-afdc-b5ececbbcbe1" providerId="ADAL" clId="{0DE48156-8F72-49F7-BE35-D4EDB457DE9B}" dt="2025-08-12T12:13:26.132" v="895" actId="313"/>
          <ac:spMkLst>
            <pc:docMk/>
            <pc:sldMk cId="470073576" sldId="2147470030"/>
            <ac:spMk id="3" creationId="{A2986306-23B5-3A0F-C90F-82F26763F50D}"/>
          </ac:spMkLst>
        </pc:spChg>
        <pc:spChg chg="del">
          <ac:chgData name="Ferreira, Jessica L. (DPH)" userId="4cf92fd0-2ab4-44ff-afdc-b5ececbbcbe1" providerId="ADAL" clId="{0DE48156-8F72-49F7-BE35-D4EDB457DE9B}" dt="2025-08-12T12:14:44.890" v="896" actId="478"/>
          <ac:spMkLst>
            <pc:docMk/>
            <pc:sldMk cId="470073576" sldId="2147470030"/>
            <ac:spMk id="4" creationId="{60C9EACF-DA86-F332-40AD-4624FF29A903}"/>
          </ac:spMkLst>
        </pc:spChg>
        <pc:graphicFrameChg chg="add del mod">
          <ac:chgData name="Ferreira, Jessica L. (DPH)" userId="4cf92fd0-2ab4-44ff-afdc-b5ececbbcbe1" providerId="ADAL" clId="{0DE48156-8F72-49F7-BE35-D4EDB457DE9B}" dt="2025-08-12T12:17:26.286" v="908" actId="478"/>
          <ac:graphicFrameMkLst>
            <pc:docMk/>
            <pc:sldMk cId="470073576" sldId="2147470030"/>
            <ac:graphicFrameMk id="6" creationId="{2B74A368-FD98-9E67-3017-E64A6FBE5AA5}"/>
          </ac:graphicFrameMkLst>
        </pc:graphicFrameChg>
        <pc:picChg chg="add mod">
          <ac:chgData name="Ferreira, Jessica L. (DPH)" userId="4cf92fd0-2ab4-44ff-afdc-b5ececbbcbe1" providerId="ADAL" clId="{0DE48156-8F72-49F7-BE35-D4EDB457DE9B}" dt="2025-08-12T14:06:54.455" v="3770" actId="208"/>
          <ac:picMkLst>
            <pc:docMk/>
            <pc:sldMk cId="470073576" sldId="2147470030"/>
            <ac:picMk id="5" creationId="{576A9687-5301-9DA2-668C-9A6AA45C0F06}"/>
          </ac:picMkLst>
        </pc:picChg>
      </pc:sldChg>
      <pc:sldChg chg="modSp add ord modNotesTx">
        <pc:chgData name="Ferreira, Jessica L. (DPH)" userId="4cf92fd0-2ab4-44ff-afdc-b5ececbbcbe1" providerId="ADAL" clId="{0DE48156-8F72-49F7-BE35-D4EDB457DE9B}" dt="2025-08-12T16:07:45.993" v="5696" actId="20577"/>
        <pc:sldMkLst>
          <pc:docMk/>
          <pc:sldMk cId="192257990" sldId="2147470031"/>
        </pc:sldMkLst>
        <pc:graphicFrameChg chg="mod">
          <ac:chgData name="Ferreira, Jessica L. (DPH)" userId="4cf92fd0-2ab4-44ff-afdc-b5ececbbcbe1" providerId="ADAL" clId="{0DE48156-8F72-49F7-BE35-D4EDB457DE9B}" dt="2025-08-12T12:18:26.395" v="925" actId="20577"/>
          <ac:graphicFrameMkLst>
            <pc:docMk/>
            <pc:sldMk cId="192257990" sldId="2147470031"/>
            <ac:graphicFrameMk id="5" creationId="{0BD70C19-AEBC-D187-B8CE-83034693877F}"/>
          </ac:graphicFrameMkLst>
        </pc:graphicFrameChg>
      </pc:sldChg>
      <pc:sldChg chg="addSp delSp modSp new mod ord modNotesTx">
        <pc:chgData name="Ferreira, Jessica L. (DPH)" userId="4cf92fd0-2ab4-44ff-afdc-b5ececbbcbe1" providerId="ADAL" clId="{0DE48156-8F72-49F7-BE35-D4EDB457DE9B}" dt="2025-08-12T16:04:55.639" v="5395" actId="1076"/>
        <pc:sldMkLst>
          <pc:docMk/>
          <pc:sldMk cId="1491680425" sldId="2147470032"/>
        </pc:sldMkLst>
        <pc:spChg chg="del">
          <ac:chgData name="Ferreira, Jessica L. (DPH)" userId="4cf92fd0-2ab4-44ff-afdc-b5ececbbcbe1" providerId="ADAL" clId="{0DE48156-8F72-49F7-BE35-D4EDB457DE9B}" dt="2025-08-12T12:48:17.646" v="940"/>
          <ac:spMkLst>
            <pc:docMk/>
            <pc:sldMk cId="1491680425" sldId="2147470032"/>
            <ac:spMk id="2" creationId="{7AEDB310-C7C2-3D0E-5DD7-093942A3188B}"/>
          </ac:spMkLst>
        </pc:spChg>
        <pc:spChg chg="del">
          <ac:chgData name="Ferreira, Jessica L. (DPH)" userId="4cf92fd0-2ab4-44ff-afdc-b5ececbbcbe1" providerId="ADAL" clId="{0DE48156-8F72-49F7-BE35-D4EDB457DE9B}" dt="2025-08-12T12:48:06.890" v="938" actId="478"/>
          <ac:spMkLst>
            <pc:docMk/>
            <pc:sldMk cId="1491680425" sldId="2147470032"/>
            <ac:spMk id="3" creationId="{4E6F78E5-5EC2-D308-B031-16388540700F}"/>
          </ac:spMkLst>
        </pc:spChg>
        <pc:spChg chg="add del mod">
          <ac:chgData name="Ferreira, Jessica L. (DPH)" userId="4cf92fd0-2ab4-44ff-afdc-b5ececbbcbe1" providerId="ADAL" clId="{0DE48156-8F72-49F7-BE35-D4EDB457DE9B}" dt="2025-08-12T13:05:42.600" v="1450" actId="478"/>
          <ac:spMkLst>
            <pc:docMk/>
            <pc:sldMk cId="1491680425" sldId="2147470032"/>
            <ac:spMk id="6" creationId="{5F9A5B5D-0C3F-993B-68F6-C2763B1950F8}"/>
          </ac:spMkLst>
        </pc:spChg>
        <pc:spChg chg="add mod">
          <ac:chgData name="Ferreira, Jessica L. (DPH)" userId="4cf92fd0-2ab4-44ff-afdc-b5ececbbcbe1" providerId="ADAL" clId="{0DE48156-8F72-49F7-BE35-D4EDB457DE9B}" dt="2025-08-12T13:03:53.017" v="1403" actId="20577"/>
          <ac:spMkLst>
            <pc:docMk/>
            <pc:sldMk cId="1491680425" sldId="2147470032"/>
            <ac:spMk id="7" creationId="{26B23C82-9EF6-BAA3-A585-F7B566350449}"/>
          </ac:spMkLst>
        </pc:spChg>
        <pc:graphicFrameChg chg="add del mod modGraphic">
          <ac:chgData name="Ferreira, Jessica L. (DPH)" userId="4cf92fd0-2ab4-44ff-afdc-b5ececbbcbe1" providerId="ADAL" clId="{0DE48156-8F72-49F7-BE35-D4EDB457DE9B}" dt="2025-08-12T12:52:48.812" v="1047" actId="1032"/>
          <ac:graphicFrameMkLst>
            <pc:docMk/>
            <pc:sldMk cId="1491680425" sldId="2147470032"/>
            <ac:graphicFrameMk id="10" creationId="{82884841-8BF1-FCAE-AA38-D6E1696248EE}"/>
          </ac:graphicFrameMkLst>
        </pc:graphicFrameChg>
        <pc:graphicFrameChg chg="add mod modGraphic">
          <ac:chgData name="Ferreira, Jessica L. (DPH)" userId="4cf92fd0-2ab4-44ff-afdc-b5ececbbcbe1" providerId="ADAL" clId="{0DE48156-8F72-49F7-BE35-D4EDB457DE9B}" dt="2025-08-12T16:04:34.070" v="5392"/>
          <ac:graphicFrameMkLst>
            <pc:docMk/>
            <pc:sldMk cId="1491680425" sldId="2147470032"/>
            <ac:graphicFrameMk id="11" creationId="{147830FC-4DA9-6B88-010C-2C98554F0843}"/>
          </ac:graphicFrameMkLst>
        </pc:graphicFrameChg>
        <pc:picChg chg="add mod">
          <ac:chgData name="Ferreira, Jessica L. (DPH)" userId="4cf92fd0-2ab4-44ff-afdc-b5ececbbcbe1" providerId="ADAL" clId="{0DE48156-8F72-49F7-BE35-D4EDB457DE9B}" dt="2025-08-12T13:16:25.321" v="2044" actId="1076"/>
          <ac:picMkLst>
            <pc:docMk/>
            <pc:sldMk cId="1491680425" sldId="2147470032"/>
            <ac:picMk id="13" creationId="{D5AEEFBC-3F7A-9244-A184-46D5A6DB7479}"/>
          </ac:picMkLst>
        </pc:picChg>
        <pc:picChg chg="add mod">
          <ac:chgData name="Ferreira, Jessica L. (DPH)" userId="4cf92fd0-2ab4-44ff-afdc-b5ececbbcbe1" providerId="ADAL" clId="{0DE48156-8F72-49F7-BE35-D4EDB457DE9B}" dt="2025-08-12T13:17:43.662" v="2101" actId="1038"/>
          <ac:picMkLst>
            <pc:docMk/>
            <pc:sldMk cId="1491680425" sldId="2147470032"/>
            <ac:picMk id="15" creationId="{682D4EAA-ADA6-FF0A-802B-0AD4574AFC31}"/>
          </ac:picMkLst>
        </pc:picChg>
        <pc:picChg chg="add mod">
          <ac:chgData name="Ferreira, Jessica L. (DPH)" userId="4cf92fd0-2ab4-44ff-afdc-b5ececbbcbe1" providerId="ADAL" clId="{0DE48156-8F72-49F7-BE35-D4EDB457DE9B}" dt="2025-08-12T13:20:01.608" v="2111" actId="1582"/>
          <ac:picMkLst>
            <pc:docMk/>
            <pc:sldMk cId="1491680425" sldId="2147470032"/>
            <ac:picMk id="17" creationId="{A2F78494-5902-3B29-F75E-8586F901EC98}"/>
          </ac:picMkLst>
        </pc:picChg>
        <pc:picChg chg="add mod">
          <ac:chgData name="Ferreira, Jessica L. (DPH)" userId="4cf92fd0-2ab4-44ff-afdc-b5ececbbcbe1" providerId="ADAL" clId="{0DE48156-8F72-49F7-BE35-D4EDB457DE9B}" dt="2025-08-12T13:20:41.468" v="2120" actId="1582"/>
          <ac:picMkLst>
            <pc:docMk/>
            <pc:sldMk cId="1491680425" sldId="2147470032"/>
            <ac:picMk id="19" creationId="{CFD98CC8-386F-54C0-4C04-8E6F4B0FAEFA}"/>
          </ac:picMkLst>
        </pc:picChg>
        <pc:picChg chg="add del mod">
          <ac:chgData name="Ferreira, Jessica L. (DPH)" userId="4cf92fd0-2ab4-44ff-afdc-b5ececbbcbe1" providerId="ADAL" clId="{0DE48156-8F72-49F7-BE35-D4EDB457DE9B}" dt="2025-08-12T13:21:31.711" v="2131" actId="478"/>
          <ac:picMkLst>
            <pc:docMk/>
            <pc:sldMk cId="1491680425" sldId="2147470032"/>
            <ac:picMk id="20" creationId="{AE1FE32A-8F60-45B1-C989-5714616E6125}"/>
          </ac:picMkLst>
        </pc:picChg>
        <pc:picChg chg="add mod">
          <ac:chgData name="Ferreira, Jessica L. (DPH)" userId="4cf92fd0-2ab4-44ff-afdc-b5ececbbcbe1" providerId="ADAL" clId="{0DE48156-8F72-49F7-BE35-D4EDB457DE9B}" dt="2025-08-12T13:22:12.522" v="2138" actId="1582"/>
          <ac:picMkLst>
            <pc:docMk/>
            <pc:sldMk cId="1491680425" sldId="2147470032"/>
            <ac:picMk id="22" creationId="{2248F3FF-FCB5-FE72-B101-259672430987}"/>
          </ac:picMkLst>
        </pc:picChg>
        <pc:picChg chg="add mod">
          <ac:chgData name="Ferreira, Jessica L. (DPH)" userId="4cf92fd0-2ab4-44ff-afdc-b5ececbbcbe1" providerId="ADAL" clId="{0DE48156-8F72-49F7-BE35-D4EDB457DE9B}" dt="2025-08-12T16:04:55.639" v="5395" actId="1076"/>
          <ac:picMkLst>
            <pc:docMk/>
            <pc:sldMk cId="1491680425" sldId="2147470032"/>
            <ac:picMk id="24" creationId="{67137567-FBAF-CADC-3502-B864B7975510}"/>
          </ac:picMkLst>
        </pc:picChg>
      </pc:sldChg>
      <pc:sldChg chg="addSp delSp modSp new mod modNotesTx">
        <pc:chgData name="Ferreira, Jessica L. (DPH)" userId="4cf92fd0-2ab4-44ff-afdc-b5ececbbcbe1" providerId="ADAL" clId="{0DE48156-8F72-49F7-BE35-D4EDB457DE9B}" dt="2025-08-12T16:08:55.928" v="5823" actId="313"/>
        <pc:sldMkLst>
          <pc:docMk/>
          <pc:sldMk cId="2884588832" sldId="2147470033"/>
        </pc:sldMkLst>
        <pc:spChg chg="mod">
          <ac:chgData name="Ferreira, Jessica L. (DPH)" userId="4cf92fd0-2ab4-44ff-afdc-b5ececbbcbe1" providerId="ADAL" clId="{0DE48156-8F72-49F7-BE35-D4EDB457DE9B}" dt="2025-08-12T14:06:31.433" v="3769" actId="20577"/>
          <ac:spMkLst>
            <pc:docMk/>
            <pc:sldMk cId="2884588832" sldId="2147470033"/>
            <ac:spMk id="2" creationId="{02DFEFC4-A351-0E09-E97A-7C80E417DF56}"/>
          </ac:spMkLst>
        </pc:spChg>
        <pc:spChg chg="mod">
          <ac:chgData name="Ferreira, Jessica L. (DPH)" userId="4cf92fd0-2ab4-44ff-afdc-b5ececbbcbe1" providerId="ADAL" clId="{0DE48156-8F72-49F7-BE35-D4EDB457DE9B}" dt="2025-08-12T13:38:04.423" v="2595" actId="113"/>
          <ac:spMkLst>
            <pc:docMk/>
            <pc:sldMk cId="2884588832" sldId="2147470033"/>
            <ac:spMk id="3" creationId="{B479CFFB-8B34-F7BE-D2B4-AA835C54BEAB}"/>
          </ac:spMkLst>
        </pc:spChg>
        <pc:spChg chg="add mod">
          <ac:chgData name="Ferreira, Jessica L. (DPH)" userId="4cf92fd0-2ab4-44ff-afdc-b5ececbbcbe1" providerId="ADAL" clId="{0DE48156-8F72-49F7-BE35-D4EDB457DE9B}" dt="2025-08-12T13:41:01.890" v="2626" actId="1076"/>
          <ac:spMkLst>
            <pc:docMk/>
            <pc:sldMk cId="2884588832" sldId="2147470033"/>
            <ac:spMk id="7" creationId="{4932800C-93C2-29F4-86D7-2B09C7EFA44D}"/>
          </ac:spMkLst>
        </pc:spChg>
        <pc:spChg chg="add del mod">
          <ac:chgData name="Ferreira, Jessica L. (DPH)" userId="4cf92fd0-2ab4-44ff-afdc-b5ececbbcbe1" providerId="ADAL" clId="{0DE48156-8F72-49F7-BE35-D4EDB457DE9B}" dt="2025-08-12T13:40:36.255" v="2620" actId="478"/>
          <ac:spMkLst>
            <pc:docMk/>
            <pc:sldMk cId="2884588832" sldId="2147470033"/>
            <ac:spMk id="10" creationId="{4964188A-2EC5-38CC-06B0-6C204FB39054}"/>
          </ac:spMkLst>
        </pc:spChg>
        <pc:picChg chg="add mod">
          <ac:chgData name="Ferreira, Jessica L. (DPH)" userId="4cf92fd0-2ab4-44ff-afdc-b5ececbbcbe1" providerId="ADAL" clId="{0DE48156-8F72-49F7-BE35-D4EDB457DE9B}" dt="2025-08-12T13:41:00.295" v="2625" actId="1076"/>
          <ac:picMkLst>
            <pc:docMk/>
            <pc:sldMk cId="2884588832" sldId="2147470033"/>
            <ac:picMk id="6" creationId="{6927ECC1-E0E5-FB41-0390-88D24F066F5A}"/>
          </ac:picMkLst>
        </pc:picChg>
        <pc:picChg chg="add del mod">
          <ac:chgData name="Ferreira, Jessica L. (DPH)" userId="4cf92fd0-2ab4-44ff-afdc-b5ececbbcbe1" providerId="ADAL" clId="{0DE48156-8F72-49F7-BE35-D4EDB457DE9B}" dt="2025-08-12T13:41:04.711" v="2627" actId="1076"/>
          <ac:picMkLst>
            <pc:docMk/>
            <pc:sldMk cId="2884588832" sldId="2147470033"/>
            <ac:picMk id="9" creationId="{2846BF83-0BA7-7480-7EDE-ACB96B473C04}"/>
          </ac:picMkLst>
        </pc:picChg>
      </pc:sldChg>
      <pc:sldChg chg="addSp delSp modSp new mod ord modNotesTx">
        <pc:chgData name="Ferreira, Jessica L. (DPH)" userId="4cf92fd0-2ab4-44ff-afdc-b5ececbbcbe1" providerId="ADAL" clId="{0DE48156-8F72-49F7-BE35-D4EDB457DE9B}" dt="2025-08-12T16:00:38.178" v="5381" actId="1076"/>
        <pc:sldMkLst>
          <pc:docMk/>
          <pc:sldMk cId="3725767401" sldId="2147470034"/>
        </pc:sldMkLst>
        <pc:spChg chg="mod">
          <ac:chgData name="Ferreira, Jessica L. (DPH)" userId="4cf92fd0-2ab4-44ff-afdc-b5ececbbcbe1" providerId="ADAL" clId="{0DE48156-8F72-49F7-BE35-D4EDB457DE9B}" dt="2025-08-12T15:59:57.816" v="5323" actId="20577"/>
          <ac:spMkLst>
            <pc:docMk/>
            <pc:sldMk cId="3725767401" sldId="2147470034"/>
            <ac:spMk id="3" creationId="{F0882F5E-F03B-F592-E153-A29CD3F07BA7}"/>
          </ac:spMkLst>
        </pc:spChg>
        <pc:spChg chg="del mod">
          <ac:chgData name="Ferreira, Jessica L. (DPH)" userId="4cf92fd0-2ab4-44ff-afdc-b5ececbbcbe1" providerId="ADAL" clId="{0DE48156-8F72-49F7-BE35-D4EDB457DE9B}" dt="2025-08-12T15:34:36.544" v="4566" actId="478"/>
          <ac:spMkLst>
            <pc:docMk/>
            <pc:sldMk cId="3725767401" sldId="2147470034"/>
            <ac:spMk id="4" creationId="{55F8E235-853A-3991-C3C5-5D2C78B8FB87}"/>
          </ac:spMkLst>
        </pc:spChg>
        <pc:graphicFrameChg chg="add mod">
          <ac:chgData name="Ferreira, Jessica L. (DPH)" userId="4cf92fd0-2ab4-44ff-afdc-b5ececbbcbe1" providerId="ADAL" clId="{0DE48156-8F72-49F7-BE35-D4EDB457DE9B}" dt="2025-08-12T16:00:38.178" v="5381" actId="1076"/>
          <ac:graphicFrameMkLst>
            <pc:docMk/>
            <pc:sldMk cId="3725767401" sldId="2147470034"/>
            <ac:graphicFrameMk id="5" creationId="{E3DC56A0-DFCE-917B-190C-937ECC493C79}"/>
          </ac:graphicFrameMkLst>
        </pc:graphicFrameChg>
      </pc:sldChg>
      <pc:sldChg chg="new del">
        <pc:chgData name="Ferreira, Jessica L. (DPH)" userId="4cf92fd0-2ab4-44ff-afdc-b5ececbbcbe1" providerId="ADAL" clId="{0DE48156-8F72-49F7-BE35-D4EDB457DE9B}" dt="2025-08-12T13:43:33.336" v="2992" actId="2696"/>
        <pc:sldMkLst>
          <pc:docMk/>
          <pc:sldMk cId="409478256" sldId="2147470035"/>
        </pc:sldMkLst>
      </pc:sldChg>
      <pc:sldChg chg="modSp add mod">
        <pc:chgData name="Ferreira, Jessica L. (DPH)" userId="4cf92fd0-2ab4-44ff-afdc-b5ececbbcbe1" providerId="ADAL" clId="{0DE48156-8F72-49F7-BE35-D4EDB457DE9B}" dt="2025-08-12T13:45:37.079" v="3337" actId="122"/>
        <pc:sldMkLst>
          <pc:docMk/>
          <pc:sldMk cId="1744940193" sldId="2147470035"/>
        </pc:sldMkLst>
        <pc:spChg chg="mod">
          <ac:chgData name="Ferreira, Jessica L. (DPH)" userId="4cf92fd0-2ab4-44ff-afdc-b5ececbbcbe1" providerId="ADAL" clId="{0DE48156-8F72-49F7-BE35-D4EDB457DE9B}" dt="2025-08-12T13:44:02.884" v="3073" actId="20577"/>
          <ac:spMkLst>
            <pc:docMk/>
            <pc:sldMk cId="1744940193" sldId="2147470035"/>
            <ac:spMk id="3" creationId="{96641094-AE09-315B-5ED4-32B68A445144}"/>
          </ac:spMkLst>
        </pc:spChg>
        <pc:spChg chg="mod">
          <ac:chgData name="Ferreira, Jessica L. (DPH)" userId="4cf92fd0-2ab4-44ff-afdc-b5ececbbcbe1" providerId="ADAL" clId="{0DE48156-8F72-49F7-BE35-D4EDB457DE9B}" dt="2025-08-12T13:45:37.079" v="3337" actId="122"/>
          <ac:spMkLst>
            <pc:docMk/>
            <pc:sldMk cId="1744940193" sldId="2147470035"/>
            <ac:spMk id="4" creationId="{290E84CE-321F-9599-7FC4-0BF996946AFC}"/>
          </ac:spMkLst>
        </pc:spChg>
      </pc:sldChg>
      <pc:sldChg chg="new del">
        <pc:chgData name="Ferreira, Jessica L. (DPH)" userId="4cf92fd0-2ab4-44ff-afdc-b5ececbbcbe1" providerId="ADAL" clId="{0DE48156-8F72-49F7-BE35-D4EDB457DE9B}" dt="2025-08-12T13:43:19.715" v="2989" actId="2696"/>
        <pc:sldMkLst>
          <pc:docMk/>
          <pc:sldMk cId="1756041738" sldId="2147470035"/>
        </pc:sldMkLst>
      </pc:sldChg>
      <pc:sldChg chg="new del">
        <pc:chgData name="Ferreira, Jessica L. (DPH)" userId="4cf92fd0-2ab4-44ff-afdc-b5ececbbcbe1" providerId="ADAL" clId="{0DE48156-8F72-49F7-BE35-D4EDB457DE9B}" dt="2025-08-12T13:47:09.612" v="3385" actId="2696"/>
        <pc:sldMkLst>
          <pc:docMk/>
          <pc:sldMk cId="946294783" sldId="2147470036"/>
        </pc:sldMkLst>
      </pc:sldChg>
      <pc:sldChg chg="new del">
        <pc:chgData name="Ferreira, Jessica L. (DPH)" userId="4cf92fd0-2ab4-44ff-afdc-b5ececbbcbe1" providerId="ADAL" clId="{0DE48156-8F72-49F7-BE35-D4EDB457DE9B}" dt="2025-08-12T13:43:37.470" v="2993" actId="2696"/>
        <pc:sldMkLst>
          <pc:docMk/>
          <pc:sldMk cId="4216554213" sldId="2147470036"/>
        </pc:sldMkLst>
      </pc:sldChg>
      <pc:sldChg chg="add">
        <pc:chgData name="Ferreira, Jessica L. (DPH)" userId="4cf92fd0-2ab4-44ff-afdc-b5ececbbcbe1" providerId="ADAL" clId="{0DE48156-8F72-49F7-BE35-D4EDB457DE9B}" dt="2025-08-12T13:46:59.152" v="3384"/>
        <pc:sldMkLst>
          <pc:docMk/>
          <pc:sldMk cId="1351693529" sldId="2147470055"/>
        </pc:sldMkLst>
      </pc:sldChg>
      <pc:sldChg chg="addSp delSp modSp new mod modNotesTx">
        <pc:chgData name="Ferreira, Jessica L. (DPH)" userId="4cf92fd0-2ab4-44ff-afdc-b5ececbbcbe1" providerId="ADAL" clId="{0DE48156-8F72-49F7-BE35-D4EDB457DE9B}" dt="2025-08-12T15:58:49.189" v="5305" actId="113"/>
        <pc:sldMkLst>
          <pc:docMk/>
          <pc:sldMk cId="3566036545" sldId="2147470056"/>
        </pc:sldMkLst>
        <pc:spChg chg="mod">
          <ac:chgData name="Ferreira, Jessica L. (DPH)" userId="4cf92fd0-2ab4-44ff-afdc-b5ececbbcbe1" providerId="ADAL" clId="{0DE48156-8F72-49F7-BE35-D4EDB457DE9B}" dt="2025-08-12T14:03:52.431" v="3518" actId="20577"/>
          <ac:spMkLst>
            <pc:docMk/>
            <pc:sldMk cId="3566036545" sldId="2147470056"/>
            <ac:spMk id="3" creationId="{836E1CB0-EF5D-2776-0B8D-16C85BA19E37}"/>
          </ac:spMkLst>
        </pc:spChg>
        <pc:spChg chg="del">
          <ac:chgData name="Ferreira, Jessica L. (DPH)" userId="4cf92fd0-2ab4-44ff-afdc-b5ececbbcbe1" providerId="ADAL" clId="{0DE48156-8F72-49F7-BE35-D4EDB457DE9B}" dt="2025-08-12T14:03:28.600" v="3488" actId="22"/>
          <ac:spMkLst>
            <pc:docMk/>
            <pc:sldMk cId="3566036545" sldId="2147470056"/>
            <ac:spMk id="4" creationId="{E40096E4-1EE2-25E7-ACBF-57B257316B85}"/>
          </ac:spMkLst>
        </pc:spChg>
        <pc:picChg chg="add mod ord">
          <ac:chgData name="Ferreira, Jessica L. (DPH)" userId="4cf92fd0-2ab4-44ff-afdc-b5ececbbcbe1" providerId="ADAL" clId="{0DE48156-8F72-49F7-BE35-D4EDB457DE9B}" dt="2025-08-12T14:04:02.617" v="3520" actId="1582"/>
          <ac:picMkLst>
            <pc:docMk/>
            <pc:sldMk cId="3566036545" sldId="2147470056"/>
            <ac:picMk id="6" creationId="{310ADEF0-6DE0-B187-98BD-FD2A618FE8A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A4D55-1042-49BE-9D51-0357587FCA7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D4752C73-1A8A-44E3-A3F9-341A8E45B04D}">
      <dgm:prSet/>
      <dgm:spPr/>
      <dgm:t>
        <a:bodyPr/>
        <a:lstStyle/>
        <a:p>
          <a:pPr algn="l"/>
          <a:r>
            <a:rPr lang="en-US" dirty="0"/>
            <a:t>Growing area closures are conducted in accordance with the CH II requirements of the MO.  </a:t>
          </a:r>
        </a:p>
        <a:p>
          <a:pPr algn="l"/>
          <a:r>
            <a:rPr lang="en-US" dirty="0"/>
            <a:t>For </a:t>
          </a:r>
          <a:r>
            <a:rPr lang="en-US" i="1" dirty="0"/>
            <a:t>parahaemolyticus</a:t>
          </a:r>
          <a:r>
            <a:rPr lang="en-US" dirty="0"/>
            <a:t>, the area is closed when 2 or more illnesses are confirmed from the same harvest area and are harvested on the same day, or there are 5 or more illnesses in the same harvest area over a 30-day period.  </a:t>
          </a:r>
        </a:p>
        <a:p>
          <a:pPr algn="l"/>
          <a:r>
            <a:rPr lang="en-US" dirty="0"/>
            <a:t>However, DMF and DPH have continued to use a preventative 7-day closures when 4 illnesses are confirmed in a 30-day period. </a:t>
          </a:r>
        </a:p>
      </dgm:t>
    </dgm:pt>
    <dgm:pt modelId="{0B5986C1-7CA0-4D68-B938-21FCE291C801}" type="parTrans" cxnId="{8D414905-BE6A-49C6-8A9E-0054926AEF62}">
      <dgm:prSet/>
      <dgm:spPr/>
      <dgm:t>
        <a:bodyPr/>
        <a:lstStyle/>
        <a:p>
          <a:endParaRPr lang="en-US"/>
        </a:p>
      </dgm:t>
    </dgm:pt>
    <dgm:pt modelId="{720E9188-79D7-4D03-B3BD-458DBFD502A5}" type="sibTrans" cxnId="{8D414905-BE6A-49C6-8A9E-0054926AEF62}">
      <dgm:prSet/>
      <dgm:spPr/>
      <dgm:t>
        <a:bodyPr/>
        <a:lstStyle/>
        <a:p>
          <a:endParaRPr lang="en-US"/>
        </a:p>
      </dgm:t>
    </dgm:pt>
    <dgm:pt modelId="{99F7B54D-5E98-477E-B84A-148178B2399A}" type="pres">
      <dgm:prSet presAssocID="{51CA4D55-1042-49BE-9D51-0357587FCA72}" presName="Name0" presStyleCnt="0">
        <dgm:presLayoutVars>
          <dgm:dir/>
          <dgm:animLvl val="lvl"/>
          <dgm:resizeHandles val="exact"/>
        </dgm:presLayoutVars>
      </dgm:prSet>
      <dgm:spPr/>
    </dgm:pt>
    <dgm:pt modelId="{7C24C9EF-8CA1-4C70-8A5B-1BF805FC81D4}" type="pres">
      <dgm:prSet presAssocID="{D4752C73-1A8A-44E3-A3F9-341A8E45B04D}" presName="boxAndChildren" presStyleCnt="0"/>
      <dgm:spPr/>
    </dgm:pt>
    <dgm:pt modelId="{E1F86BB1-B119-48E3-90B7-1CF79EC56A02}" type="pres">
      <dgm:prSet presAssocID="{D4752C73-1A8A-44E3-A3F9-341A8E45B04D}" presName="parentTextBox" presStyleLbl="node1" presStyleIdx="0" presStyleCnt="1" custScaleX="100000" custScaleY="100000" custLinFactNeighborX="-18527" custLinFactNeighborY="7954"/>
      <dgm:spPr/>
    </dgm:pt>
  </dgm:ptLst>
  <dgm:cxnLst>
    <dgm:cxn modelId="{8D414905-BE6A-49C6-8A9E-0054926AEF62}" srcId="{51CA4D55-1042-49BE-9D51-0357587FCA72}" destId="{D4752C73-1A8A-44E3-A3F9-341A8E45B04D}" srcOrd="0" destOrd="0" parTransId="{0B5986C1-7CA0-4D68-B938-21FCE291C801}" sibTransId="{720E9188-79D7-4D03-B3BD-458DBFD502A5}"/>
    <dgm:cxn modelId="{E5024561-0048-4FD8-8942-3CC5DB984E30}" type="presOf" srcId="{51CA4D55-1042-49BE-9D51-0357587FCA72}" destId="{99F7B54D-5E98-477E-B84A-148178B2399A}" srcOrd="0" destOrd="0" presId="urn:microsoft.com/office/officeart/2005/8/layout/process4"/>
    <dgm:cxn modelId="{650E5E74-60B8-4432-B356-587C3D10DBDE}" type="presOf" srcId="{D4752C73-1A8A-44E3-A3F9-341A8E45B04D}" destId="{E1F86BB1-B119-48E3-90B7-1CF79EC56A02}" srcOrd="0" destOrd="0" presId="urn:microsoft.com/office/officeart/2005/8/layout/process4"/>
    <dgm:cxn modelId="{9EB3B527-1F71-4EBB-BCAE-A1669513BFB6}" type="presParOf" srcId="{99F7B54D-5E98-477E-B84A-148178B2399A}" destId="{7C24C9EF-8CA1-4C70-8A5B-1BF805FC81D4}" srcOrd="0" destOrd="0" presId="urn:microsoft.com/office/officeart/2005/8/layout/process4"/>
    <dgm:cxn modelId="{E7C5431E-F294-4760-9384-205DC54F090D}" type="presParOf" srcId="{7C24C9EF-8CA1-4C70-8A5B-1BF805FC81D4}" destId="{E1F86BB1-B119-48E3-90B7-1CF79EC56A0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3C19F0-8DF6-491C-A9F0-8DFCB1FE7FAD}" type="doc">
      <dgm:prSet loTypeId="urn:microsoft.com/office/officeart/2005/8/layout/process1" loCatId="process" qsTypeId="urn:microsoft.com/office/officeart/2005/8/quickstyle/simple1" qsCatId="simple" csTypeId="urn:microsoft.com/office/officeart/2005/8/colors/accent1_2" csCatId="accent1" phldr="1"/>
      <dgm:spPr/>
    </dgm:pt>
    <dgm:pt modelId="{D5CA2D9F-84D8-4AC7-B970-8D628DBF8AE9}">
      <dgm:prSet phldrT="[Text]"/>
      <dgm:spPr/>
      <dgm:t>
        <a:bodyPr/>
        <a:lstStyle/>
        <a:p>
          <a:r>
            <a:rPr lang="en-US" dirty="0"/>
            <a:t>Case entered in Maven</a:t>
          </a:r>
        </a:p>
      </dgm:t>
    </dgm:pt>
    <dgm:pt modelId="{BF4D2250-E531-4950-8976-FB5A88A6326A}" type="parTrans" cxnId="{D290D966-A661-4978-AEF8-B0679EDBD6C7}">
      <dgm:prSet/>
      <dgm:spPr/>
      <dgm:t>
        <a:bodyPr/>
        <a:lstStyle/>
        <a:p>
          <a:endParaRPr lang="en-US"/>
        </a:p>
      </dgm:t>
    </dgm:pt>
    <dgm:pt modelId="{F1D98101-7C15-44E5-B088-AB8A1988A98D}" type="sibTrans" cxnId="{D290D966-A661-4978-AEF8-B0679EDBD6C7}">
      <dgm:prSet/>
      <dgm:spPr/>
      <dgm:t>
        <a:bodyPr/>
        <a:lstStyle/>
        <a:p>
          <a:endParaRPr lang="en-US"/>
        </a:p>
      </dgm:t>
    </dgm:pt>
    <dgm:pt modelId="{266C03D9-2CD1-4D90-B86B-1DE8377329DE}">
      <dgm:prSet phldrT="[Text]"/>
      <dgm:spPr/>
      <dgm:t>
        <a:bodyPr/>
        <a:lstStyle/>
        <a:p>
          <a:r>
            <a:rPr lang="en-US" dirty="0"/>
            <a:t>DFP Contacts LBOH</a:t>
          </a:r>
        </a:p>
      </dgm:t>
    </dgm:pt>
    <dgm:pt modelId="{EDF7CDC8-3910-4204-A94E-D65932BA3D55}" type="parTrans" cxnId="{55A9F347-F109-45A5-BE1C-87D547CE6ADB}">
      <dgm:prSet/>
      <dgm:spPr/>
      <dgm:t>
        <a:bodyPr/>
        <a:lstStyle/>
        <a:p>
          <a:endParaRPr lang="en-US"/>
        </a:p>
      </dgm:t>
    </dgm:pt>
    <dgm:pt modelId="{F486364E-8308-4AA0-8C47-C0F5C0D41437}" type="sibTrans" cxnId="{55A9F347-F109-45A5-BE1C-87D547CE6ADB}">
      <dgm:prSet/>
      <dgm:spPr/>
      <dgm:t>
        <a:bodyPr/>
        <a:lstStyle/>
        <a:p>
          <a:endParaRPr lang="en-US"/>
        </a:p>
      </dgm:t>
    </dgm:pt>
    <dgm:pt modelId="{E62FEC14-7CBC-4D78-BA91-F184A99EC9E0}">
      <dgm:prSet phldrT="[Text]"/>
      <dgm:spPr/>
      <dgm:t>
        <a:bodyPr/>
        <a:lstStyle/>
        <a:p>
          <a:r>
            <a:rPr lang="en-US" dirty="0"/>
            <a:t>LBOH conducts Retail Investigation</a:t>
          </a:r>
        </a:p>
      </dgm:t>
    </dgm:pt>
    <dgm:pt modelId="{86C4AFA9-C8B5-41BB-A097-18FCCC0DDC88}" type="parTrans" cxnId="{9E8FD810-1612-41C2-98C1-9E0963F336E9}">
      <dgm:prSet/>
      <dgm:spPr/>
      <dgm:t>
        <a:bodyPr/>
        <a:lstStyle/>
        <a:p>
          <a:endParaRPr lang="en-US"/>
        </a:p>
      </dgm:t>
    </dgm:pt>
    <dgm:pt modelId="{042789BE-7DD9-4752-88BD-CBA44C6378D8}" type="sibTrans" cxnId="{9E8FD810-1612-41C2-98C1-9E0963F336E9}">
      <dgm:prSet/>
      <dgm:spPr/>
      <dgm:t>
        <a:bodyPr/>
        <a:lstStyle/>
        <a:p>
          <a:endParaRPr lang="en-US"/>
        </a:p>
      </dgm:t>
    </dgm:pt>
    <dgm:pt modelId="{6323CB1D-C937-42E6-9057-787A89CBCDA2}">
      <dgm:prSet/>
      <dgm:spPr/>
      <dgm:t>
        <a:bodyPr/>
        <a:lstStyle/>
        <a:p>
          <a:r>
            <a:rPr lang="en-US" dirty="0"/>
            <a:t>LBOH Sends Inspection Report and Requested Docs to DFP</a:t>
          </a:r>
        </a:p>
      </dgm:t>
    </dgm:pt>
    <dgm:pt modelId="{BB88C151-B12A-4D2B-AA15-FB12638C803F}" type="parTrans" cxnId="{D3B5B9F2-FF73-4248-98B4-D28AD31DB914}">
      <dgm:prSet/>
      <dgm:spPr/>
      <dgm:t>
        <a:bodyPr/>
        <a:lstStyle/>
        <a:p>
          <a:endParaRPr lang="en-US"/>
        </a:p>
      </dgm:t>
    </dgm:pt>
    <dgm:pt modelId="{C3AD843F-AEDA-4CF3-A2B5-1C27B0F8E588}" type="sibTrans" cxnId="{D3B5B9F2-FF73-4248-98B4-D28AD31DB914}">
      <dgm:prSet/>
      <dgm:spPr/>
      <dgm:t>
        <a:bodyPr/>
        <a:lstStyle/>
        <a:p>
          <a:endParaRPr lang="en-US"/>
        </a:p>
      </dgm:t>
    </dgm:pt>
    <dgm:pt modelId="{FBE93A51-1B95-4D3D-9460-042CD48E3772}">
      <dgm:prSet/>
      <dgm:spPr/>
      <dgm:t>
        <a:bodyPr/>
        <a:lstStyle/>
        <a:p>
          <a:r>
            <a:rPr lang="en-US" dirty="0"/>
            <a:t>DFP Conducts Traceback Investigation</a:t>
          </a:r>
        </a:p>
      </dgm:t>
    </dgm:pt>
    <dgm:pt modelId="{14EF797D-9083-4C8B-845E-FE29435E5DB3}" type="parTrans" cxnId="{41084B0D-C1DD-49F3-A870-040E3C406140}">
      <dgm:prSet/>
      <dgm:spPr/>
      <dgm:t>
        <a:bodyPr/>
        <a:lstStyle/>
        <a:p>
          <a:endParaRPr lang="en-US"/>
        </a:p>
      </dgm:t>
    </dgm:pt>
    <dgm:pt modelId="{2040ADA7-40E5-4D55-A37B-34E2557D7CC0}" type="sibTrans" cxnId="{41084B0D-C1DD-49F3-A870-040E3C406140}">
      <dgm:prSet/>
      <dgm:spPr/>
      <dgm:t>
        <a:bodyPr/>
        <a:lstStyle/>
        <a:p>
          <a:endParaRPr lang="en-US"/>
        </a:p>
      </dgm:t>
    </dgm:pt>
    <dgm:pt modelId="{0775F74F-F5DD-4AFB-A1E8-17A87C687970}" type="pres">
      <dgm:prSet presAssocID="{793C19F0-8DF6-491C-A9F0-8DFCB1FE7FAD}" presName="Name0" presStyleCnt="0">
        <dgm:presLayoutVars>
          <dgm:dir/>
          <dgm:resizeHandles val="exact"/>
        </dgm:presLayoutVars>
      </dgm:prSet>
      <dgm:spPr/>
    </dgm:pt>
    <dgm:pt modelId="{D02529E1-68B5-44D1-A383-35FA0E4169CF}" type="pres">
      <dgm:prSet presAssocID="{D5CA2D9F-84D8-4AC7-B970-8D628DBF8AE9}" presName="node" presStyleLbl="node1" presStyleIdx="0" presStyleCnt="5" custScaleX="130588">
        <dgm:presLayoutVars>
          <dgm:bulletEnabled val="1"/>
        </dgm:presLayoutVars>
      </dgm:prSet>
      <dgm:spPr/>
    </dgm:pt>
    <dgm:pt modelId="{CFF8E735-C112-4A16-8E68-116ABCC7BFAF}" type="pres">
      <dgm:prSet presAssocID="{F1D98101-7C15-44E5-B088-AB8A1988A98D}" presName="sibTrans" presStyleLbl="sibTrans2D1" presStyleIdx="0" presStyleCnt="4"/>
      <dgm:spPr/>
    </dgm:pt>
    <dgm:pt modelId="{4536AFC5-E050-40AB-83B4-3291F4D5A808}" type="pres">
      <dgm:prSet presAssocID="{F1D98101-7C15-44E5-B088-AB8A1988A98D}" presName="connectorText" presStyleLbl="sibTrans2D1" presStyleIdx="0" presStyleCnt="4"/>
      <dgm:spPr/>
    </dgm:pt>
    <dgm:pt modelId="{445CC3FB-9A8E-41B4-8E9E-91155A36016C}" type="pres">
      <dgm:prSet presAssocID="{266C03D9-2CD1-4D90-B86B-1DE8377329DE}" presName="node" presStyleLbl="node1" presStyleIdx="1" presStyleCnt="5">
        <dgm:presLayoutVars>
          <dgm:bulletEnabled val="1"/>
        </dgm:presLayoutVars>
      </dgm:prSet>
      <dgm:spPr/>
    </dgm:pt>
    <dgm:pt modelId="{20C0CB08-7127-4B5D-827A-BACC44BAFCBA}" type="pres">
      <dgm:prSet presAssocID="{F486364E-8308-4AA0-8C47-C0F5C0D41437}" presName="sibTrans" presStyleLbl="sibTrans2D1" presStyleIdx="1" presStyleCnt="4"/>
      <dgm:spPr/>
    </dgm:pt>
    <dgm:pt modelId="{2778DB88-7F64-4DBE-98A9-466AAA4F4A58}" type="pres">
      <dgm:prSet presAssocID="{F486364E-8308-4AA0-8C47-C0F5C0D41437}" presName="connectorText" presStyleLbl="sibTrans2D1" presStyleIdx="1" presStyleCnt="4"/>
      <dgm:spPr/>
    </dgm:pt>
    <dgm:pt modelId="{848120B8-B35C-4C0C-8D72-6FA41943E31C}" type="pres">
      <dgm:prSet presAssocID="{E62FEC14-7CBC-4D78-BA91-F184A99EC9E0}" presName="node" presStyleLbl="node1" presStyleIdx="2" presStyleCnt="5">
        <dgm:presLayoutVars>
          <dgm:bulletEnabled val="1"/>
        </dgm:presLayoutVars>
      </dgm:prSet>
      <dgm:spPr/>
    </dgm:pt>
    <dgm:pt modelId="{7AD7C5AA-E44A-44E1-9155-FFEEABD79605}" type="pres">
      <dgm:prSet presAssocID="{042789BE-7DD9-4752-88BD-CBA44C6378D8}" presName="sibTrans" presStyleLbl="sibTrans2D1" presStyleIdx="2" presStyleCnt="4"/>
      <dgm:spPr/>
    </dgm:pt>
    <dgm:pt modelId="{CB35753A-08E7-4311-B081-4AAE351B808C}" type="pres">
      <dgm:prSet presAssocID="{042789BE-7DD9-4752-88BD-CBA44C6378D8}" presName="connectorText" presStyleLbl="sibTrans2D1" presStyleIdx="2" presStyleCnt="4"/>
      <dgm:spPr/>
    </dgm:pt>
    <dgm:pt modelId="{14422489-47BC-4A9E-83CB-00811412F5CE}" type="pres">
      <dgm:prSet presAssocID="{6323CB1D-C937-42E6-9057-787A89CBCDA2}" presName="node" presStyleLbl="node1" presStyleIdx="3" presStyleCnt="5">
        <dgm:presLayoutVars>
          <dgm:bulletEnabled val="1"/>
        </dgm:presLayoutVars>
      </dgm:prSet>
      <dgm:spPr/>
    </dgm:pt>
    <dgm:pt modelId="{8CF660B6-529C-42BB-9658-3D12418C6A2B}" type="pres">
      <dgm:prSet presAssocID="{C3AD843F-AEDA-4CF3-A2B5-1C27B0F8E588}" presName="sibTrans" presStyleLbl="sibTrans2D1" presStyleIdx="3" presStyleCnt="4"/>
      <dgm:spPr/>
    </dgm:pt>
    <dgm:pt modelId="{E59811CE-DABD-4734-A2E7-E76DE6688118}" type="pres">
      <dgm:prSet presAssocID="{C3AD843F-AEDA-4CF3-A2B5-1C27B0F8E588}" presName="connectorText" presStyleLbl="sibTrans2D1" presStyleIdx="3" presStyleCnt="4"/>
      <dgm:spPr/>
    </dgm:pt>
    <dgm:pt modelId="{FCFC7E95-BDD3-4246-AA3C-215BB72ABE6A}" type="pres">
      <dgm:prSet presAssocID="{FBE93A51-1B95-4D3D-9460-042CD48E3772}" presName="node" presStyleLbl="node1" presStyleIdx="4" presStyleCnt="5">
        <dgm:presLayoutVars>
          <dgm:bulletEnabled val="1"/>
        </dgm:presLayoutVars>
      </dgm:prSet>
      <dgm:spPr/>
    </dgm:pt>
  </dgm:ptLst>
  <dgm:cxnLst>
    <dgm:cxn modelId="{41084B0D-C1DD-49F3-A870-040E3C406140}" srcId="{793C19F0-8DF6-491C-A9F0-8DFCB1FE7FAD}" destId="{FBE93A51-1B95-4D3D-9460-042CD48E3772}" srcOrd="4" destOrd="0" parTransId="{14EF797D-9083-4C8B-845E-FE29435E5DB3}" sibTransId="{2040ADA7-40E5-4D55-A37B-34E2557D7CC0}"/>
    <dgm:cxn modelId="{5E64360E-8C11-4DEF-B9CC-C1555687388E}" type="presOf" srcId="{793C19F0-8DF6-491C-A9F0-8DFCB1FE7FAD}" destId="{0775F74F-F5DD-4AFB-A1E8-17A87C687970}" srcOrd="0" destOrd="0" presId="urn:microsoft.com/office/officeart/2005/8/layout/process1"/>
    <dgm:cxn modelId="{9E8FD810-1612-41C2-98C1-9E0963F336E9}" srcId="{793C19F0-8DF6-491C-A9F0-8DFCB1FE7FAD}" destId="{E62FEC14-7CBC-4D78-BA91-F184A99EC9E0}" srcOrd="2" destOrd="0" parTransId="{86C4AFA9-C8B5-41BB-A097-18FCCC0DDC88}" sibTransId="{042789BE-7DD9-4752-88BD-CBA44C6378D8}"/>
    <dgm:cxn modelId="{C9EC601D-25AC-4A86-BCE2-6A809D2EC970}" type="presOf" srcId="{F486364E-8308-4AA0-8C47-C0F5C0D41437}" destId="{20C0CB08-7127-4B5D-827A-BACC44BAFCBA}" srcOrd="0" destOrd="0" presId="urn:microsoft.com/office/officeart/2005/8/layout/process1"/>
    <dgm:cxn modelId="{A887BC3E-15A1-4F84-9E3B-11DB8397A544}" type="presOf" srcId="{F486364E-8308-4AA0-8C47-C0F5C0D41437}" destId="{2778DB88-7F64-4DBE-98A9-466AAA4F4A58}" srcOrd="1" destOrd="0" presId="urn:microsoft.com/office/officeart/2005/8/layout/process1"/>
    <dgm:cxn modelId="{C961135B-F74A-4307-856C-9A197F5A0EAF}" type="presOf" srcId="{C3AD843F-AEDA-4CF3-A2B5-1C27B0F8E588}" destId="{E59811CE-DABD-4734-A2E7-E76DE6688118}" srcOrd="1" destOrd="0" presId="urn:microsoft.com/office/officeart/2005/8/layout/process1"/>
    <dgm:cxn modelId="{D882CE5C-6D26-4815-81E8-B36C0F8CCE3A}" type="presOf" srcId="{6323CB1D-C937-42E6-9057-787A89CBCDA2}" destId="{14422489-47BC-4A9E-83CB-00811412F5CE}" srcOrd="0" destOrd="0" presId="urn:microsoft.com/office/officeart/2005/8/layout/process1"/>
    <dgm:cxn modelId="{233DF441-ACAA-43A8-A5A3-615CF13506E9}" type="presOf" srcId="{F1D98101-7C15-44E5-B088-AB8A1988A98D}" destId="{CFF8E735-C112-4A16-8E68-116ABCC7BFAF}" srcOrd="0" destOrd="0" presId="urn:microsoft.com/office/officeart/2005/8/layout/process1"/>
    <dgm:cxn modelId="{D290D966-A661-4978-AEF8-B0679EDBD6C7}" srcId="{793C19F0-8DF6-491C-A9F0-8DFCB1FE7FAD}" destId="{D5CA2D9F-84D8-4AC7-B970-8D628DBF8AE9}" srcOrd="0" destOrd="0" parTransId="{BF4D2250-E531-4950-8976-FB5A88A6326A}" sibTransId="{F1D98101-7C15-44E5-B088-AB8A1988A98D}"/>
    <dgm:cxn modelId="{354C2247-5D36-4786-B645-580ED26FD22B}" type="presOf" srcId="{042789BE-7DD9-4752-88BD-CBA44C6378D8}" destId="{CB35753A-08E7-4311-B081-4AAE351B808C}" srcOrd="1" destOrd="0" presId="urn:microsoft.com/office/officeart/2005/8/layout/process1"/>
    <dgm:cxn modelId="{55A9F347-F109-45A5-BE1C-87D547CE6ADB}" srcId="{793C19F0-8DF6-491C-A9F0-8DFCB1FE7FAD}" destId="{266C03D9-2CD1-4D90-B86B-1DE8377329DE}" srcOrd="1" destOrd="0" parTransId="{EDF7CDC8-3910-4204-A94E-D65932BA3D55}" sibTransId="{F486364E-8308-4AA0-8C47-C0F5C0D41437}"/>
    <dgm:cxn modelId="{F7334D54-B922-4ECA-B479-2B35D90FD440}" type="presOf" srcId="{D5CA2D9F-84D8-4AC7-B970-8D628DBF8AE9}" destId="{D02529E1-68B5-44D1-A383-35FA0E4169CF}" srcOrd="0" destOrd="0" presId="urn:microsoft.com/office/officeart/2005/8/layout/process1"/>
    <dgm:cxn modelId="{0797937D-505E-4C67-A3A2-3004F138C8C9}" type="presOf" srcId="{E62FEC14-7CBC-4D78-BA91-F184A99EC9E0}" destId="{848120B8-B35C-4C0C-8D72-6FA41943E31C}" srcOrd="0" destOrd="0" presId="urn:microsoft.com/office/officeart/2005/8/layout/process1"/>
    <dgm:cxn modelId="{A6B551A0-130A-423C-AB5C-06FE720F90D7}" type="presOf" srcId="{042789BE-7DD9-4752-88BD-CBA44C6378D8}" destId="{7AD7C5AA-E44A-44E1-9155-FFEEABD79605}" srcOrd="0" destOrd="0" presId="urn:microsoft.com/office/officeart/2005/8/layout/process1"/>
    <dgm:cxn modelId="{44D46FBB-1881-4735-B55A-F74DEEF594C8}" type="presOf" srcId="{FBE93A51-1B95-4D3D-9460-042CD48E3772}" destId="{FCFC7E95-BDD3-4246-AA3C-215BB72ABE6A}" srcOrd="0" destOrd="0" presId="urn:microsoft.com/office/officeart/2005/8/layout/process1"/>
    <dgm:cxn modelId="{E9D5FFC2-2714-476E-97F9-6E4FC8CB2CEC}" type="presOf" srcId="{266C03D9-2CD1-4D90-B86B-1DE8377329DE}" destId="{445CC3FB-9A8E-41B4-8E9E-91155A36016C}" srcOrd="0" destOrd="0" presId="urn:microsoft.com/office/officeart/2005/8/layout/process1"/>
    <dgm:cxn modelId="{71F7C9CD-0405-447E-B404-560A8E61CF36}" type="presOf" srcId="{F1D98101-7C15-44E5-B088-AB8A1988A98D}" destId="{4536AFC5-E050-40AB-83B4-3291F4D5A808}" srcOrd="1" destOrd="0" presId="urn:microsoft.com/office/officeart/2005/8/layout/process1"/>
    <dgm:cxn modelId="{D3B5B9F2-FF73-4248-98B4-D28AD31DB914}" srcId="{793C19F0-8DF6-491C-A9F0-8DFCB1FE7FAD}" destId="{6323CB1D-C937-42E6-9057-787A89CBCDA2}" srcOrd="3" destOrd="0" parTransId="{BB88C151-B12A-4D2B-AA15-FB12638C803F}" sibTransId="{C3AD843F-AEDA-4CF3-A2B5-1C27B0F8E588}"/>
    <dgm:cxn modelId="{9467AEFF-48F9-45E8-9850-24732723B590}" type="presOf" srcId="{C3AD843F-AEDA-4CF3-A2B5-1C27B0F8E588}" destId="{8CF660B6-529C-42BB-9658-3D12418C6A2B}" srcOrd="0" destOrd="0" presId="urn:microsoft.com/office/officeart/2005/8/layout/process1"/>
    <dgm:cxn modelId="{EB07AB5A-AC4B-48CA-B9DC-F99AEA7C8567}" type="presParOf" srcId="{0775F74F-F5DD-4AFB-A1E8-17A87C687970}" destId="{D02529E1-68B5-44D1-A383-35FA0E4169CF}" srcOrd="0" destOrd="0" presId="urn:microsoft.com/office/officeart/2005/8/layout/process1"/>
    <dgm:cxn modelId="{433A50D8-B63B-4AC9-BC38-48C27CC35B3C}" type="presParOf" srcId="{0775F74F-F5DD-4AFB-A1E8-17A87C687970}" destId="{CFF8E735-C112-4A16-8E68-116ABCC7BFAF}" srcOrd="1" destOrd="0" presId="urn:microsoft.com/office/officeart/2005/8/layout/process1"/>
    <dgm:cxn modelId="{06C7143C-5CE6-45CC-8631-9EF1F675EC63}" type="presParOf" srcId="{CFF8E735-C112-4A16-8E68-116ABCC7BFAF}" destId="{4536AFC5-E050-40AB-83B4-3291F4D5A808}" srcOrd="0" destOrd="0" presId="urn:microsoft.com/office/officeart/2005/8/layout/process1"/>
    <dgm:cxn modelId="{497F909E-2A11-4FC3-A372-9C532EA261BC}" type="presParOf" srcId="{0775F74F-F5DD-4AFB-A1E8-17A87C687970}" destId="{445CC3FB-9A8E-41B4-8E9E-91155A36016C}" srcOrd="2" destOrd="0" presId="urn:microsoft.com/office/officeart/2005/8/layout/process1"/>
    <dgm:cxn modelId="{D31114D9-B844-4DF1-BEA9-0410D9C11615}" type="presParOf" srcId="{0775F74F-F5DD-4AFB-A1E8-17A87C687970}" destId="{20C0CB08-7127-4B5D-827A-BACC44BAFCBA}" srcOrd="3" destOrd="0" presId="urn:microsoft.com/office/officeart/2005/8/layout/process1"/>
    <dgm:cxn modelId="{CA4AAC56-C762-45ED-B619-21B735ED7A0D}" type="presParOf" srcId="{20C0CB08-7127-4B5D-827A-BACC44BAFCBA}" destId="{2778DB88-7F64-4DBE-98A9-466AAA4F4A58}" srcOrd="0" destOrd="0" presId="urn:microsoft.com/office/officeart/2005/8/layout/process1"/>
    <dgm:cxn modelId="{2E19F023-C830-4F91-959A-87CA780D73DA}" type="presParOf" srcId="{0775F74F-F5DD-4AFB-A1E8-17A87C687970}" destId="{848120B8-B35C-4C0C-8D72-6FA41943E31C}" srcOrd="4" destOrd="0" presId="urn:microsoft.com/office/officeart/2005/8/layout/process1"/>
    <dgm:cxn modelId="{0C690A9E-63EB-4D8A-BF81-B762CFF357F5}" type="presParOf" srcId="{0775F74F-F5DD-4AFB-A1E8-17A87C687970}" destId="{7AD7C5AA-E44A-44E1-9155-FFEEABD79605}" srcOrd="5" destOrd="0" presId="urn:microsoft.com/office/officeart/2005/8/layout/process1"/>
    <dgm:cxn modelId="{0B04A946-8131-4E48-A9C6-992993BFF63B}" type="presParOf" srcId="{7AD7C5AA-E44A-44E1-9155-FFEEABD79605}" destId="{CB35753A-08E7-4311-B081-4AAE351B808C}" srcOrd="0" destOrd="0" presId="urn:microsoft.com/office/officeart/2005/8/layout/process1"/>
    <dgm:cxn modelId="{1F114D91-61F5-4177-84C5-A1876C70F473}" type="presParOf" srcId="{0775F74F-F5DD-4AFB-A1E8-17A87C687970}" destId="{14422489-47BC-4A9E-83CB-00811412F5CE}" srcOrd="6" destOrd="0" presId="urn:microsoft.com/office/officeart/2005/8/layout/process1"/>
    <dgm:cxn modelId="{FDAFCF1D-335E-4085-9C53-94C707BDCA8F}" type="presParOf" srcId="{0775F74F-F5DD-4AFB-A1E8-17A87C687970}" destId="{8CF660B6-529C-42BB-9658-3D12418C6A2B}" srcOrd="7" destOrd="0" presId="urn:microsoft.com/office/officeart/2005/8/layout/process1"/>
    <dgm:cxn modelId="{18FE8CD6-09FA-4067-8583-2F4250A07612}" type="presParOf" srcId="{8CF660B6-529C-42BB-9658-3D12418C6A2B}" destId="{E59811CE-DABD-4734-A2E7-E76DE6688118}" srcOrd="0" destOrd="0" presId="urn:microsoft.com/office/officeart/2005/8/layout/process1"/>
    <dgm:cxn modelId="{6EC53108-E54F-4D80-93CE-667AD55A5041}" type="presParOf" srcId="{0775F74F-F5DD-4AFB-A1E8-17A87C687970}" destId="{FCFC7E95-BDD3-4246-AA3C-215BB72ABE6A}" srcOrd="8"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424CAB-EBAF-4815-BB50-4C0B5DA3DFC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540846E9-CF07-41ED-8108-AFC8231EE48E}">
      <dgm:prSet/>
      <dgm:spPr/>
      <dgm:t>
        <a:bodyPr/>
        <a:lstStyle/>
        <a:p>
          <a:r>
            <a:rPr lang="en-US" b="0" baseline="0" dirty="0">
              <a:solidFill>
                <a:schemeClr val="bg1"/>
              </a:solidFill>
              <a:latin typeface="Arial" panose="020B0604020202020204" pitchFamily="34" charset="0"/>
              <a:cs typeface="Arial" panose="020B0604020202020204" pitchFamily="34" charset="0"/>
            </a:rPr>
            <a:t>1. Identify ingredients, weight/volume, and steps involved in the preparation of suspect food(s).</a:t>
          </a:r>
          <a:endParaRPr lang="en-US" b="0" dirty="0">
            <a:solidFill>
              <a:schemeClr val="bg1"/>
            </a:solidFill>
            <a:latin typeface="Arial" panose="020B0604020202020204" pitchFamily="34" charset="0"/>
            <a:cs typeface="Arial" panose="020B0604020202020204" pitchFamily="34" charset="0"/>
          </a:endParaRPr>
        </a:p>
      </dgm:t>
    </dgm:pt>
    <dgm:pt modelId="{2C0BF6B7-134D-4F34-8839-6B4189EFF5DF}" type="parTrans" cxnId="{FED19B6A-3CB5-4F76-8D2A-D3F5147B6D4E}">
      <dgm:prSet/>
      <dgm:spPr/>
      <dgm:t>
        <a:bodyPr/>
        <a:lstStyle/>
        <a:p>
          <a:endParaRPr lang="en-US"/>
        </a:p>
      </dgm:t>
    </dgm:pt>
    <dgm:pt modelId="{6839B3F6-DB21-45A7-97CA-90A092E59B61}" type="sibTrans" cxnId="{FED19B6A-3CB5-4F76-8D2A-D3F5147B6D4E}">
      <dgm:prSet/>
      <dgm:spPr/>
      <dgm:t>
        <a:bodyPr/>
        <a:lstStyle/>
        <a:p>
          <a:endParaRPr lang="en-US"/>
        </a:p>
      </dgm:t>
    </dgm:pt>
    <dgm:pt modelId="{F123880F-F30F-4AAB-84B8-60A30612F0D8}">
      <dgm:prSet/>
      <dgm:spPr/>
      <dgm:t>
        <a:bodyPr/>
        <a:lstStyle/>
        <a:p>
          <a:r>
            <a:rPr lang="en-US" b="0" baseline="0" dirty="0">
              <a:solidFill>
                <a:schemeClr val="bg1"/>
              </a:solidFill>
              <a:latin typeface="Arial" panose="020B0604020202020204" pitchFamily="34" charset="0"/>
              <a:cs typeface="Arial" panose="020B0604020202020204" pitchFamily="34" charset="0"/>
            </a:rPr>
            <a:t>2.  Identify food handling procedures at each step in the preparation of suspect food(s).</a:t>
          </a:r>
          <a:endParaRPr lang="en-US" b="0" dirty="0">
            <a:solidFill>
              <a:schemeClr val="bg1"/>
            </a:solidFill>
            <a:latin typeface="Arial" panose="020B0604020202020204" pitchFamily="34" charset="0"/>
            <a:cs typeface="Arial" panose="020B0604020202020204" pitchFamily="34" charset="0"/>
          </a:endParaRPr>
        </a:p>
      </dgm:t>
    </dgm:pt>
    <dgm:pt modelId="{D56A4C39-D7C6-42B6-9491-A7C3DD8E4DD8}" type="parTrans" cxnId="{BEA064E5-E98B-4F62-9E9A-C8231CB3D811}">
      <dgm:prSet/>
      <dgm:spPr/>
      <dgm:t>
        <a:bodyPr/>
        <a:lstStyle/>
        <a:p>
          <a:endParaRPr lang="en-US"/>
        </a:p>
      </dgm:t>
    </dgm:pt>
    <dgm:pt modelId="{8ED8A5F4-13A6-48E5-983E-D8284907E892}" type="sibTrans" cxnId="{BEA064E5-E98B-4F62-9E9A-C8231CB3D811}">
      <dgm:prSet/>
      <dgm:spPr/>
      <dgm:t>
        <a:bodyPr/>
        <a:lstStyle/>
        <a:p>
          <a:endParaRPr lang="en-US"/>
        </a:p>
      </dgm:t>
    </dgm:pt>
    <dgm:pt modelId="{C276E285-2D65-48B5-AC1D-3A2D17CE8193}">
      <dgm:prSet/>
      <dgm:spPr/>
      <dgm:t>
        <a:bodyPr/>
        <a:lstStyle/>
        <a:p>
          <a:r>
            <a:rPr lang="en-US" b="0" baseline="0" dirty="0">
              <a:solidFill>
                <a:schemeClr val="bg1"/>
              </a:solidFill>
              <a:latin typeface="Arial" panose="020B0604020202020204" pitchFamily="34" charset="0"/>
              <a:cs typeface="Arial" panose="020B0604020202020204" pitchFamily="34" charset="0"/>
            </a:rPr>
            <a:t>3.  Based on observation or interview, identify potential hazards and critical control points (CCP).</a:t>
          </a:r>
          <a:endParaRPr lang="en-US" b="0" dirty="0">
            <a:solidFill>
              <a:schemeClr val="bg1"/>
            </a:solidFill>
            <a:latin typeface="Arial" panose="020B0604020202020204" pitchFamily="34" charset="0"/>
            <a:cs typeface="Arial" panose="020B0604020202020204" pitchFamily="34" charset="0"/>
          </a:endParaRPr>
        </a:p>
      </dgm:t>
    </dgm:pt>
    <dgm:pt modelId="{EE0A55A7-0618-47CC-910C-1669EF8B3FC0}" type="parTrans" cxnId="{B04A5952-A998-4F8B-8738-A0045FCA6B59}">
      <dgm:prSet/>
      <dgm:spPr/>
      <dgm:t>
        <a:bodyPr/>
        <a:lstStyle/>
        <a:p>
          <a:endParaRPr lang="en-US"/>
        </a:p>
      </dgm:t>
    </dgm:pt>
    <dgm:pt modelId="{C2014D8B-4D2F-4E34-AA36-97A2A09713E3}" type="sibTrans" cxnId="{B04A5952-A998-4F8B-8738-A0045FCA6B59}">
      <dgm:prSet/>
      <dgm:spPr/>
      <dgm:t>
        <a:bodyPr/>
        <a:lstStyle/>
        <a:p>
          <a:endParaRPr lang="en-US"/>
        </a:p>
      </dgm:t>
    </dgm:pt>
    <dgm:pt modelId="{A23192E5-E2ED-4229-B4D5-C35750269434}">
      <dgm:prSet/>
      <dgm:spPr/>
      <dgm:t>
        <a:bodyPr/>
        <a:lstStyle/>
        <a:p>
          <a:r>
            <a:rPr lang="en-US" b="0" baseline="0" dirty="0">
              <a:solidFill>
                <a:schemeClr val="bg1"/>
              </a:solidFill>
              <a:latin typeface="Arial" panose="020B0604020202020204" pitchFamily="34" charset="0"/>
              <a:cs typeface="Arial" panose="020B0604020202020204" pitchFamily="34" charset="0"/>
            </a:rPr>
            <a:t>4.  Identify violations and initiate corrective actions.</a:t>
          </a:r>
          <a:endParaRPr lang="en-US" b="0" dirty="0">
            <a:solidFill>
              <a:schemeClr val="bg1"/>
            </a:solidFill>
            <a:latin typeface="Arial" panose="020B0604020202020204" pitchFamily="34" charset="0"/>
            <a:cs typeface="Arial" panose="020B0604020202020204" pitchFamily="34" charset="0"/>
          </a:endParaRPr>
        </a:p>
      </dgm:t>
    </dgm:pt>
    <dgm:pt modelId="{126907D4-9266-4306-831D-95B0A77E1736}" type="parTrans" cxnId="{98B318A6-CC31-4FD9-A622-0E7A1C6CD7F6}">
      <dgm:prSet/>
      <dgm:spPr/>
      <dgm:t>
        <a:bodyPr/>
        <a:lstStyle/>
        <a:p>
          <a:endParaRPr lang="en-US"/>
        </a:p>
      </dgm:t>
    </dgm:pt>
    <dgm:pt modelId="{692050D3-0982-4B21-9110-441347040E04}" type="sibTrans" cxnId="{98B318A6-CC31-4FD9-A622-0E7A1C6CD7F6}">
      <dgm:prSet/>
      <dgm:spPr/>
      <dgm:t>
        <a:bodyPr/>
        <a:lstStyle/>
        <a:p>
          <a:endParaRPr lang="en-US"/>
        </a:p>
      </dgm:t>
    </dgm:pt>
    <dgm:pt modelId="{4992AB9A-1701-4880-B73B-E4DA5657C246}">
      <dgm:prSet/>
      <dgm:spPr/>
      <dgm:t>
        <a:bodyPr/>
        <a:lstStyle/>
        <a:p>
          <a:r>
            <a:rPr lang="en-US" b="0" baseline="0" dirty="0">
              <a:solidFill>
                <a:schemeClr val="bg1"/>
              </a:solidFill>
              <a:latin typeface="Arial" panose="020B0604020202020204" pitchFamily="34" charset="0"/>
              <a:cs typeface="Arial" panose="020B0604020202020204" pitchFamily="34" charset="0"/>
            </a:rPr>
            <a:t>5.  Verify corrective actions undertaken by the food establishment.</a:t>
          </a:r>
          <a:endParaRPr lang="en-US" b="0" dirty="0">
            <a:solidFill>
              <a:schemeClr val="bg1"/>
            </a:solidFill>
            <a:latin typeface="Arial" panose="020B0604020202020204" pitchFamily="34" charset="0"/>
            <a:cs typeface="Arial" panose="020B0604020202020204" pitchFamily="34" charset="0"/>
          </a:endParaRPr>
        </a:p>
      </dgm:t>
    </dgm:pt>
    <dgm:pt modelId="{75D387DE-C8F5-49DA-8091-6727B5F26F75}" type="parTrans" cxnId="{0369E037-BFEA-4881-A09A-B44B51D4A476}">
      <dgm:prSet/>
      <dgm:spPr/>
      <dgm:t>
        <a:bodyPr/>
        <a:lstStyle/>
        <a:p>
          <a:endParaRPr lang="en-US"/>
        </a:p>
      </dgm:t>
    </dgm:pt>
    <dgm:pt modelId="{74C34AE8-5685-47ED-9127-F4DCD03FD5CD}" type="sibTrans" cxnId="{0369E037-BFEA-4881-A09A-B44B51D4A476}">
      <dgm:prSet/>
      <dgm:spPr/>
      <dgm:t>
        <a:bodyPr/>
        <a:lstStyle/>
        <a:p>
          <a:endParaRPr lang="en-US"/>
        </a:p>
      </dgm:t>
    </dgm:pt>
    <dgm:pt modelId="{9D16A55F-D0CE-4F9C-B24E-64D551532132}" type="pres">
      <dgm:prSet presAssocID="{CD424CAB-EBAF-4815-BB50-4C0B5DA3DFC6}" presName="diagram" presStyleCnt="0">
        <dgm:presLayoutVars>
          <dgm:dir/>
          <dgm:resizeHandles val="exact"/>
        </dgm:presLayoutVars>
      </dgm:prSet>
      <dgm:spPr/>
    </dgm:pt>
    <dgm:pt modelId="{B220D95A-1AA1-4FE1-825C-D97908B08E0A}" type="pres">
      <dgm:prSet presAssocID="{540846E9-CF07-41ED-8108-AFC8231EE48E}" presName="node" presStyleLbl="node1" presStyleIdx="0" presStyleCnt="5" custLinFactNeighborX="-489">
        <dgm:presLayoutVars>
          <dgm:bulletEnabled val="1"/>
        </dgm:presLayoutVars>
      </dgm:prSet>
      <dgm:spPr/>
    </dgm:pt>
    <dgm:pt modelId="{A11C4CCD-8AE6-4D81-A5CE-FE8018B2ADBE}" type="pres">
      <dgm:prSet presAssocID="{6839B3F6-DB21-45A7-97CA-90A092E59B61}" presName="sibTrans" presStyleCnt="0"/>
      <dgm:spPr/>
    </dgm:pt>
    <dgm:pt modelId="{EBE8019E-2351-4A8B-A4C1-5079CDCBD5AF}" type="pres">
      <dgm:prSet presAssocID="{F123880F-F30F-4AAB-84B8-60A30612F0D8}" presName="node" presStyleLbl="node1" presStyleIdx="1" presStyleCnt="5">
        <dgm:presLayoutVars>
          <dgm:bulletEnabled val="1"/>
        </dgm:presLayoutVars>
      </dgm:prSet>
      <dgm:spPr/>
    </dgm:pt>
    <dgm:pt modelId="{8BA4BB5F-F5D5-4AB7-8CA0-660F2B52D47A}" type="pres">
      <dgm:prSet presAssocID="{8ED8A5F4-13A6-48E5-983E-D8284907E892}" presName="sibTrans" presStyleCnt="0"/>
      <dgm:spPr/>
    </dgm:pt>
    <dgm:pt modelId="{A32BCE79-765E-443D-A678-7B51F240ED98}" type="pres">
      <dgm:prSet presAssocID="{C276E285-2D65-48B5-AC1D-3A2D17CE8193}" presName="node" presStyleLbl="node1" presStyleIdx="2" presStyleCnt="5">
        <dgm:presLayoutVars>
          <dgm:bulletEnabled val="1"/>
        </dgm:presLayoutVars>
      </dgm:prSet>
      <dgm:spPr/>
    </dgm:pt>
    <dgm:pt modelId="{8E6342A0-F769-4879-B07A-2B6C2EBD6755}" type="pres">
      <dgm:prSet presAssocID="{C2014D8B-4D2F-4E34-AA36-97A2A09713E3}" presName="sibTrans" presStyleCnt="0"/>
      <dgm:spPr/>
    </dgm:pt>
    <dgm:pt modelId="{EA923CFE-287D-45D6-9E7B-7E9EE322D0DD}" type="pres">
      <dgm:prSet presAssocID="{A23192E5-E2ED-4229-B4D5-C35750269434}" presName="node" presStyleLbl="node1" presStyleIdx="3" presStyleCnt="5">
        <dgm:presLayoutVars>
          <dgm:bulletEnabled val="1"/>
        </dgm:presLayoutVars>
      </dgm:prSet>
      <dgm:spPr/>
    </dgm:pt>
    <dgm:pt modelId="{544637D7-C785-4AFD-B77B-B87E279853EE}" type="pres">
      <dgm:prSet presAssocID="{692050D3-0982-4B21-9110-441347040E04}" presName="sibTrans" presStyleCnt="0"/>
      <dgm:spPr/>
    </dgm:pt>
    <dgm:pt modelId="{37F747B6-8345-4438-A554-E7A51853D9B8}" type="pres">
      <dgm:prSet presAssocID="{4992AB9A-1701-4880-B73B-E4DA5657C246}" presName="node" presStyleLbl="node1" presStyleIdx="4" presStyleCnt="5">
        <dgm:presLayoutVars>
          <dgm:bulletEnabled val="1"/>
        </dgm:presLayoutVars>
      </dgm:prSet>
      <dgm:spPr/>
    </dgm:pt>
  </dgm:ptLst>
  <dgm:cxnLst>
    <dgm:cxn modelId="{406D5A0E-DB47-4304-8CFA-72BBFFED1B00}" type="presOf" srcId="{4992AB9A-1701-4880-B73B-E4DA5657C246}" destId="{37F747B6-8345-4438-A554-E7A51853D9B8}" srcOrd="0" destOrd="0" presId="urn:microsoft.com/office/officeart/2005/8/layout/default"/>
    <dgm:cxn modelId="{18111914-F8FA-4EBC-A333-5B32F90AAEBB}" type="presOf" srcId="{A23192E5-E2ED-4229-B4D5-C35750269434}" destId="{EA923CFE-287D-45D6-9E7B-7E9EE322D0DD}" srcOrd="0" destOrd="0" presId="urn:microsoft.com/office/officeart/2005/8/layout/default"/>
    <dgm:cxn modelId="{0369E037-BFEA-4881-A09A-B44B51D4A476}" srcId="{CD424CAB-EBAF-4815-BB50-4C0B5DA3DFC6}" destId="{4992AB9A-1701-4880-B73B-E4DA5657C246}" srcOrd="4" destOrd="0" parTransId="{75D387DE-C8F5-49DA-8091-6727B5F26F75}" sibTransId="{74C34AE8-5685-47ED-9127-F4DCD03FD5CD}"/>
    <dgm:cxn modelId="{FED19B6A-3CB5-4F76-8D2A-D3F5147B6D4E}" srcId="{CD424CAB-EBAF-4815-BB50-4C0B5DA3DFC6}" destId="{540846E9-CF07-41ED-8108-AFC8231EE48E}" srcOrd="0" destOrd="0" parTransId="{2C0BF6B7-134D-4F34-8839-6B4189EFF5DF}" sibTransId="{6839B3F6-DB21-45A7-97CA-90A092E59B61}"/>
    <dgm:cxn modelId="{661D8B4C-6717-427E-8B81-B6220C31A34A}" type="presOf" srcId="{CD424CAB-EBAF-4815-BB50-4C0B5DA3DFC6}" destId="{9D16A55F-D0CE-4F9C-B24E-64D551532132}" srcOrd="0" destOrd="0" presId="urn:microsoft.com/office/officeart/2005/8/layout/default"/>
    <dgm:cxn modelId="{B04A5952-A998-4F8B-8738-A0045FCA6B59}" srcId="{CD424CAB-EBAF-4815-BB50-4C0B5DA3DFC6}" destId="{C276E285-2D65-48B5-AC1D-3A2D17CE8193}" srcOrd="2" destOrd="0" parTransId="{EE0A55A7-0618-47CC-910C-1669EF8B3FC0}" sibTransId="{C2014D8B-4D2F-4E34-AA36-97A2A09713E3}"/>
    <dgm:cxn modelId="{98B318A6-CC31-4FD9-A622-0E7A1C6CD7F6}" srcId="{CD424CAB-EBAF-4815-BB50-4C0B5DA3DFC6}" destId="{A23192E5-E2ED-4229-B4D5-C35750269434}" srcOrd="3" destOrd="0" parTransId="{126907D4-9266-4306-831D-95B0A77E1736}" sibTransId="{692050D3-0982-4B21-9110-441347040E04}"/>
    <dgm:cxn modelId="{ACA02BC1-D2BC-4FCD-A8FC-1EF04BA2708D}" type="presOf" srcId="{C276E285-2D65-48B5-AC1D-3A2D17CE8193}" destId="{A32BCE79-765E-443D-A678-7B51F240ED98}" srcOrd="0" destOrd="0" presId="urn:microsoft.com/office/officeart/2005/8/layout/default"/>
    <dgm:cxn modelId="{BEA064E5-E98B-4F62-9E9A-C8231CB3D811}" srcId="{CD424CAB-EBAF-4815-BB50-4C0B5DA3DFC6}" destId="{F123880F-F30F-4AAB-84B8-60A30612F0D8}" srcOrd="1" destOrd="0" parTransId="{D56A4C39-D7C6-42B6-9491-A7C3DD8E4DD8}" sibTransId="{8ED8A5F4-13A6-48E5-983E-D8284907E892}"/>
    <dgm:cxn modelId="{6FEFC0E9-AB51-4D8F-8F71-013207A30CCB}" type="presOf" srcId="{F123880F-F30F-4AAB-84B8-60A30612F0D8}" destId="{EBE8019E-2351-4A8B-A4C1-5079CDCBD5AF}" srcOrd="0" destOrd="0" presId="urn:microsoft.com/office/officeart/2005/8/layout/default"/>
    <dgm:cxn modelId="{B5B355EE-829E-41B0-BAAC-29B894D3D12A}" type="presOf" srcId="{540846E9-CF07-41ED-8108-AFC8231EE48E}" destId="{B220D95A-1AA1-4FE1-825C-D97908B08E0A}" srcOrd="0" destOrd="0" presId="urn:microsoft.com/office/officeart/2005/8/layout/default"/>
    <dgm:cxn modelId="{DBF1F990-8607-47E5-8E97-18F4D5A1046A}" type="presParOf" srcId="{9D16A55F-D0CE-4F9C-B24E-64D551532132}" destId="{B220D95A-1AA1-4FE1-825C-D97908B08E0A}" srcOrd="0" destOrd="0" presId="urn:microsoft.com/office/officeart/2005/8/layout/default"/>
    <dgm:cxn modelId="{FE5D2574-8B8E-4608-AD76-D80661D1EE92}" type="presParOf" srcId="{9D16A55F-D0CE-4F9C-B24E-64D551532132}" destId="{A11C4CCD-8AE6-4D81-A5CE-FE8018B2ADBE}" srcOrd="1" destOrd="0" presId="urn:microsoft.com/office/officeart/2005/8/layout/default"/>
    <dgm:cxn modelId="{BA3A3C38-7B64-4E1C-9BA8-B7C6CE6FF3CB}" type="presParOf" srcId="{9D16A55F-D0CE-4F9C-B24E-64D551532132}" destId="{EBE8019E-2351-4A8B-A4C1-5079CDCBD5AF}" srcOrd="2" destOrd="0" presId="urn:microsoft.com/office/officeart/2005/8/layout/default"/>
    <dgm:cxn modelId="{5FCC0CE7-DF70-4F98-91BB-26C20258BA43}" type="presParOf" srcId="{9D16A55F-D0CE-4F9C-B24E-64D551532132}" destId="{8BA4BB5F-F5D5-4AB7-8CA0-660F2B52D47A}" srcOrd="3" destOrd="0" presId="urn:microsoft.com/office/officeart/2005/8/layout/default"/>
    <dgm:cxn modelId="{10C21875-C089-4630-B992-F95D36EF135E}" type="presParOf" srcId="{9D16A55F-D0CE-4F9C-B24E-64D551532132}" destId="{A32BCE79-765E-443D-A678-7B51F240ED98}" srcOrd="4" destOrd="0" presId="urn:microsoft.com/office/officeart/2005/8/layout/default"/>
    <dgm:cxn modelId="{EDC71329-95C8-4D2B-AAC8-4D26BAFE10DA}" type="presParOf" srcId="{9D16A55F-D0CE-4F9C-B24E-64D551532132}" destId="{8E6342A0-F769-4879-B07A-2B6C2EBD6755}" srcOrd="5" destOrd="0" presId="urn:microsoft.com/office/officeart/2005/8/layout/default"/>
    <dgm:cxn modelId="{F87B5693-C685-4473-B8C4-5A3E911D40CA}" type="presParOf" srcId="{9D16A55F-D0CE-4F9C-B24E-64D551532132}" destId="{EA923CFE-287D-45D6-9E7B-7E9EE322D0DD}" srcOrd="6" destOrd="0" presId="urn:microsoft.com/office/officeart/2005/8/layout/default"/>
    <dgm:cxn modelId="{FDA47C41-F21E-4D52-8819-3F5120A69B06}" type="presParOf" srcId="{9D16A55F-D0CE-4F9C-B24E-64D551532132}" destId="{544637D7-C785-4AFD-B77B-B87E279853EE}" srcOrd="7" destOrd="0" presId="urn:microsoft.com/office/officeart/2005/8/layout/default"/>
    <dgm:cxn modelId="{7D675B2F-4818-4532-8E15-CD9B4D5A45B6}" type="presParOf" srcId="{9D16A55F-D0CE-4F9C-B24E-64D551532132}" destId="{37F747B6-8345-4438-A554-E7A51853D9B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3C19F0-8DF6-491C-A9F0-8DFCB1FE7FAD}" type="doc">
      <dgm:prSet loTypeId="urn:microsoft.com/office/officeart/2005/8/layout/process1" loCatId="process" qsTypeId="urn:microsoft.com/office/officeart/2005/8/quickstyle/simple1" qsCatId="simple" csTypeId="urn:microsoft.com/office/officeart/2005/8/colors/accent1_2" csCatId="accent1" phldr="1"/>
      <dgm:spPr/>
    </dgm:pt>
    <dgm:pt modelId="{D5CA2D9F-84D8-4AC7-B970-8D628DBF8AE9}">
      <dgm:prSet phldrT="[Text]"/>
      <dgm:spPr/>
      <dgm:t>
        <a:bodyPr/>
        <a:lstStyle/>
        <a:p>
          <a:r>
            <a:rPr lang="en-US" dirty="0"/>
            <a:t>LBOH provides information to DFP</a:t>
          </a:r>
        </a:p>
      </dgm:t>
    </dgm:pt>
    <dgm:pt modelId="{BF4D2250-E531-4950-8976-FB5A88A6326A}" type="parTrans" cxnId="{D290D966-A661-4978-AEF8-B0679EDBD6C7}">
      <dgm:prSet/>
      <dgm:spPr/>
      <dgm:t>
        <a:bodyPr/>
        <a:lstStyle/>
        <a:p>
          <a:endParaRPr lang="en-US"/>
        </a:p>
      </dgm:t>
    </dgm:pt>
    <dgm:pt modelId="{F1D98101-7C15-44E5-B088-AB8A1988A98D}" type="sibTrans" cxnId="{D290D966-A661-4978-AEF8-B0679EDBD6C7}">
      <dgm:prSet/>
      <dgm:spPr/>
      <dgm:t>
        <a:bodyPr/>
        <a:lstStyle/>
        <a:p>
          <a:endParaRPr lang="en-US"/>
        </a:p>
      </dgm:t>
    </dgm:pt>
    <dgm:pt modelId="{266C03D9-2CD1-4D90-B86B-1DE8377329DE}">
      <dgm:prSet phldrT="[Text]"/>
      <dgm:spPr/>
      <dgm:t>
        <a:bodyPr/>
        <a:lstStyle/>
        <a:p>
          <a:r>
            <a:rPr lang="en-US" dirty="0"/>
            <a:t>DFP Contacts Purveyors / Dealers</a:t>
          </a:r>
        </a:p>
      </dgm:t>
    </dgm:pt>
    <dgm:pt modelId="{EDF7CDC8-3910-4204-A94E-D65932BA3D55}" type="parTrans" cxnId="{55A9F347-F109-45A5-BE1C-87D547CE6ADB}">
      <dgm:prSet/>
      <dgm:spPr/>
      <dgm:t>
        <a:bodyPr/>
        <a:lstStyle/>
        <a:p>
          <a:endParaRPr lang="en-US"/>
        </a:p>
      </dgm:t>
    </dgm:pt>
    <dgm:pt modelId="{F486364E-8308-4AA0-8C47-C0F5C0D41437}" type="sibTrans" cxnId="{55A9F347-F109-45A5-BE1C-87D547CE6ADB}">
      <dgm:prSet/>
      <dgm:spPr/>
      <dgm:t>
        <a:bodyPr/>
        <a:lstStyle/>
        <a:p>
          <a:endParaRPr lang="en-US"/>
        </a:p>
      </dgm:t>
    </dgm:pt>
    <dgm:pt modelId="{E62FEC14-7CBC-4D78-BA91-F184A99EC9E0}">
      <dgm:prSet phldrT="[Text]"/>
      <dgm:spPr/>
      <dgm:t>
        <a:bodyPr/>
        <a:lstStyle/>
        <a:p>
          <a:r>
            <a:rPr lang="en-US" dirty="0"/>
            <a:t>DFP collects all information and completes a traceback/ timeline</a:t>
          </a:r>
        </a:p>
      </dgm:t>
    </dgm:pt>
    <dgm:pt modelId="{86C4AFA9-C8B5-41BB-A097-18FCCC0DDC88}" type="parTrans" cxnId="{9E8FD810-1612-41C2-98C1-9E0963F336E9}">
      <dgm:prSet/>
      <dgm:spPr/>
      <dgm:t>
        <a:bodyPr/>
        <a:lstStyle/>
        <a:p>
          <a:endParaRPr lang="en-US"/>
        </a:p>
      </dgm:t>
    </dgm:pt>
    <dgm:pt modelId="{042789BE-7DD9-4752-88BD-CBA44C6378D8}" type="sibTrans" cxnId="{9E8FD810-1612-41C2-98C1-9E0963F336E9}">
      <dgm:prSet/>
      <dgm:spPr/>
      <dgm:t>
        <a:bodyPr/>
        <a:lstStyle/>
        <a:p>
          <a:endParaRPr lang="en-US"/>
        </a:p>
      </dgm:t>
    </dgm:pt>
    <dgm:pt modelId="{6323CB1D-C937-42E6-9057-787A89CBCDA2}">
      <dgm:prSet/>
      <dgm:spPr/>
      <dgm:t>
        <a:bodyPr/>
        <a:lstStyle/>
        <a:p>
          <a:r>
            <a:rPr lang="en-US" dirty="0"/>
            <a:t>DFP stores records and monitor trends</a:t>
          </a:r>
        </a:p>
      </dgm:t>
    </dgm:pt>
    <dgm:pt modelId="{BB88C151-B12A-4D2B-AA15-FB12638C803F}" type="parTrans" cxnId="{D3B5B9F2-FF73-4248-98B4-D28AD31DB914}">
      <dgm:prSet/>
      <dgm:spPr/>
      <dgm:t>
        <a:bodyPr/>
        <a:lstStyle/>
        <a:p>
          <a:endParaRPr lang="en-US"/>
        </a:p>
      </dgm:t>
    </dgm:pt>
    <dgm:pt modelId="{C3AD843F-AEDA-4CF3-A2B5-1C27B0F8E588}" type="sibTrans" cxnId="{D3B5B9F2-FF73-4248-98B4-D28AD31DB914}">
      <dgm:prSet/>
      <dgm:spPr/>
      <dgm:t>
        <a:bodyPr/>
        <a:lstStyle/>
        <a:p>
          <a:endParaRPr lang="en-US"/>
        </a:p>
      </dgm:t>
    </dgm:pt>
    <dgm:pt modelId="{0775F74F-F5DD-4AFB-A1E8-17A87C687970}" type="pres">
      <dgm:prSet presAssocID="{793C19F0-8DF6-491C-A9F0-8DFCB1FE7FAD}" presName="Name0" presStyleCnt="0">
        <dgm:presLayoutVars>
          <dgm:dir/>
          <dgm:resizeHandles val="exact"/>
        </dgm:presLayoutVars>
      </dgm:prSet>
      <dgm:spPr/>
    </dgm:pt>
    <dgm:pt modelId="{D02529E1-68B5-44D1-A383-35FA0E4169CF}" type="pres">
      <dgm:prSet presAssocID="{D5CA2D9F-84D8-4AC7-B970-8D628DBF8AE9}" presName="node" presStyleLbl="node1" presStyleIdx="0" presStyleCnt="4" custScaleX="130588">
        <dgm:presLayoutVars>
          <dgm:bulletEnabled val="1"/>
        </dgm:presLayoutVars>
      </dgm:prSet>
      <dgm:spPr/>
    </dgm:pt>
    <dgm:pt modelId="{CFF8E735-C112-4A16-8E68-116ABCC7BFAF}" type="pres">
      <dgm:prSet presAssocID="{F1D98101-7C15-44E5-B088-AB8A1988A98D}" presName="sibTrans" presStyleLbl="sibTrans2D1" presStyleIdx="0" presStyleCnt="3"/>
      <dgm:spPr/>
    </dgm:pt>
    <dgm:pt modelId="{4536AFC5-E050-40AB-83B4-3291F4D5A808}" type="pres">
      <dgm:prSet presAssocID="{F1D98101-7C15-44E5-B088-AB8A1988A98D}" presName="connectorText" presStyleLbl="sibTrans2D1" presStyleIdx="0" presStyleCnt="3"/>
      <dgm:spPr/>
    </dgm:pt>
    <dgm:pt modelId="{445CC3FB-9A8E-41B4-8E9E-91155A36016C}" type="pres">
      <dgm:prSet presAssocID="{266C03D9-2CD1-4D90-B86B-1DE8377329DE}" presName="node" presStyleLbl="node1" presStyleIdx="1" presStyleCnt="4">
        <dgm:presLayoutVars>
          <dgm:bulletEnabled val="1"/>
        </dgm:presLayoutVars>
      </dgm:prSet>
      <dgm:spPr/>
    </dgm:pt>
    <dgm:pt modelId="{20C0CB08-7127-4B5D-827A-BACC44BAFCBA}" type="pres">
      <dgm:prSet presAssocID="{F486364E-8308-4AA0-8C47-C0F5C0D41437}" presName="sibTrans" presStyleLbl="sibTrans2D1" presStyleIdx="1" presStyleCnt="3"/>
      <dgm:spPr/>
    </dgm:pt>
    <dgm:pt modelId="{2778DB88-7F64-4DBE-98A9-466AAA4F4A58}" type="pres">
      <dgm:prSet presAssocID="{F486364E-8308-4AA0-8C47-C0F5C0D41437}" presName="connectorText" presStyleLbl="sibTrans2D1" presStyleIdx="1" presStyleCnt="3"/>
      <dgm:spPr/>
    </dgm:pt>
    <dgm:pt modelId="{848120B8-B35C-4C0C-8D72-6FA41943E31C}" type="pres">
      <dgm:prSet presAssocID="{E62FEC14-7CBC-4D78-BA91-F184A99EC9E0}" presName="node" presStyleLbl="node1" presStyleIdx="2" presStyleCnt="4">
        <dgm:presLayoutVars>
          <dgm:bulletEnabled val="1"/>
        </dgm:presLayoutVars>
      </dgm:prSet>
      <dgm:spPr/>
    </dgm:pt>
    <dgm:pt modelId="{7AD7C5AA-E44A-44E1-9155-FFEEABD79605}" type="pres">
      <dgm:prSet presAssocID="{042789BE-7DD9-4752-88BD-CBA44C6378D8}" presName="sibTrans" presStyleLbl="sibTrans2D1" presStyleIdx="2" presStyleCnt="3"/>
      <dgm:spPr/>
    </dgm:pt>
    <dgm:pt modelId="{CB35753A-08E7-4311-B081-4AAE351B808C}" type="pres">
      <dgm:prSet presAssocID="{042789BE-7DD9-4752-88BD-CBA44C6378D8}" presName="connectorText" presStyleLbl="sibTrans2D1" presStyleIdx="2" presStyleCnt="3"/>
      <dgm:spPr/>
    </dgm:pt>
    <dgm:pt modelId="{14422489-47BC-4A9E-83CB-00811412F5CE}" type="pres">
      <dgm:prSet presAssocID="{6323CB1D-C937-42E6-9057-787A89CBCDA2}" presName="node" presStyleLbl="node1" presStyleIdx="3" presStyleCnt="4">
        <dgm:presLayoutVars>
          <dgm:bulletEnabled val="1"/>
        </dgm:presLayoutVars>
      </dgm:prSet>
      <dgm:spPr/>
    </dgm:pt>
  </dgm:ptLst>
  <dgm:cxnLst>
    <dgm:cxn modelId="{5E64360E-8C11-4DEF-B9CC-C1555687388E}" type="presOf" srcId="{793C19F0-8DF6-491C-A9F0-8DFCB1FE7FAD}" destId="{0775F74F-F5DD-4AFB-A1E8-17A87C687970}" srcOrd="0" destOrd="0" presId="urn:microsoft.com/office/officeart/2005/8/layout/process1"/>
    <dgm:cxn modelId="{9E8FD810-1612-41C2-98C1-9E0963F336E9}" srcId="{793C19F0-8DF6-491C-A9F0-8DFCB1FE7FAD}" destId="{E62FEC14-7CBC-4D78-BA91-F184A99EC9E0}" srcOrd="2" destOrd="0" parTransId="{86C4AFA9-C8B5-41BB-A097-18FCCC0DDC88}" sibTransId="{042789BE-7DD9-4752-88BD-CBA44C6378D8}"/>
    <dgm:cxn modelId="{C9EC601D-25AC-4A86-BCE2-6A809D2EC970}" type="presOf" srcId="{F486364E-8308-4AA0-8C47-C0F5C0D41437}" destId="{20C0CB08-7127-4B5D-827A-BACC44BAFCBA}" srcOrd="0" destOrd="0" presId="urn:microsoft.com/office/officeart/2005/8/layout/process1"/>
    <dgm:cxn modelId="{A887BC3E-15A1-4F84-9E3B-11DB8397A544}" type="presOf" srcId="{F486364E-8308-4AA0-8C47-C0F5C0D41437}" destId="{2778DB88-7F64-4DBE-98A9-466AAA4F4A58}" srcOrd="1" destOrd="0" presId="urn:microsoft.com/office/officeart/2005/8/layout/process1"/>
    <dgm:cxn modelId="{D882CE5C-6D26-4815-81E8-B36C0F8CCE3A}" type="presOf" srcId="{6323CB1D-C937-42E6-9057-787A89CBCDA2}" destId="{14422489-47BC-4A9E-83CB-00811412F5CE}" srcOrd="0" destOrd="0" presId="urn:microsoft.com/office/officeart/2005/8/layout/process1"/>
    <dgm:cxn modelId="{233DF441-ACAA-43A8-A5A3-615CF13506E9}" type="presOf" srcId="{F1D98101-7C15-44E5-B088-AB8A1988A98D}" destId="{CFF8E735-C112-4A16-8E68-116ABCC7BFAF}" srcOrd="0" destOrd="0" presId="urn:microsoft.com/office/officeart/2005/8/layout/process1"/>
    <dgm:cxn modelId="{D290D966-A661-4978-AEF8-B0679EDBD6C7}" srcId="{793C19F0-8DF6-491C-A9F0-8DFCB1FE7FAD}" destId="{D5CA2D9F-84D8-4AC7-B970-8D628DBF8AE9}" srcOrd="0" destOrd="0" parTransId="{BF4D2250-E531-4950-8976-FB5A88A6326A}" sibTransId="{F1D98101-7C15-44E5-B088-AB8A1988A98D}"/>
    <dgm:cxn modelId="{354C2247-5D36-4786-B645-580ED26FD22B}" type="presOf" srcId="{042789BE-7DD9-4752-88BD-CBA44C6378D8}" destId="{CB35753A-08E7-4311-B081-4AAE351B808C}" srcOrd="1" destOrd="0" presId="urn:microsoft.com/office/officeart/2005/8/layout/process1"/>
    <dgm:cxn modelId="{55A9F347-F109-45A5-BE1C-87D547CE6ADB}" srcId="{793C19F0-8DF6-491C-A9F0-8DFCB1FE7FAD}" destId="{266C03D9-2CD1-4D90-B86B-1DE8377329DE}" srcOrd="1" destOrd="0" parTransId="{EDF7CDC8-3910-4204-A94E-D65932BA3D55}" sibTransId="{F486364E-8308-4AA0-8C47-C0F5C0D41437}"/>
    <dgm:cxn modelId="{F7334D54-B922-4ECA-B479-2B35D90FD440}" type="presOf" srcId="{D5CA2D9F-84D8-4AC7-B970-8D628DBF8AE9}" destId="{D02529E1-68B5-44D1-A383-35FA0E4169CF}" srcOrd="0" destOrd="0" presId="urn:microsoft.com/office/officeart/2005/8/layout/process1"/>
    <dgm:cxn modelId="{0797937D-505E-4C67-A3A2-3004F138C8C9}" type="presOf" srcId="{E62FEC14-7CBC-4D78-BA91-F184A99EC9E0}" destId="{848120B8-B35C-4C0C-8D72-6FA41943E31C}" srcOrd="0" destOrd="0" presId="urn:microsoft.com/office/officeart/2005/8/layout/process1"/>
    <dgm:cxn modelId="{A6B551A0-130A-423C-AB5C-06FE720F90D7}" type="presOf" srcId="{042789BE-7DD9-4752-88BD-CBA44C6378D8}" destId="{7AD7C5AA-E44A-44E1-9155-FFEEABD79605}" srcOrd="0" destOrd="0" presId="urn:microsoft.com/office/officeart/2005/8/layout/process1"/>
    <dgm:cxn modelId="{E9D5FFC2-2714-476E-97F9-6E4FC8CB2CEC}" type="presOf" srcId="{266C03D9-2CD1-4D90-B86B-1DE8377329DE}" destId="{445CC3FB-9A8E-41B4-8E9E-91155A36016C}" srcOrd="0" destOrd="0" presId="urn:microsoft.com/office/officeart/2005/8/layout/process1"/>
    <dgm:cxn modelId="{71F7C9CD-0405-447E-B404-560A8E61CF36}" type="presOf" srcId="{F1D98101-7C15-44E5-B088-AB8A1988A98D}" destId="{4536AFC5-E050-40AB-83B4-3291F4D5A808}" srcOrd="1" destOrd="0" presId="urn:microsoft.com/office/officeart/2005/8/layout/process1"/>
    <dgm:cxn modelId="{D3B5B9F2-FF73-4248-98B4-D28AD31DB914}" srcId="{793C19F0-8DF6-491C-A9F0-8DFCB1FE7FAD}" destId="{6323CB1D-C937-42E6-9057-787A89CBCDA2}" srcOrd="3" destOrd="0" parTransId="{BB88C151-B12A-4D2B-AA15-FB12638C803F}" sibTransId="{C3AD843F-AEDA-4CF3-A2B5-1C27B0F8E588}"/>
    <dgm:cxn modelId="{EB07AB5A-AC4B-48CA-B9DC-F99AEA7C8567}" type="presParOf" srcId="{0775F74F-F5DD-4AFB-A1E8-17A87C687970}" destId="{D02529E1-68B5-44D1-A383-35FA0E4169CF}" srcOrd="0" destOrd="0" presId="urn:microsoft.com/office/officeart/2005/8/layout/process1"/>
    <dgm:cxn modelId="{433A50D8-B63B-4AC9-BC38-48C27CC35B3C}" type="presParOf" srcId="{0775F74F-F5DD-4AFB-A1E8-17A87C687970}" destId="{CFF8E735-C112-4A16-8E68-116ABCC7BFAF}" srcOrd="1" destOrd="0" presId="urn:microsoft.com/office/officeart/2005/8/layout/process1"/>
    <dgm:cxn modelId="{06C7143C-5CE6-45CC-8631-9EF1F675EC63}" type="presParOf" srcId="{CFF8E735-C112-4A16-8E68-116ABCC7BFAF}" destId="{4536AFC5-E050-40AB-83B4-3291F4D5A808}" srcOrd="0" destOrd="0" presId="urn:microsoft.com/office/officeart/2005/8/layout/process1"/>
    <dgm:cxn modelId="{497F909E-2A11-4FC3-A372-9C532EA261BC}" type="presParOf" srcId="{0775F74F-F5DD-4AFB-A1E8-17A87C687970}" destId="{445CC3FB-9A8E-41B4-8E9E-91155A36016C}" srcOrd="2" destOrd="0" presId="urn:microsoft.com/office/officeart/2005/8/layout/process1"/>
    <dgm:cxn modelId="{D31114D9-B844-4DF1-BEA9-0410D9C11615}" type="presParOf" srcId="{0775F74F-F5DD-4AFB-A1E8-17A87C687970}" destId="{20C0CB08-7127-4B5D-827A-BACC44BAFCBA}" srcOrd="3" destOrd="0" presId="urn:microsoft.com/office/officeart/2005/8/layout/process1"/>
    <dgm:cxn modelId="{CA4AAC56-C762-45ED-B619-21B735ED7A0D}" type="presParOf" srcId="{20C0CB08-7127-4B5D-827A-BACC44BAFCBA}" destId="{2778DB88-7F64-4DBE-98A9-466AAA4F4A58}" srcOrd="0" destOrd="0" presId="urn:microsoft.com/office/officeart/2005/8/layout/process1"/>
    <dgm:cxn modelId="{2E19F023-C830-4F91-959A-87CA780D73DA}" type="presParOf" srcId="{0775F74F-F5DD-4AFB-A1E8-17A87C687970}" destId="{848120B8-B35C-4C0C-8D72-6FA41943E31C}" srcOrd="4" destOrd="0" presId="urn:microsoft.com/office/officeart/2005/8/layout/process1"/>
    <dgm:cxn modelId="{0C690A9E-63EB-4D8A-BF81-B762CFF357F5}" type="presParOf" srcId="{0775F74F-F5DD-4AFB-A1E8-17A87C687970}" destId="{7AD7C5AA-E44A-44E1-9155-FFEEABD79605}" srcOrd="5" destOrd="0" presId="urn:microsoft.com/office/officeart/2005/8/layout/process1"/>
    <dgm:cxn modelId="{0B04A946-8131-4E48-A9C6-992993BFF63B}" type="presParOf" srcId="{7AD7C5AA-E44A-44E1-9155-FFEEABD79605}" destId="{CB35753A-08E7-4311-B081-4AAE351B808C}" srcOrd="0" destOrd="0" presId="urn:microsoft.com/office/officeart/2005/8/layout/process1"/>
    <dgm:cxn modelId="{1F114D91-61F5-4177-84C5-A1876C70F473}" type="presParOf" srcId="{0775F74F-F5DD-4AFB-A1E8-17A87C687970}" destId="{14422489-47BC-4A9E-83CB-00811412F5CE}"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86BB1-B119-48E3-90B7-1CF79EC56A02}">
      <dsp:nvSpPr>
        <dsp:cNvPr id="0" name=""/>
        <dsp:cNvSpPr/>
      </dsp:nvSpPr>
      <dsp:spPr>
        <a:xfrm>
          <a:off x="0" y="0"/>
          <a:ext cx="7209019" cy="47980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None/>
          </a:pPr>
          <a:r>
            <a:rPr lang="en-US" sz="2600" kern="1200" dirty="0"/>
            <a:t>Growing area closures are conducted in accordance with the CH II requirements of the MO.  </a:t>
          </a:r>
        </a:p>
        <a:p>
          <a:pPr marL="0" lvl="0" indent="0" algn="l" defTabSz="1155700">
            <a:lnSpc>
              <a:spcPct val="90000"/>
            </a:lnSpc>
            <a:spcBef>
              <a:spcPct val="0"/>
            </a:spcBef>
            <a:spcAft>
              <a:spcPct val="35000"/>
            </a:spcAft>
            <a:buNone/>
          </a:pPr>
          <a:r>
            <a:rPr lang="en-US" sz="2600" kern="1200" dirty="0"/>
            <a:t>For </a:t>
          </a:r>
          <a:r>
            <a:rPr lang="en-US" sz="2600" i="1" kern="1200" dirty="0"/>
            <a:t>parahaemolyticus</a:t>
          </a:r>
          <a:r>
            <a:rPr lang="en-US" sz="2600" kern="1200" dirty="0"/>
            <a:t>, the area is closed when 2 or more illnesses are confirmed from the same harvest area and are harvested on the same day, or there are 5 or more illnesses in the same harvest area over a 30-day period.  </a:t>
          </a:r>
        </a:p>
        <a:p>
          <a:pPr marL="0" lvl="0" indent="0" algn="l" defTabSz="1155700">
            <a:lnSpc>
              <a:spcPct val="90000"/>
            </a:lnSpc>
            <a:spcBef>
              <a:spcPct val="0"/>
            </a:spcBef>
            <a:spcAft>
              <a:spcPct val="35000"/>
            </a:spcAft>
            <a:buNone/>
          </a:pPr>
          <a:r>
            <a:rPr lang="en-US" sz="2600" kern="1200" dirty="0"/>
            <a:t>However, DMF and DPH have continued to use a preventative 7-day closures when 4 illnesses are confirmed in a 30-day period. </a:t>
          </a:r>
        </a:p>
      </dsp:txBody>
      <dsp:txXfrm>
        <a:off x="0" y="0"/>
        <a:ext cx="7209019" cy="4798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529E1-68B5-44D1-A383-35FA0E4169CF}">
      <dsp:nvSpPr>
        <dsp:cNvPr id="0" name=""/>
        <dsp:cNvSpPr/>
      </dsp:nvSpPr>
      <dsp:spPr>
        <a:xfrm>
          <a:off x="1167" y="1695362"/>
          <a:ext cx="2223811" cy="150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Case entered in Maven</a:t>
          </a:r>
        </a:p>
      </dsp:txBody>
      <dsp:txXfrm>
        <a:off x="45121" y="1739316"/>
        <a:ext cx="2135903" cy="1412791"/>
      </dsp:txXfrm>
    </dsp:sp>
    <dsp:sp modelId="{CFF8E735-C112-4A16-8E68-116ABCC7BFAF}">
      <dsp:nvSpPr>
        <dsp:cNvPr id="0" name=""/>
        <dsp:cNvSpPr/>
      </dsp:nvSpPr>
      <dsp:spPr>
        <a:xfrm>
          <a:off x="2395271" y="2234549"/>
          <a:ext cx="361019" cy="4223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95271" y="2319014"/>
        <a:ext cx="252713" cy="253394"/>
      </dsp:txXfrm>
    </dsp:sp>
    <dsp:sp modelId="{445CC3FB-9A8E-41B4-8E9E-91155A36016C}">
      <dsp:nvSpPr>
        <dsp:cNvPr id="0" name=""/>
        <dsp:cNvSpPr/>
      </dsp:nvSpPr>
      <dsp:spPr>
        <a:xfrm>
          <a:off x="2906147" y="1695362"/>
          <a:ext cx="1702921" cy="150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DFP Contacts LBOH</a:t>
          </a:r>
        </a:p>
      </dsp:txBody>
      <dsp:txXfrm>
        <a:off x="2950101" y="1739316"/>
        <a:ext cx="1615013" cy="1412791"/>
      </dsp:txXfrm>
    </dsp:sp>
    <dsp:sp modelId="{20C0CB08-7127-4B5D-827A-BACC44BAFCBA}">
      <dsp:nvSpPr>
        <dsp:cNvPr id="0" name=""/>
        <dsp:cNvSpPr/>
      </dsp:nvSpPr>
      <dsp:spPr>
        <a:xfrm>
          <a:off x="4779361" y="2234549"/>
          <a:ext cx="361019" cy="4223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779361" y="2319014"/>
        <a:ext cx="252713" cy="253394"/>
      </dsp:txXfrm>
    </dsp:sp>
    <dsp:sp modelId="{848120B8-B35C-4C0C-8D72-6FA41943E31C}">
      <dsp:nvSpPr>
        <dsp:cNvPr id="0" name=""/>
        <dsp:cNvSpPr/>
      </dsp:nvSpPr>
      <dsp:spPr>
        <a:xfrm>
          <a:off x="5290237" y="1695362"/>
          <a:ext cx="1702921" cy="150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LBOH conducts Retail Investigation</a:t>
          </a:r>
        </a:p>
      </dsp:txBody>
      <dsp:txXfrm>
        <a:off x="5334191" y="1739316"/>
        <a:ext cx="1615013" cy="1412791"/>
      </dsp:txXfrm>
    </dsp:sp>
    <dsp:sp modelId="{7AD7C5AA-E44A-44E1-9155-FFEEABD79605}">
      <dsp:nvSpPr>
        <dsp:cNvPr id="0" name=""/>
        <dsp:cNvSpPr/>
      </dsp:nvSpPr>
      <dsp:spPr>
        <a:xfrm>
          <a:off x="7163451" y="2234549"/>
          <a:ext cx="361019" cy="4223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163451" y="2319014"/>
        <a:ext cx="252713" cy="253394"/>
      </dsp:txXfrm>
    </dsp:sp>
    <dsp:sp modelId="{14422489-47BC-4A9E-83CB-00811412F5CE}">
      <dsp:nvSpPr>
        <dsp:cNvPr id="0" name=""/>
        <dsp:cNvSpPr/>
      </dsp:nvSpPr>
      <dsp:spPr>
        <a:xfrm>
          <a:off x="7674328" y="1695362"/>
          <a:ext cx="1702921" cy="150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LBOH Sends Inspection Report and Requested Docs to DFP</a:t>
          </a:r>
        </a:p>
      </dsp:txBody>
      <dsp:txXfrm>
        <a:off x="7718282" y="1739316"/>
        <a:ext cx="1615013" cy="1412791"/>
      </dsp:txXfrm>
    </dsp:sp>
    <dsp:sp modelId="{8CF660B6-529C-42BB-9658-3D12418C6A2B}">
      <dsp:nvSpPr>
        <dsp:cNvPr id="0" name=""/>
        <dsp:cNvSpPr/>
      </dsp:nvSpPr>
      <dsp:spPr>
        <a:xfrm>
          <a:off x="9547542" y="2234549"/>
          <a:ext cx="361019" cy="4223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547542" y="2319014"/>
        <a:ext cx="252713" cy="253394"/>
      </dsp:txXfrm>
    </dsp:sp>
    <dsp:sp modelId="{FCFC7E95-BDD3-4246-AA3C-215BB72ABE6A}">
      <dsp:nvSpPr>
        <dsp:cNvPr id="0" name=""/>
        <dsp:cNvSpPr/>
      </dsp:nvSpPr>
      <dsp:spPr>
        <a:xfrm>
          <a:off x="10058418" y="1695362"/>
          <a:ext cx="1702921" cy="150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DFP Conducts Traceback Investigation</a:t>
          </a:r>
        </a:p>
      </dsp:txBody>
      <dsp:txXfrm>
        <a:off x="10102372" y="1739316"/>
        <a:ext cx="1615013" cy="14127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0D95A-1AA1-4FE1-825C-D97908B08E0A}">
      <dsp:nvSpPr>
        <dsp:cNvPr id="0" name=""/>
        <dsp:cNvSpPr/>
      </dsp:nvSpPr>
      <dsp:spPr>
        <a:xfrm>
          <a:off x="0" y="34131"/>
          <a:ext cx="3428999" cy="2057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baseline="0" dirty="0">
              <a:solidFill>
                <a:schemeClr val="bg1"/>
              </a:solidFill>
              <a:latin typeface="Arial" panose="020B0604020202020204" pitchFamily="34" charset="0"/>
              <a:cs typeface="Arial" panose="020B0604020202020204" pitchFamily="34" charset="0"/>
            </a:rPr>
            <a:t>1. Identify ingredients, weight/volume, and steps involved in the preparation of suspect food(s).</a:t>
          </a:r>
          <a:endParaRPr lang="en-US" sz="2300" b="0" kern="1200" dirty="0">
            <a:solidFill>
              <a:schemeClr val="bg1"/>
            </a:solidFill>
            <a:latin typeface="Arial" panose="020B0604020202020204" pitchFamily="34" charset="0"/>
            <a:cs typeface="Arial" panose="020B0604020202020204" pitchFamily="34" charset="0"/>
          </a:endParaRPr>
        </a:p>
      </dsp:txBody>
      <dsp:txXfrm>
        <a:off x="0" y="34131"/>
        <a:ext cx="3428999" cy="2057400"/>
      </dsp:txXfrm>
    </dsp:sp>
    <dsp:sp modelId="{EBE8019E-2351-4A8B-A4C1-5079CDCBD5AF}">
      <dsp:nvSpPr>
        <dsp:cNvPr id="0" name=""/>
        <dsp:cNvSpPr/>
      </dsp:nvSpPr>
      <dsp:spPr>
        <a:xfrm>
          <a:off x="3771900" y="34131"/>
          <a:ext cx="3428999" cy="2057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baseline="0" dirty="0">
              <a:solidFill>
                <a:schemeClr val="bg1"/>
              </a:solidFill>
              <a:latin typeface="Arial" panose="020B0604020202020204" pitchFamily="34" charset="0"/>
              <a:cs typeface="Arial" panose="020B0604020202020204" pitchFamily="34" charset="0"/>
            </a:rPr>
            <a:t>2.  Identify food handling procedures at each step in the preparation of suspect food(s).</a:t>
          </a:r>
          <a:endParaRPr lang="en-US" sz="2300" b="0" kern="1200" dirty="0">
            <a:solidFill>
              <a:schemeClr val="bg1"/>
            </a:solidFill>
            <a:latin typeface="Arial" panose="020B0604020202020204" pitchFamily="34" charset="0"/>
            <a:cs typeface="Arial" panose="020B0604020202020204" pitchFamily="34" charset="0"/>
          </a:endParaRPr>
        </a:p>
      </dsp:txBody>
      <dsp:txXfrm>
        <a:off x="3771900" y="34131"/>
        <a:ext cx="3428999" cy="2057400"/>
      </dsp:txXfrm>
    </dsp:sp>
    <dsp:sp modelId="{A32BCE79-765E-443D-A678-7B51F240ED98}">
      <dsp:nvSpPr>
        <dsp:cNvPr id="0" name=""/>
        <dsp:cNvSpPr/>
      </dsp:nvSpPr>
      <dsp:spPr>
        <a:xfrm>
          <a:off x="7543800" y="34131"/>
          <a:ext cx="3428999" cy="2057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baseline="0" dirty="0">
              <a:solidFill>
                <a:schemeClr val="bg1"/>
              </a:solidFill>
              <a:latin typeface="Arial" panose="020B0604020202020204" pitchFamily="34" charset="0"/>
              <a:cs typeface="Arial" panose="020B0604020202020204" pitchFamily="34" charset="0"/>
            </a:rPr>
            <a:t>3.  Based on observation or interview, identify potential hazards and critical control points (CCP).</a:t>
          </a:r>
          <a:endParaRPr lang="en-US" sz="2300" b="0" kern="1200" dirty="0">
            <a:solidFill>
              <a:schemeClr val="bg1"/>
            </a:solidFill>
            <a:latin typeface="Arial" panose="020B0604020202020204" pitchFamily="34" charset="0"/>
            <a:cs typeface="Arial" panose="020B0604020202020204" pitchFamily="34" charset="0"/>
          </a:endParaRPr>
        </a:p>
      </dsp:txBody>
      <dsp:txXfrm>
        <a:off x="7543800" y="34131"/>
        <a:ext cx="3428999" cy="2057400"/>
      </dsp:txXfrm>
    </dsp:sp>
    <dsp:sp modelId="{EA923CFE-287D-45D6-9E7B-7E9EE322D0DD}">
      <dsp:nvSpPr>
        <dsp:cNvPr id="0" name=""/>
        <dsp:cNvSpPr/>
      </dsp:nvSpPr>
      <dsp:spPr>
        <a:xfrm>
          <a:off x="1885950" y="2434431"/>
          <a:ext cx="3428999" cy="2057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baseline="0" dirty="0">
              <a:solidFill>
                <a:schemeClr val="bg1"/>
              </a:solidFill>
              <a:latin typeface="Arial" panose="020B0604020202020204" pitchFamily="34" charset="0"/>
              <a:cs typeface="Arial" panose="020B0604020202020204" pitchFamily="34" charset="0"/>
            </a:rPr>
            <a:t>4.  Identify violations and initiate corrective actions.</a:t>
          </a:r>
          <a:endParaRPr lang="en-US" sz="2300" b="0" kern="1200" dirty="0">
            <a:solidFill>
              <a:schemeClr val="bg1"/>
            </a:solidFill>
            <a:latin typeface="Arial" panose="020B0604020202020204" pitchFamily="34" charset="0"/>
            <a:cs typeface="Arial" panose="020B0604020202020204" pitchFamily="34" charset="0"/>
          </a:endParaRPr>
        </a:p>
      </dsp:txBody>
      <dsp:txXfrm>
        <a:off x="1885950" y="2434431"/>
        <a:ext cx="3428999" cy="2057400"/>
      </dsp:txXfrm>
    </dsp:sp>
    <dsp:sp modelId="{37F747B6-8345-4438-A554-E7A51853D9B8}">
      <dsp:nvSpPr>
        <dsp:cNvPr id="0" name=""/>
        <dsp:cNvSpPr/>
      </dsp:nvSpPr>
      <dsp:spPr>
        <a:xfrm>
          <a:off x="5657850" y="2434431"/>
          <a:ext cx="3428999" cy="2057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baseline="0" dirty="0">
              <a:solidFill>
                <a:schemeClr val="bg1"/>
              </a:solidFill>
              <a:latin typeface="Arial" panose="020B0604020202020204" pitchFamily="34" charset="0"/>
              <a:cs typeface="Arial" panose="020B0604020202020204" pitchFamily="34" charset="0"/>
            </a:rPr>
            <a:t>5.  Verify corrective actions undertaken by the food establishment.</a:t>
          </a:r>
          <a:endParaRPr lang="en-US" sz="2300" b="0" kern="1200" dirty="0">
            <a:solidFill>
              <a:schemeClr val="bg1"/>
            </a:solidFill>
            <a:latin typeface="Arial" panose="020B0604020202020204" pitchFamily="34" charset="0"/>
            <a:cs typeface="Arial" panose="020B0604020202020204" pitchFamily="34" charset="0"/>
          </a:endParaRPr>
        </a:p>
      </dsp:txBody>
      <dsp:txXfrm>
        <a:off x="5657850" y="2434431"/>
        <a:ext cx="3428999" cy="2057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529E1-68B5-44D1-A383-35FA0E4169CF}">
      <dsp:nvSpPr>
        <dsp:cNvPr id="0" name=""/>
        <dsp:cNvSpPr/>
      </dsp:nvSpPr>
      <dsp:spPr>
        <a:xfrm>
          <a:off x="7367" y="1805608"/>
          <a:ext cx="2786326" cy="1280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LBOH provides information to DFP</a:t>
          </a:r>
        </a:p>
      </dsp:txBody>
      <dsp:txXfrm>
        <a:off x="44863" y="1843104"/>
        <a:ext cx="2711334" cy="1205214"/>
      </dsp:txXfrm>
    </dsp:sp>
    <dsp:sp modelId="{CFF8E735-C112-4A16-8E68-116ABCC7BFAF}">
      <dsp:nvSpPr>
        <dsp:cNvPr id="0" name=""/>
        <dsp:cNvSpPr/>
      </dsp:nvSpPr>
      <dsp:spPr>
        <a:xfrm>
          <a:off x="3007062" y="2181135"/>
          <a:ext cx="452339" cy="5291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07062" y="2286965"/>
        <a:ext cx="316637" cy="317492"/>
      </dsp:txXfrm>
    </dsp:sp>
    <dsp:sp modelId="{445CC3FB-9A8E-41B4-8E9E-91155A36016C}">
      <dsp:nvSpPr>
        <dsp:cNvPr id="0" name=""/>
        <dsp:cNvSpPr/>
      </dsp:nvSpPr>
      <dsp:spPr>
        <a:xfrm>
          <a:off x="3647165" y="1805608"/>
          <a:ext cx="2133677" cy="1280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DFP Contacts Purveyors / Dealers</a:t>
          </a:r>
        </a:p>
      </dsp:txBody>
      <dsp:txXfrm>
        <a:off x="3684661" y="1843104"/>
        <a:ext cx="2058685" cy="1205214"/>
      </dsp:txXfrm>
    </dsp:sp>
    <dsp:sp modelId="{20C0CB08-7127-4B5D-827A-BACC44BAFCBA}">
      <dsp:nvSpPr>
        <dsp:cNvPr id="0" name=""/>
        <dsp:cNvSpPr/>
      </dsp:nvSpPr>
      <dsp:spPr>
        <a:xfrm>
          <a:off x="5994210" y="2181135"/>
          <a:ext cx="452339" cy="5291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94210" y="2286965"/>
        <a:ext cx="316637" cy="317492"/>
      </dsp:txXfrm>
    </dsp:sp>
    <dsp:sp modelId="{848120B8-B35C-4C0C-8D72-6FA41943E31C}">
      <dsp:nvSpPr>
        <dsp:cNvPr id="0" name=""/>
        <dsp:cNvSpPr/>
      </dsp:nvSpPr>
      <dsp:spPr>
        <a:xfrm>
          <a:off x="6634314" y="1805608"/>
          <a:ext cx="2133677" cy="1280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DFP collects all information and completes a traceback/ timeline</a:t>
          </a:r>
        </a:p>
      </dsp:txBody>
      <dsp:txXfrm>
        <a:off x="6671810" y="1843104"/>
        <a:ext cx="2058685" cy="1205214"/>
      </dsp:txXfrm>
    </dsp:sp>
    <dsp:sp modelId="{7AD7C5AA-E44A-44E1-9155-FFEEABD79605}">
      <dsp:nvSpPr>
        <dsp:cNvPr id="0" name=""/>
        <dsp:cNvSpPr/>
      </dsp:nvSpPr>
      <dsp:spPr>
        <a:xfrm>
          <a:off x="8981359" y="2181135"/>
          <a:ext cx="452339" cy="5291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981359" y="2286965"/>
        <a:ext cx="316637" cy="317492"/>
      </dsp:txXfrm>
    </dsp:sp>
    <dsp:sp modelId="{14422489-47BC-4A9E-83CB-00811412F5CE}">
      <dsp:nvSpPr>
        <dsp:cNvPr id="0" name=""/>
        <dsp:cNvSpPr/>
      </dsp:nvSpPr>
      <dsp:spPr>
        <a:xfrm>
          <a:off x="9621462" y="1805608"/>
          <a:ext cx="2133677" cy="1280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DFP stores records and monitor trends</a:t>
          </a:r>
        </a:p>
      </dsp:txBody>
      <dsp:txXfrm>
        <a:off x="9658958" y="1843104"/>
        <a:ext cx="2058685" cy="12052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980" cy="465774"/>
          </a:xfrm>
          <a:prstGeom prst="rect">
            <a:avLst/>
          </a:prstGeom>
        </p:spPr>
        <p:txBody>
          <a:bodyPr vert="horz" lIns="91568" tIns="45784" rIns="91568" bIns="45784" rtlCol="0"/>
          <a:lstStyle>
            <a:lvl1pPr algn="l">
              <a:defRPr sz="1200"/>
            </a:lvl1pPr>
          </a:lstStyle>
          <a:p>
            <a:endParaRPr lang="en-US"/>
          </a:p>
        </p:txBody>
      </p:sp>
      <p:sp>
        <p:nvSpPr>
          <p:cNvPr id="3" name="Date Placeholder 2"/>
          <p:cNvSpPr>
            <a:spLocks noGrp="1"/>
          </p:cNvSpPr>
          <p:nvPr>
            <p:ph type="dt" sz="quarter" idx="1"/>
          </p:nvPr>
        </p:nvSpPr>
        <p:spPr>
          <a:xfrm>
            <a:off x="3977532" y="1"/>
            <a:ext cx="3043980" cy="465774"/>
          </a:xfrm>
          <a:prstGeom prst="rect">
            <a:avLst/>
          </a:prstGeom>
        </p:spPr>
        <p:txBody>
          <a:bodyPr vert="horz" lIns="91568" tIns="45784" rIns="91568" bIns="45784" rtlCol="0"/>
          <a:lstStyle>
            <a:lvl1pPr algn="r">
              <a:defRPr sz="1200"/>
            </a:lvl1pPr>
          </a:lstStyle>
          <a:p>
            <a:fld id="{F33EE6C5-4F47-4445-8BCE-B8BE9FB65DED}" type="datetimeFigureOut">
              <a:rPr lang="en-US" smtClean="0"/>
              <a:t>8/26/2025</a:t>
            </a:fld>
            <a:endParaRPr lang="en-US"/>
          </a:p>
        </p:txBody>
      </p:sp>
      <p:sp>
        <p:nvSpPr>
          <p:cNvPr id="4" name="Footer Placeholder 3"/>
          <p:cNvSpPr>
            <a:spLocks noGrp="1"/>
          </p:cNvSpPr>
          <p:nvPr>
            <p:ph type="ftr" sz="quarter" idx="2"/>
          </p:nvPr>
        </p:nvSpPr>
        <p:spPr>
          <a:xfrm>
            <a:off x="0" y="8841737"/>
            <a:ext cx="3043980" cy="465774"/>
          </a:xfrm>
          <a:prstGeom prst="rect">
            <a:avLst/>
          </a:prstGeom>
        </p:spPr>
        <p:txBody>
          <a:bodyPr vert="horz" lIns="91568" tIns="45784" rIns="91568" bIns="45784"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37"/>
            <a:ext cx="3043980" cy="465774"/>
          </a:xfrm>
          <a:prstGeom prst="rect">
            <a:avLst/>
          </a:prstGeom>
        </p:spPr>
        <p:txBody>
          <a:bodyPr vert="horz" lIns="91568" tIns="45784" rIns="91568" bIns="45784" rtlCol="0" anchor="b"/>
          <a:lstStyle>
            <a:lvl1pPr algn="r">
              <a:defRPr sz="1200"/>
            </a:lvl1pPr>
          </a:lstStyle>
          <a:p>
            <a:fld id="{B8A8D0D6-5496-4D9E-81CA-3E43FBC8EAE3}" type="slidenum">
              <a:rPr lang="en-US" smtClean="0"/>
              <a:t>‹#›</a:t>
            </a:fld>
            <a:endParaRPr lang="en-US"/>
          </a:p>
        </p:txBody>
      </p:sp>
    </p:spTree>
    <p:extLst>
      <p:ext uri="{BB962C8B-B14F-4D97-AF65-F5344CB8AC3E}">
        <p14:creationId xmlns:p14="http://schemas.microsoft.com/office/powerpoint/2010/main" val="1885630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08" tIns="46654" rIns="93308" bIns="46654" rtlCol="0"/>
          <a:lstStyle>
            <a:lvl1pPr algn="l">
              <a:defRPr sz="1200"/>
            </a:lvl1pPr>
          </a:lstStyle>
          <a:p>
            <a:endParaRPr lang="en-US"/>
          </a:p>
        </p:txBody>
      </p:sp>
      <p:sp>
        <p:nvSpPr>
          <p:cNvPr id="3" name="Date Placeholder 2"/>
          <p:cNvSpPr>
            <a:spLocks noGrp="1"/>
          </p:cNvSpPr>
          <p:nvPr>
            <p:ph type="dt" idx="1"/>
          </p:nvPr>
        </p:nvSpPr>
        <p:spPr>
          <a:xfrm>
            <a:off x="3978133" y="0"/>
            <a:ext cx="3043343" cy="467071"/>
          </a:xfrm>
          <a:prstGeom prst="rect">
            <a:avLst/>
          </a:prstGeom>
        </p:spPr>
        <p:txBody>
          <a:bodyPr vert="horz" lIns="93308" tIns="46654" rIns="93308" bIns="46654" rtlCol="0"/>
          <a:lstStyle>
            <a:lvl1pPr algn="r">
              <a:defRPr sz="1200"/>
            </a:lvl1pPr>
          </a:lstStyle>
          <a:p>
            <a:fld id="{5A6C4BF5-E566-BD4E-BF84-8EF979555B2D}" type="datetimeFigureOut">
              <a:rPr lang="en-US" smtClean="0"/>
              <a:t>8/26/2025</a:t>
            </a:fld>
            <a:endParaRPr lang="en-US"/>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08" tIns="46654" rIns="93308" bIns="4665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08" tIns="46654" rIns="93308" bIns="46654"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7070"/>
          </a:xfrm>
          <a:prstGeom prst="rect">
            <a:avLst/>
          </a:prstGeom>
        </p:spPr>
        <p:txBody>
          <a:bodyPr vert="horz" lIns="93308" tIns="46654" rIns="93308" bIns="46654" rtlCol="0" anchor="b"/>
          <a:lstStyle>
            <a:lvl1pPr algn="r">
              <a:defRPr sz="1200"/>
            </a:lvl1pPr>
          </a:lstStyle>
          <a:p>
            <a:fld id="{D34CBBDB-52D0-FE4C-8729-D7393D454E10}" type="slidenum">
              <a:rPr lang="en-US" smtClean="0"/>
              <a:t>‹#›</a:t>
            </a:fld>
            <a:endParaRPr lang="en-US"/>
          </a:p>
        </p:txBody>
      </p:sp>
      <p:sp>
        <p:nvSpPr>
          <p:cNvPr id="8" name="Slide Image Placeholder 7"/>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1568" tIns="45784" rIns="91568" bIns="45784" rtlCol="0" anchor="ctr"/>
          <a:lstStyle/>
          <a:p>
            <a:endParaRPr lang="en-US"/>
          </a:p>
        </p:txBody>
      </p:sp>
    </p:spTree>
    <p:extLst>
      <p:ext uri="{BB962C8B-B14F-4D97-AF65-F5344CB8AC3E}">
        <p14:creationId xmlns:p14="http://schemas.microsoft.com/office/powerpoint/2010/main" val="16133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250">
              <a:defRPr/>
            </a:pPr>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a:t>
            </a:fld>
            <a:endParaRPr lang="en-US"/>
          </a:p>
        </p:txBody>
      </p:sp>
    </p:spTree>
    <p:extLst>
      <p:ext uri="{BB962C8B-B14F-4D97-AF65-F5344CB8AC3E}">
        <p14:creationId xmlns:p14="http://schemas.microsoft.com/office/powerpoint/2010/main" val="395034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DFP also has a retail investigation checklist for LBOH to assist during their investigation.</a:t>
            </a:r>
          </a:p>
        </p:txBody>
      </p:sp>
      <p:sp>
        <p:nvSpPr>
          <p:cNvPr id="4" name="Slide Number Placeholder 3"/>
          <p:cNvSpPr>
            <a:spLocks noGrp="1"/>
          </p:cNvSpPr>
          <p:nvPr>
            <p:ph type="sldNum" sz="quarter" idx="5"/>
          </p:nvPr>
        </p:nvSpPr>
        <p:spPr/>
        <p:txBody>
          <a:bodyPr/>
          <a:lstStyle/>
          <a:p>
            <a:fld id="{D34CBBDB-52D0-FE4C-8729-D7393D454E10}" type="slidenum">
              <a:rPr lang="en-US" smtClean="0"/>
              <a:t>10</a:t>
            </a:fld>
            <a:endParaRPr lang="en-US"/>
          </a:p>
        </p:txBody>
      </p:sp>
    </p:spTree>
    <p:extLst>
      <p:ext uri="{BB962C8B-B14F-4D97-AF65-F5344CB8AC3E}">
        <p14:creationId xmlns:p14="http://schemas.microsoft.com/office/powerpoint/2010/main" val="1375298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Franklin Gothic Book"/>
              </a:rPr>
              <a:t>READ SLIDE</a:t>
            </a:r>
            <a:endParaRPr lang="en-GB" sz="1400" b="1" dirty="0">
              <a:latin typeface="Calibri"/>
              <a:ea typeface="Calibri"/>
              <a:cs typeface="Calibri"/>
            </a:endParaRPr>
          </a:p>
          <a:p>
            <a:endParaRPr lang="en-GB" b="1" dirty="0">
              <a:latin typeface="Franklin Gothic Book"/>
            </a:endParaRPr>
          </a:p>
          <a:p>
            <a:r>
              <a:rPr lang="en-US" b="1" dirty="0"/>
              <a:t>Conducting a HACCP Risk Assessment is highly recommended and or will be requested by DPH if needed.</a:t>
            </a:r>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11</a:t>
            </a:fld>
            <a:endParaRPr lang="en-US"/>
          </a:p>
        </p:txBody>
      </p:sp>
    </p:spTree>
    <p:extLst>
      <p:ext uri="{BB962C8B-B14F-4D97-AF65-F5344CB8AC3E}">
        <p14:creationId xmlns:p14="http://schemas.microsoft.com/office/powerpoint/2010/main" val="1379142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2">
              <a:defRPr/>
            </a:pPr>
            <a:r>
              <a:rPr lang="en-US" b="1" dirty="0"/>
              <a:t>This is a HACCP Risk Assessment Form. This is the form a LBOH staff member will be filling out if requested by DPH.  </a:t>
            </a:r>
          </a:p>
          <a:p>
            <a:pPr defTabSz="914382">
              <a:defRPr/>
            </a:pPr>
            <a:endParaRPr lang="en-US" b="1" dirty="0"/>
          </a:p>
          <a:p>
            <a:pPr defTabSz="914382">
              <a:defRPr/>
            </a:pPr>
            <a:r>
              <a:rPr lang="en-US" b="1" dirty="0">
                <a:solidFill>
                  <a:srgbClr val="055994"/>
                </a:solidFill>
              </a:rPr>
              <a:t>A HACCP Risk Assessment Form is used to </a:t>
            </a:r>
            <a:r>
              <a:rPr lang="en-US" b="1" u="sng" dirty="0">
                <a:solidFill>
                  <a:srgbClr val="055994"/>
                </a:solidFill>
              </a:rPr>
              <a:t>facilitate risk assessment of the suspect food</a:t>
            </a:r>
            <a:r>
              <a:rPr lang="en-US" b="1" dirty="0">
                <a:solidFill>
                  <a:srgbClr val="055994"/>
                </a:solidFill>
              </a:rPr>
              <a:t>. </a:t>
            </a:r>
            <a:r>
              <a:rPr lang="en-US" dirty="0"/>
              <a:t>The form is structured to assist with identifying the procedures used in the establishment in preparing the suspect food, as well as to identify corrective actions initiated because of the investigation.​</a:t>
            </a:r>
          </a:p>
          <a:p>
            <a:pPr defTabSz="914382">
              <a:defRPr/>
            </a:pPr>
            <a:endParaRPr lang="en-US" dirty="0"/>
          </a:p>
          <a:p>
            <a:pPr defTabSz="914382">
              <a:defRPr/>
            </a:pPr>
            <a:endParaRPr lang="en-US" dirty="0"/>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12</a:t>
            </a:fld>
            <a:endParaRPr lang="en-US"/>
          </a:p>
        </p:txBody>
      </p:sp>
    </p:spTree>
    <p:extLst>
      <p:ext uri="{BB962C8B-B14F-4D97-AF65-F5344CB8AC3E}">
        <p14:creationId xmlns:p14="http://schemas.microsoft.com/office/powerpoint/2010/main" val="1518351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250">
              <a:defRPr/>
            </a:pPr>
            <a:r>
              <a:rPr lang="en-US" sz="1400" b="1" dirty="0"/>
              <a:t>There are 5 steps to the HACCP Risk Assessment. </a:t>
            </a:r>
          </a:p>
          <a:p>
            <a:pPr defTabSz="907250">
              <a:defRPr/>
            </a:pPr>
            <a:r>
              <a:rPr lang="en-US" sz="1400" b="1" dirty="0"/>
              <a:t>1.) </a:t>
            </a:r>
            <a:r>
              <a:rPr lang="en-US" b="1" baseline="0" dirty="0">
                <a:solidFill>
                  <a:schemeClr val="bg1"/>
                </a:solidFill>
                <a:latin typeface="Arial" panose="020B0604020202020204" pitchFamily="34" charset="0"/>
                <a:cs typeface="Arial" panose="020B0604020202020204" pitchFamily="34" charset="0"/>
              </a:rPr>
              <a:t>Identify ingredients, weight/volume, and steps involved in the preparation of suspect food(s).</a:t>
            </a:r>
            <a:endParaRPr lang="en-US" b="1" dirty="0"/>
          </a:p>
          <a:p>
            <a:pPr defTabSz="907250">
              <a:defRPr/>
            </a:pPr>
            <a:r>
              <a:rPr lang="en-US" b="1" dirty="0"/>
              <a:t>2.) </a:t>
            </a:r>
            <a:r>
              <a:rPr lang="en-US" b="1" baseline="0" dirty="0">
                <a:solidFill>
                  <a:schemeClr val="bg1"/>
                </a:solidFill>
                <a:latin typeface="Arial" panose="020B0604020202020204" pitchFamily="34" charset="0"/>
                <a:cs typeface="Arial" panose="020B0604020202020204" pitchFamily="34" charset="0"/>
              </a:rPr>
              <a:t>Identify food handling procedures at each step in the preparation of suspect food(s).</a:t>
            </a:r>
          </a:p>
          <a:p>
            <a:pPr defTabSz="907250">
              <a:defRPr/>
            </a:pPr>
            <a:r>
              <a:rPr lang="en-US" b="1" baseline="0" dirty="0">
                <a:solidFill>
                  <a:schemeClr val="bg1"/>
                </a:solidFill>
                <a:latin typeface="Arial" panose="020B0604020202020204" pitchFamily="34" charset="0"/>
                <a:cs typeface="Arial" panose="020B0604020202020204" pitchFamily="34" charset="0"/>
              </a:rPr>
              <a:t>3.) Based on observation or interview, identify potential hazards and critical control points (CCP).</a:t>
            </a:r>
          </a:p>
          <a:p>
            <a:pPr defTabSz="907250">
              <a:defRPr/>
            </a:pPr>
            <a:r>
              <a:rPr lang="en-US" b="1" baseline="0" dirty="0">
                <a:solidFill>
                  <a:schemeClr val="bg1"/>
                </a:solidFill>
                <a:latin typeface="Arial" panose="020B0604020202020204" pitchFamily="34" charset="0"/>
                <a:cs typeface="Arial" panose="020B0604020202020204" pitchFamily="34" charset="0"/>
              </a:rPr>
              <a:t>4.) Identify violations and initiate corrective actions.</a:t>
            </a:r>
          </a:p>
          <a:p>
            <a:pPr defTabSz="907250">
              <a:defRPr/>
            </a:pPr>
            <a:r>
              <a:rPr lang="en-US" b="1" baseline="0" dirty="0">
                <a:solidFill>
                  <a:schemeClr val="bg1"/>
                </a:solidFill>
                <a:latin typeface="Arial" panose="020B0604020202020204" pitchFamily="34" charset="0"/>
                <a:cs typeface="Arial" panose="020B0604020202020204" pitchFamily="34" charset="0"/>
              </a:rPr>
              <a:t>5.) Verify corrective actions undertaken by the food establishment.</a:t>
            </a:r>
            <a:endParaRPr lang="en-US" b="1" dirty="0">
              <a:solidFill>
                <a:schemeClr val="bg1"/>
              </a:solidFill>
              <a:latin typeface="Arial" panose="020B0604020202020204" pitchFamily="34" charset="0"/>
              <a:cs typeface="Arial" panose="020B0604020202020204" pitchFamily="34" charset="0"/>
            </a:endParaRPr>
          </a:p>
          <a:p>
            <a:pPr defTabSz="907250">
              <a:defRPr/>
            </a:pPr>
            <a:endParaRPr lang="en-US" dirty="0"/>
          </a:p>
          <a:p>
            <a:pPr defTabSz="907250">
              <a:defRPr/>
            </a:pPr>
            <a:r>
              <a:rPr lang="en-US" b="1" dirty="0"/>
              <a:t>For more information on how to conduct a HACCP Risk Assessment, training and resources can be provided by the DFP Retail Food Team. We can discuss how you can get these resources after the presentation.</a:t>
            </a:r>
            <a:endParaRPr lang="en-US" b="0" dirty="0">
              <a:solidFill>
                <a:schemeClr val="bg1"/>
              </a:solidFill>
              <a:latin typeface="Arial" panose="020B0604020202020204" pitchFamily="34" charset="0"/>
              <a:cs typeface="Arial" panose="020B0604020202020204" pitchFamily="34" charset="0"/>
            </a:endParaRPr>
          </a:p>
          <a:p>
            <a:pPr defTabSz="907250">
              <a:defRPr/>
            </a:pPr>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13</a:t>
            </a:fld>
            <a:endParaRPr lang="en-US"/>
          </a:p>
        </p:txBody>
      </p:sp>
    </p:spTree>
    <p:extLst>
      <p:ext uri="{BB962C8B-B14F-4D97-AF65-F5344CB8AC3E}">
        <p14:creationId xmlns:p14="http://schemas.microsoft.com/office/powerpoint/2010/main" val="2098200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walkthrough part of the investigation should start by using the flow of the food. This means starting at receiving and going through the process until it is served to the consumer. If an employee is seen shucking the oysters or seen  conducting improper food handling practices in the moment, then immediately stop and observe and document your findings.</a:t>
            </a:r>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14</a:t>
            </a:fld>
            <a:endParaRPr lang="en-US"/>
          </a:p>
        </p:txBody>
      </p:sp>
    </p:spTree>
    <p:extLst>
      <p:ext uri="{BB962C8B-B14F-4D97-AF65-F5344CB8AC3E}">
        <p14:creationId xmlns:p14="http://schemas.microsoft.com/office/powerpoint/2010/main" val="127472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Aft>
                <a:spcPts val="600"/>
              </a:spcAft>
            </a:pPr>
            <a:r>
              <a:rPr lang="en-US" sz="1400" b="1" dirty="0"/>
              <a:t>If you are able to observe how the oysters are received from the wholesale dealer</a:t>
            </a:r>
          </a:p>
          <a:p>
            <a:pPr>
              <a:lnSpc>
                <a:spcPct val="130000"/>
              </a:lnSpc>
              <a:spcAft>
                <a:spcPts val="600"/>
              </a:spcAft>
            </a:pPr>
            <a:endParaRPr lang="en-US" sz="1400" b="1" dirty="0"/>
          </a:p>
          <a:p>
            <a:pPr>
              <a:lnSpc>
                <a:spcPct val="130000"/>
              </a:lnSpc>
              <a:spcAft>
                <a:spcPts val="600"/>
              </a:spcAft>
            </a:pPr>
            <a:r>
              <a:rPr lang="en-US" sz="1400" b="1" dirty="0"/>
              <a:t>Consider and or ask the following</a:t>
            </a:r>
          </a:p>
          <a:p>
            <a:pPr marL="457191" indent="-457191">
              <a:lnSpc>
                <a:spcPct val="130000"/>
              </a:lnSpc>
              <a:spcAft>
                <a:spcPts val="600"/>
              </a:spcAft>
              <a:buFont typeface="Arial" panose="020B0604020202020204" pitchFamily="34" charset="0"/>
              <a:buChar char="•"/>
            </a:pPr>
            <a:r>
              <a:rPr lang="en-US" sz="1400" b="1" dirty="0"/>
              <a:t>Are they picked up by the food establishment or delivered?</a:t>
            </a:r>
          </a:p>
          <a:p>
            <a:pPr marL="457191" indent="-457191">
              <a:lnSpc>
                <a:spcPct val="130000"/>
              </a:lnSpc>
              <a:spcAft>
                <a:spcPts val="600"/>
              </a:spcAft>
              <a:buFont typeface="Arial" panose="020B0604020202020204" pitchFamily="34" charset="0"/>
              <a:buChar char="•"/>
            </a:pPr>
            <a:r>
              <a:rPr lang="en-US" sz="1400" b="1" dirty="0"/>
              <a:t>Are they refrigerated during transport? </a:t>
            </a:r>
          </a:p>
          <a:p>
            <a:pPr marL="457191" indent="-457191">
              <a:lnSpc>
                <a:spcPct val="130000"/>
              </a:lnSpc>
              <a:spcAft>
                <a:spcPts val="600"/>
              </a:spcAft>
              <a:buFont typeface="Arial" panose="020B0604020202020204" pitchFamily="34" charset="0"/>
              <a:buChar char="•"/>
            </a:pPr>
            <a:r>
              <a:rPr lang="en-US" sz="1400" b="1" dirty="0"/>
              <a:t>Are they put away immediately or left out in the kitchen? </a:t>
            </a:r>
          </a:p>
          <a:p>
            <a:pPr marL="457191" indent="-457191">
              <a:lnSpc>
                <a:spcPct val="130000"/>
              </a:lnSpc>
              <a:spcAft>
                <a:spcPts val="600"/>
              </a:spcAft>
              <a:buFont typeface="Arial" panose="020B0604020202020204" pitchFamily="34" charset="0"/>
              <a:buChar char="•"/>
            </a:pPr>
            <a:r>
              <a:rPr lang="en-US" sz="1400" b="1" dirty="0"/>
              <a:t>Who is responsible for putting them in the walk-in cooler? </a:t>
            </a:r>
          </a:p>
          <a:p>
            <a:pPr marL="457191" indent="-457191">
              <a:lnSpc>
                <a:spcPct val="130000"/>
              </a:lnSpc>
              <a:spcAft>
                <a:spcPts val="600"/>
              </a:spcAft>
              <a:buFont typeface="Arial" panose="020B0604020202020204" pitchFamily="34" charset="0"/>
              <a:buChar char="•"/>
            </a:pPr>
            <a:r>
              <a:rPr lang="en-US" sz="1400" b="1" dirty="0"/>
              <a:t>When stored in the cooler, at what temperatures are the coolers set? Take a temperature of oysters in the food establishments cooler. Overcrowded coolers may have trouble maintaining temperatures &lt;41℉. </a:t>
            </a:r>
          </a:p>
          <a:p>
            <a:pPr marL="457191" indent="-457191">
              <a:lnSpc>
                <a:spcPct val="130000"/>
              </a:lnSpc>
              <a:spcAft>
                <a:spcPts val="600"/>
              </a:spcAft>
              <a:buFont typeface="Arial" panose="020B0604020202020204" pitchFamily="34" charset="0"/>
              <a:buChar char="•"/>
            </a:pPr>
            <a:r>
              <a:rPr lang="en-US" sz="1400" b="1" dirty="0"/>
              <a:t>Is there a cooler log with recorded temperatures? Ask if they use electronic monitoring and if so, can you review the logs for the days in question?</a:t>
            </a:r>
          </a:p>
          <a:p>
            <a:endParaRPr lang="en-US" b="1" dirty="0"/>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15</a:t>
            </a:fld>
            <a:endParaRPr lang="en-US"/>
          </a:p>
        </p:txBody>
      </p:sp>
    </p:spTree>
    <p:extLst>
      <p:ext uri="{BB962C8B-B14F-4D97-AF65-F5344CB8AC3E}">
        <p14:creationId xmlns:p14="http://schemas.microsoft.com/office/powerpoint/2010/main" val="2676479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Franklin Gothic Book"/>
              </a:rPr>
              <a:t>When reviewing shellfish tags:</a:t>
            </a:r>
          </a:p>
          <a:p>
            <a:pPr>
              <a:lnSpc>
                <a:spcPct val="130000"/>
              </a:lnSpc>
              <a:spcAft>
                <a:spcPts val="600"/>
              </a:spcAft>
            </a:pPr>
            <a:r>
              <a:rPr lang="en-US" sz="1400" b="1" dirty="0"/>
              <a:t>Consider:</a:t>
            </a:r>
          </a:p>
          <a:p>
            <a:pPr marL="457191" indent="-457191">
              <a:lnSpc>
                <a:spcPct val="130000"/>
              </a:lnSpc>
              <a:spcAft>
                <a:spcPts val="600"/>
              </a:spcAft>
              <a:buFont typeface="Arial" panose="020B0604020202020204" pitchFamily="34" charset="0"/>
              <a:buChar char="•"/>
            </a:pPr>
            <a:r>
              <a:rPr lang="en-US" sz="1400" b="1" dirty="0"/>
              <a:t>Are all bags or containers properly identified with tags?</a:t>
            </a:r>
          </a:p>
          <a:p>
            <a:pPr marL="457191" indent="-457191">
              <a:lnSpc>
                <a:spcPct val="130000"/>
              </a:lnSpc>
              <a:spcAft>
                <a:spcPts val="600"/>
              </a:spcAft>
              <a:buFont typeface="Arial" panose="020B0604020202020204" pitchFamily="34" charset="0"/>
              <a:buChar char="•"/>
            </a:pPr>
            <a:r>
              <a:rPr lang="en-US" sz="1400" b="1" dirty="0"/>
              <a:t>Does the firm maintain the tags for 90 days following the consumption of the last oyster? Remember this is a requirement of the code under 3-203.12 (C)</a:t>
            </a:r>
          </a:p>
          <a:p>
            <a:pPr marL="457191" indent="-457191">
              <a:lnSpc>
                <a:spcPct val="130000"/>
              </a:lnSpc>
              <a:spcAft>
                <a:spcPts val="600"/>
              </a:spcAft>
              <a:buFont typeface="Arial" panose="020B0604020202020204" pitchFamily="34" charset="0"/>
              <a:buChar char="•"/>
            </a:pPr>
            <a:r>
              <a:rPr lang="en-US" sz="1400" b="1" dirty="0"/>
              <a:t>Are the tags held in an organized manner? By keeping the tags in chronological order correlated to the date that is recorded on the tag or label.</a:t>
            </a:r>
          </a:p>
          <a:p>
            <a:pPr marL="457191" indent="-457191">
              <a:lnSpc>
                <a:spcPct val="130000"/>
              </a:lnSpc>
              <a:spcAft>
                <a:spcPts val="600"/>
              </a:spcAft>
              <a:buFont typeface="Arial" panose="020B0604020202020204" pitchFamily="34" charset="0"/>
              <a:buChar char="•"/>
            </a:pPr>
            <a:r>
              <a:rPr lang="en-US" sz="1400" b="1" dirty="0"/>
              <a:t>Has the firm recorded the date on the tag that the last oyster was served from a bag?  This is something food establishments do not do or forget to do. Remind them this requirement per 3-203.12 (B).</a:t>
            </a:r>
            <a:endParaRPr lang="en-GB" sz="1400" b="1" dirty="0">
              <a:latin typeface="Franklin Gothic Book"/>
            </a:endParaRPr>
          </a:p>
        </p:txBody>
      </p:sp>
      <p:sp>
        <p:nvSpPr>
          <p:cNvPr id="4" name="Slide Number Placeholder 3"/>
          <p:cNvSpPr>
            <a:spLocks noGrp="1"/>
          </p:cNvSpPr>
          <p:nvPr>
            <p:ph type="sldNum" sz="quarter" idx="5"/>
          </p:nvPr>
        </p:nvSpPr>
        <p:spPr/>
        <p:txBody>
          <a:bodyPr/>
          <a:lstStyle/>
          <a:p>
            <a:fld id="{D34CBBDB-52D0-FE4C-8729-D7393D454E10}" type="slidenum">
              <a:rPr lang="en-US" smtClean="0"/>
              <a:t>16</a:t>
            </a:fld>
            <a:endParaRPr lang="en-US"/>
          </a:p>
        </p:txBody>
      </p:sp>
    </p:spTree>
    <p:extLst>
      <p:ext uri="{BB962C8B-B14F-4D97-AF65-F5344CB8AC3E}">
        <p14:creationId xmlns:p14="http://schemas.microsoft.com/office/powerpoint/2010/main" val="1954761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Franklin Gothic Book"/>
              </a:rPr>
              <a:t>Review Storage</a:t>
            </a:r>
          </a:p>
          <a:p>
            <a:pPr>
              <a:lnSpc>
                <a:spcPct val="130000"/>
              </a:lnSpc>
              <a:spcAft>
                <a:spcPts val="600"/>
              </a:spcAft>
            </a:pPr>
            <a:r>
              <a:rPr lang="en-US" sz="1400" b="1" dirty="0"/>
              <a:t>Consider:</a:t>
            </a:r>
          </a:p>
          <a:p>
            <a:pPr marL="457191" indent="-457191">
              <a:lnSpc>
                <a:spcPct val="130000"/>
              </a:lnSpc>
              <a:spcAft>
                <a:spcPts val="600"/>
              </a:spcAft>
              <a:buFont typeface="Arial" panose="020B0604020202020204" pitchFamily="34" charset="0"/>
              <a:buChar char="•"/>
            </a:pPr>
            <a:r>
              <a:rPr lang="en-US" sz="1400" b="1" dirty="0"/>
              <a:t>How is shellfish stored? </a:t>
            </a:r>
          </a:p>
          <a:p>
            <a:pPr marL="1200126" lvl="1" indent="-457191">
              <a:lnSpc>
                <a:spcPct val="130000"/>
              </a:lnSpc>
              <a:spcAft>
                <a:spcPts val="600"/>
              </a:spcAft>
            </a:pPr>
            <a:r>
              <a:rPr lang="en-US" sz="1400" b="1" dirty="0"/>
              <a:t>e.g., Are they held separately, or do they set one lot on top of one another (nesting)? Ensure that they are no commingling with shellshock from other containers with different certification numbers, different harvest dates or different growing areas as identified on the tag or label.</a:t>
            </a:r>
          </a:p>
          <a:p>
            <a:pPr marL="457191" indent="-457191">
              <a:lnSpc>
                <a:spcPct val="130000"/>
              </a:lnSpc>
              <a:spcAft>
                <a:spcPts val="600"/>
              </a:spcAft>
              <a:buFont typeface="Arial" panose="020B0604020202020204" pitchFamily="34" charset="0"/>
              <a:buChar char="•"/>
            </a:pPr>
            <a:r>
              <a:rPr lang="en-US" sz="1400" b="1" dirty="0"/>
              <a:t>Does the firm segregate the shellfish from other hazardous foods?  Such as fin fish.</a:t>
            </a:r>
          </a:p>
          <a:p>
            <a:pPr marL="457191" indent="-457191">
              <a:lnSpc>
                <a:spcPct val="130000"/>
              </a:lnSpc>
              <a:spcAft>
                <a:spcPts val="600"/>
              </a:spcAft>
              <a:buFont typeface="Arial" panose="020B0604020202020204" pitchFamily="34" charset="0"/>
              <a:buChar char="•"/>
            </a:pPr>
            <a:r>
              <a:rPr lang="en-US" sz="1400" b="1" dirty="0"/>
              <a:t>Is the shellfish adequately iced? Meaning the amount of ice and application of it is sufficient.</a:t>
            </a:r>
          </a:p>
          <a:p>
            <a:pPr marL="457191" indent="-457191">
              <a:lnSpc>
                <a:spcPct val="130000"/>
              </a:lnSpc>
              <a:spcAft>
                <a:spcPts val="600"/>
              </a:spcAft>
              <a:buFont typeface="Arial" panose="020B0604020202020204" pitchFamily="34" charset="0"/>
              <a:buChar char="•"/>
            </a:pPr>
            <a:r>
              <a:rPr lang="en-US" sz="1400" b="1" dirty="0"/>
              <a:t>Is there a FIFO rotation of inventory? </a:t>
            </a:r>
          </a:p>
          <a:p>
            <a:pPr marL="457191" indent="-457191">
              <a:lnSpc>
                <a:spcPct val="130000"/>
              </a:lnSpc>
              <a:spcAft>
                <a:spcPts val="600"/>
              </a:spcAft>
              <a:buFont typeface="Arial" panose="020B0604020202020204" pitchFamily="34" charset="0"/>
              <a:buChar char="•"/>
            </a:pPr>
            <a:r>
              <a:rPr lang="en-US" sz="1400" b="1" dirty="0"/>
              <a:t>What sanitation practices are in place for the areas of storage, preparation, holding, and service? </a:t>
            </a:r>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17</a:t>
            </a:fld>
            <a:endParaRPr lang="en-US"/>
          </a:p>
        </p:txBody>
      </p:sp>
    </p:spTree>
    <p:extLst>
      <p:ext uri="{BB962C8B-B14F-4D97-AF65-F5344CB8AC3E}">
        <p14:creationId xmlns:p14="http://schemas.microsoft.com/office/powerpoint/2010/main" val="116366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250">
              <a:defRPr/>
            </a:pPr>
            <a:r>
              <a:rPr lang="en-GB" sz="1400" b="1" dirty="0">
                <a:latin typeface="Franklin Gothic Book"/>
              </a:rPr>
              <a:t>When observing service ask the following questions:</a:t>
            </a:r>
          </a:p>
          <a:p>
            <a:pPr defTabSz="907250">
              <a:defRPr/>
            </a:pPr>
            <a:endParaRPr lang="en-GB" sz="1400" b="1" dirty="0">
              <a:latin typeface="Franklin Gothic Book"/>
            </a:endParaRPr>
          </a:p>
          <a:p>
            <a:pPr defTabSz="907250">
              <a:defRPr/>
            </a:pPr>
            <a:r>
              <a:rPr lang="en-GB" sz="1400" b="1" dirty="0">
                <a:latin typeface="Franklin Gothic Book"/>
              </a:rPr>
              <a:t>READ SLIDE.</a:t>
            </a:r>
            <a:endParaRPr lang="en-GB" sz="1400" b="1" dirty="0"/>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18</a:t>
            </a:fld>
            <a:endParaRPr lang="en-US"/>
          </a:p>
        </p:txBody>
      </p:sp>
    </p:spTree>
    <p:extLst>
      <p:ext uri="{BB962C8B-B14F-4D97-AF65-F5344CB8AC3E}">
        <p14:creationId xmlns:p14="http://schemas.microsoft.com/office/powerpoint/2010/main" val="2047707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173">
              <a:defRPr/>
            </a:pPr>
            <a:r>
              <a:rPr lang="en-US" sz="1400" b="1" dirty="0">
                <a:ea typeface="Calibri"/>
                <a:cs typeface="Calibri"/>
              </a:rPr>
              <a:t>Read Slide. </a:t>
            </a:r>
          </a:p>
          <a:p>
            <a:pPr defTabSz="900173">
              <a:defRPr/>
            </a:pPr>
            <a:endParaRPr lang="en-US" sz="1400" b="1" dirty="0">
              <a:ea typeface="Calibri"/>
              <a:cs typeface="Calibri"/>
            </a:endParaRPr>
          </a:p>
          <a:p>
            <a:pPr defTabSz="900173">
              <a:defRPr/>
            </a:pPr>
            <a:r>
              <a:rPr lang="en-US" sz="1400" b="1" dirty="0">
                <a:ea typeface="Calibri"/>
                <a:cs typeface="Calibri"/>
              </a:rPr>
              <a:t>It is important to highlight bullet #2. Its important you get this information asap or within 2 business days. The state needs this information to then start their traceback investigation.  </a:t>
            </a:r>
          </a:p>
        </p:txBody>
      </p:sp>
      <p:sp>
        <p:nvSpPr>
          <p:cNvPr id="4" name="Slide Number Placeholder 3"/>
          <p:cNvSpPr>
            <a:spLocks noGrp="1"/>
          </p:cNvSpPr>
          <p:nvPr>
            <p:ph type="sldNum" sz="quarter" idx="5"/>
          </p:nvPr>
        </p:nvSpPr>
        <p:spPr/>
        <p:txBody>
          <a:bodyPr/>
          <a:lstStyle/>
          <a:p>
            <a:fld id="{D34CBBDB-52D0-FE4C-8729-D7393D454E10}" type="slidenum">
              <a:rPr lang="en-US" smtClean="0"/>
              <a:t>19</a:t>
            </a:fld>
            <a:endParaRPr lang="en-US"/>
          </a:p>
        </p:txBody>
      </p:sp>
    </p:spTree>
    <p:extLst>
      <p:ext uri="{BB962C8B-B14F-4D97-AF65-F5344CB8AC3E}">
        <p14:creationId xmlns:p14="http://schemas.microsoft.com/office/powerpoint/2010/main" val="56534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READ SLIDE.</a:t>
            </a:r>
          </a:p>
          <a:p>
            <a:endParaRPr lang="en-US" sz="1400" b="1" dirty="0"/>
          </a:p>
          <a:p>
            <a:r>
              <a:rPr lang="en-US" sz="1400" b="1" dirty="0"/>
              <a:t>*Note: Vibrio investigations can occur even after the month of October as people who consume these during the season can get illness thereafter.</a:t>
            </a:r>
          </a:p>
        </p:txBody>
      </p:sp>
      <p:sp>
        <p:nvSpPr>
          <p:cNvPr id="4" name="Slide Number Placeholder 3"/>
          <p:cNvSpPr>
            <a:spLocks noGrp="1"/>
          </p:cNvSpPr>
          <p:nvPr>
            <p:ph type="sldNum" sz="quarter" idx="5"/>
          </p:nvPr>
        </p:nvSpPr>
        <p:spPr/>
        <p:txBody>
          <a:bodyPr/>
          <a:lstStyle/>
          <a:p>
            <a:fld id="{D34CBBDB-52D0-FE4C-8729-D7393D454E10}" type="slidenum">
              <a:rPr lang="en-US" smtClean="0"/>
              <a:t>2</a:t>
            </a:fld>
            <a:endParaRPr lang="en-US"/>
          </a:p>
        </p:txBody>
      </p:sp>
    </p:spTree>
    <p:extLst>
      <p:ext uri="{BB962C8B-B14F-4D97-AF65-F5344CB8AC3E}">
        <p14:creationId xmlns:p14="http://schemas.microsoft.com/office/powerpoint/2010/main" val="1005739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DFP gets the information from the LBOH they take the information, such as bill of ladings and Shellfish tags to  conduct their traceback investigation. </a:t>
            </a:r>
          </a:p>
          <a:p>
            <a:endParaRPr lang="en-US" b="1" dirty="0"/>
          </a:p>
          <a:p>
            <a:pPr defTabSz="914382">
              <a:defRPr/>
            </a:pPr>
            <a:r>
              <a:rPr lang="en-US" b="1" dirty="0"/>
              <a:t>The state inspectors will ensure the traceback from retail back to harvester is complete and narrowed down as specifically as possible. They use this information to see where the retail food establishment received product from and then reach out to that purveyor to gather more information; such as vibrio control plans, time/temp logs, shellfish tags, and Harvester  transaction slip.</a:t>
            </a:r>
          </a:p>
          <a:p>
            <a:endParaRPr lang="en-US" b="1" dirty="0"/>
          </a:p>
          <a:p>
            <a:r>
              <a:rPr lang="en-US" b="1" dirty="0"/>
              <a:t>It takes a lot of time and reach out to conduct these tracebacks that is why it is very important to conduct your investigation in a timely manner within 2 business days of notification, so the wholesale investigation can be completed.</a:t>
            </a:r>
          </a:p>
          <a:p>
            <a:endParaRPr lang="en-US" b="1" dirty="0"/>
          </a:p>
          <a:p>
            <a:pPr defTabSz="914382">
              <a:defRPr/>
            </a:pPr>
            <a:r>
              <a:rPr lang="en-US" b="1" dirty="0"/>
              <a:t>Once the retail and wholesale investigations are complete and inspectors generate their reports, the DFP Outbreak and Response Coordinator Supervisor ensures the documents are stored where they need to be, information is completed in MAVEN as applicable and monitor for trends and any potential issues.</a:t>
            </a:r>
          </a:p>
          <a:p>
            <a:endParaRPr lang="en-US" b="1" dirty="0"/>
          </a:p>
        </p:txBody>
      </p:sp>
      <p:sp>
        <p:nvSpPr>
          <p:cNvPr id="4" name="Slide Number Placeholder 3"/>
          <p:cNvSpPr>
            <a:spLocks noGrp="1"/>
          </p:cNvSpPr>
          <p:nvPr>
            <p:ph type="sldNum" sz="quarter" idx="5"/>
          </p:nvPr>
        </p:nvSpPr>
        <p:spPr/>
        <p:txBody>
          <a:bodyPr/>
          <a:lstStyle/>
          <a:p>
            <a:fld id="{D34CBBDB-52D0-FE4C-8729-D7393D454E10}" type="slidenum">
              <a:rPr lang="en-US" smtClean="0"/>
              <a:t>20</a:t>
            </a:fld>
            <a:endParaRPr lang="en-US"/>
          </a:p>
        </p:txBody>
      </p:sp>
    </p:spTree>
    <p:extLst>
      <p:ext uri="{BB962C8B-B14F-4D97-AF65-F5344CB8AC3E}">
        <p14:creationId xmlns:p14="http://schemas.microsoft.com/office/powerpoint/2010/main" val="225976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a typeface="Calibri"/>
                <a:cs typeface="Calibri"/>
              </a:rPr>
              <a:t>Special thank you to these two individuals from the MA Division of Food Protection for providing information. </a:t>
            </a:r>
            <a:endParaRPr lang="en-US" sz="1400" dirty="0"/>
          </a:p>
        </p:txBody>
      </p:sp>
      <p:sp>
        <p:nvSpPr>
          <p:cNvPr id="4" name="Slide Number Placeholder 3"/>
          <p:cNvSpPr>
            <a:spLocks noGrp="1"/>
          </p:cNvSpPr>
          <p:nvPr>
            <p:ph type="sldNum" sz="quarter" idx="5"/>
          </p:nvPr>
        </p:nvSpPr>
        <p:spPr/>
        <p:txBody>
          <a:bodyPr/>
          <a:lstStyle/>
          <a:p>
            <a:fld id="{D34CBBDB-52D0-FE4C-8729-D7393D454E10}" type="slidenum">
              <a:rPr lang="en-US" smtClean="0"/>
              <a:t>21</a:t>
            </a:fld>
            <a:endParaRPr lang="en-US"/>
          </a:p>
        </p:txBody>
      </p:sp>
    </p:spTree>
    <p:extLst>
      <p:ext uri="{BB962C8B-B14F-4D97-AF65-F5344CB8AC3E}">
        <p14:creationId xmlns:p14="http://schemas.microsoft.com/office/powerpoint/2010/main" val="3136851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22</a:t>
            </a:fld>
            <a:endParaRPr lang="en-US"/>
          </a:p>
        </p:txBody>
      </p:sp>
    </p:spTree>
    <p:extLst>
      <p:ext uri="{BB962C8B-B14F-4D97-AF65-F5344CB8AC3E}">
        <p14:creationId xmlns:p14="http://schemas.microsoft.com/office/powerpoint/2010/main" val="1243870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Any questions? I just wanted to </a:t>
            </a:r>
            <a:r>
              <a:rPr lang="en-US" sz="1400" b="1"/>
              <a:t>note that if </a:t>
            </a:r>
            <a:r>
              <a:rPr lang="en-US" sz="1400" b="1" dirty="0"/>
              <a:t>I am not able to answer your question, please come see me after the presentation so I can capture your question and get your email to follow up with. </a:t>
            </a:r>
          </a:p>
        </p:txBody>
      </p:sp>
      <p:sp>
        <p:nvSpPr>
          <p:cNvPr id="4" name="Slide Number Placeholder 3"/>
          <p:cNvSpPr>
            <a:spLocks noGrp="1"/>
          </p:cNvSpPr>
          <p:nvPr>
            <p:ph type="sldNum" sz="quarter" idx="5"/>
          </p:nvPr>
        </p:nvSpPr>
        <p:spPr/>
        <p:txBody>
          <a:bodyPr/>
          <a:lstStyle/>
          <a:p>
            <a:fld id="{D34CBBDB-52D0-FE4C-8729-D7393D454E10}" type="slidenum">
              <a:rPr lang="en-US" smtClean="0"/>
              <a:t>23</a:t>
            </a:fld>
            <a:endParaRPr lang="en-US"/>
          </a:p>
        </p:txBody>
      </p:sp>
    </p:spTree>
    <p:extLst>
      <p:ext uri="{BB962C8B-B14F-4D97-AF65-F5344CB8AC3E}">
        <p14:creationId xmlns:p14="http://schemas.microsoft.com/office/powerpoint/2010/main" val="758706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CBBDB-52D0-FE4C-8729-D7393D454E10}" type="slidenum">
              <a:rPr lang="en-US" smtClean="0"/>
              <a:t>24</a:t>
            </a:fld>
            <a:endParaRPr lang="en-US"/>
          </a:p>
        </p:txBody>
      </p:sp>
    </p:spTree>
    <p:extLst>
      <p:ext uri="{BB962C8B-B14F-4D97-AF65-F5344CB8AC3E}">
        <p14:creationId xmlns:p14="http://schemas.microsoft.com/office/powerpoint/2010/main" val="340033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1400"/>
              </a:spcAft>
            </a:pPr>
            <a:r>
              <a:rPr lang="en-US" sz="1400" b="1" dirty="0">
                <a:latin typeface="Arial"/>
                <a:cs typeface="Arial"/>
              </a:rPr>
              <a:t>Vibrio is a form of bacteria that naturally live in certain coastal waters and are present in higher concentrations between May and October when water temperatures are warmer.</a:t>
            </a:r>
          </a:p>
          <a:p>
            <a:pPr>
              <a:lnSpc>
                <a:spcPct val="120000"/>
              </a:lnSpc>
              <a:spcAft>
                <a:spcPts val="1400"/>
              </a:spcAft>
            </a:pPr>
            <a:endParaRPr lang="en-US" sz="1400" b="1" dirty="0">
              <a:latin typeface="Arial"/>
              <a:cs typeface="Arial"/>
            </a:endParaRPr>
          </a:p>
          <a:p>
            <a:pPr>
              <a:lnSpc>
                <a:spcPct val="120000"/>
              </a:lnSpc>
              <a:spcAft>
                <a:spcPts val="1400"/>
              </a:spcAft>
            </a:pPr>
            <a:r>
              <a:rPr lang="en-US" sz="1400" b="1" dirty="0"/>
              <a:t>Source of infection in humans: </a:t>
            </a:r>
          </a:p>
          <a:p>
            <a:pPr marL="457191" indent="-457191">
              <a:lnSpc>
                <a:spcPct val="120000"/>
              </a:lnSpc>
              <a:spcAft>
                <a:spcPts val="600"/>
              </a:spcAft>
              <a:buFont typeface="Arial" panose="020B0604020202020204" pitchFamily="34" charset="0"/>
              <a:buChar char="•"/>
            </a:pPr>
            <a:r>
              <a:rPr lang="en-US" sz="1400" b="1" dirty="0"/>
              <a:t>eating raw or undercooked shellfish, particularly oysters</a:t>
            </a:r>
          </a:p>
          <a:p>
            <a:pPr marL="457191" indent="-457191">
              <a:lnSpc>
                <a:spcPct val="120000"/>
              </a:lnSpc>
              <a:spcAft>
                <a:spcPts val="1400"/>
              </a:spcAft>
              <a:buFont typeface="Arial" panose="020B0604020202020204" pitchFamily="34" charset="0"/>
              <a:buChar char="•"/>
            </a:pPr>
            <a:r>
              <a:rPr lang="en-US" sz="1400" b="1" dirty="0"/>
              <a:t>open wound is exposed to salt water or brackish water</a:t>
            </a:r>
          </a:p>
          <a:p>
            <a:pPr>
              <a:lnSpc>
                <a:spcPct val="120000"/>
              </a:lnSpc>
              <a:spcAft>
                <a:spcPts val="1400"/>
              </a:spcAft>
            </a:pPr>
            <a:endParaRPr lang="en-US" sz="1400" b="1" dirty="0"/>
          </a:p>
          <a:p>
            <a:pPr>
              <a:lnSpc>
                <a:spcPct val="120000"/>
              </a:lnSpc>
              <a:spcAft>
                <a:spcPts val="1400"/>
              </a:spcAft>
            </a:pPr>
            <a:r>
              <a:rPr lang="en-US" sz="1400" b="1" dirty="0"/>
              <a:t> This bacteria can cause stomach pain or even be lethal. When illnesses are identified, a detailed investigation at retail and wholesale is required to determine the source of the illness and to prevent further illnesses.</a:t>
            </a:r>
          </a:p>
          <a:p>
            <a:pPr>
              <a:lnSpc>
                <a:spcPct val="120000"/>
              </a:lnSpc>
              <a:spcAft>
                <a:spcPts val="1400"/>
              </a:spcAft>
            </a:pPr>
            <a:r>
              <a:rPr lang="en-US" sz="1400" b="1" i="1" dirty="0"/>
              <a:t>Vibriosis cannot be passed from one person to another.</a:t>
            </a:r>
          </a:p>
          <a:p>
            <a:endParaRPr lang="en-US" sz="1400" b="1" dirty="0"/>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3</a:t>
            </a:fld>
            <a:endParaRPr lang="en-US"/>
          </a:p>
        </p:txBody>
      </p:sp>
    </p:spTree>
    <p:extLst>
      <p:ext uri="{BB962C8B-B14F-4D97-AF65-F5344CB8AC3E}">
        <p14:creationId xmlns:p14="http://schemas.microsoft.com/office/powerpoint/2010/main" val="336827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44" indent="-285744">
              <a:lnSpc>
                <a:spcPct val="120000"/>
              </a:lnSpc>
              <a:spcAft>
                <a:spcPts val="1200"/>
              </a:spcAft>
              <a:buFont typeface="Arial" panose="020B0604020202020204" pitchFamily="34" charset="0"/>
              <a:buChar char="•"/>
            </a:pPr>
            <a:r>
              <a:rPr lang="en-US" sz="1400" b="1" kern="100" dirty="0">
                <a:latin typeface="Aptos" panose="020B0004020202020204" pitchFamily="34" charset="0"/>
                <a:ea typeface="Aptos" panose="020B0004020202020204" pitchFamily="34" charset="0"/>
                <a:cs typeface="Times New Roman" panose="02020603050405020304" pitchFamily="18" charset="0"/>
              </a:rPr>
              <a:t>A Vibrio Control Plan is a program to </a:t>
            </a:r>
            <a:r>
              <a:rPr lang="en-US" sz="1400" b="1" i="1" kern="100" dirty="0">
                <a:latin typeface="Aptos" panose="020B0004020202020204" pitchFamily="34" charset="0"/>
                <a:ea typeface="Aptos" panose="020B0004020202020204" pitchFamily="34" charset="0"/>
                <a:cs typeface="Times New Roman" panose="02020603050405020304" pitchFamily="18" charset="0"/>
              </a:rPr>
              <a:t>protect the public health of consumers</a:t>
            </a:r>
            <a:r>
              <a:rPr lang="en-US" sz="1400" b="1" kern="100" dirty="0">
                <a:latin typeface="Aptos" panose="020B0004020202020204" pitchFamily="34" charset="0"/>
                <a:ea typeface="Aptos" panose="020B0004020202020204" pitchFamily="34" charset="0"/>
                <a:cs typeface="Times New Roman" panose="02020603050405020304" pitchFamily="18" charset="0"/>
              </a:rPr>
              <a:t> by assuring the sale or distribution of shellfish from safe sources and that shellfish have not been adulterated during cultivating, harvesting, processing, shipping, or handling. This plan mainly falls on  the harvesters and dealers.</a:t>
            </a:r>
          </a:p>
          <a:p>
            <a:pPr marL="285744" indent="-285744">
              <a:lnSpc>
                <a:spcPct val="120000"/>
              </a:lnSpc>
              <a:spcAft>
                <a:spcPts val="1200"/>
              </a:spcAft>
              <a:buFont typeface="Arial" panose="020B0604020202020204" pitchFamily="34" charset="0"/>
              <a:buChar char="•"/>
            </a:pPr>
            <a:endParaRPr lang="en-US" sz="1400" b="1" kern="100" dirty="0">
              <a:latin typeface="Aptos" panose="020B0004020202020204" pitchFamily="34" charset="0"/>
              <a:ea typeface="Aptos" panose="020B0004020202020204" pitchFamily="34" charset="0"/>
              <a:cs typeface="Times New Roman" panose="02020603050405020304" pitchFamily="18" charset="0"/>
            </a:endParaRPr>
          </a:p>
          <a:p>
            <a:pPr marL="285744" indent="-285744">
              <a:lnSpc>
                <a:spcPct val="120000"/>
              </a:lnSpc>
              <a:spcAft>
                <a:spcPts val="1200"/>
              </a:spcAft>
              <a:buFont typeface="Arial" panose="020B0604020202020204" pitchFamily="34" charset="0"/>
              <a:buChar char="•"/>
            </a:pPr>
            <a:r>
              <a:rPr lang="en-US" sz="1400" b="1" kern="100" dirty="0">
                <a:latin typeface="Aptos" panose="020B0004020202020204" pitchFamily="34" charset="0"/>
                <a:ea typeface="Aptos" panose="020B0004020202020204" pitchFamily="34" charset="0"/>
                <a:cs typeface="Times New Roman" panose="02020603050405020304" pitchFamily="18" charset="0"/>
              </a:rPr>
              <a:t>The vibrio control plan tracks the conditions of the oyster harvests in MA. It also limits post-harvest growth of Vibrio in oysters.</a:t>
            </a:r>
          </a:p>
          <a:p>
            <a:pPr marL="285744" indent="-285744">
              <a:lnSpc>
                <a:spcPct val="120000"/>
              </a:lnSpc>
              <a:spcAft>
                <a:spcPts val="1200"/>
              </a:spcAft>
              <a:buFont typeface="Arial" panose="020B0604020202020204" pitchFamily="34" charset="0"/>
              <a:buChar char="•"/>
            </a:pPr>
            <a:endParaRPr lang="en-US" sz="1400" b="1" kern="100" dirty="0">
              <a:latin typeface="Aptos" panose="020B0004020202020204" pitchFamily="34" charset="0"/>
              <a:ea typeface="Aptos" panose="020B0004020202020204" pitchFamily="34" charset="0"/>
              <a:cs typeface="Times New Roman" panose="02020603050405020304" pitchFamily="18" charset="0"/>
            </a:endParaRPr>
          </a:p>
          <a:p>
            <a:pPr marL="285744" indent="-285744">
              <a:lnSpc>
                <a:spcPct val="120000"/>
              </a:lnSpc>
              <a:spcAft>
                <a:spcPts val="1200"/>
              </a:spcAft>
              <a:buFont typeface="Arial" panose="020B0604020202020204" pitchFamily="34" charset="0"/>
              <a:buChar char="•"/>
            </a:pPr>
            <a:r>
              <a:rPr lang="en-US" sz="1400" b="1" kern="100" dirty="0">
                <a:latin typeface="Aptos" panose="020B0004020202020204" pitchFamily="34" charset="0"/>
                <a:ea typeface="Aptos" panose="020B0004020202020204" pitchFamily="34" charset="0"/>
                <a:cs typeface="Times New Roman" panose="02020603050405020304" pitchFamily="18" charset="0"/>
              </a:rPr>
              <a:t>This program includes a </a:t>
            </a:r>
            <a:r>
              <a:rPr lang="en-US" sz="1400" b="1" i="1" kern="100" dirty="0">
                <a:latin typeface="Aptos" panose="020B0004020202020204" pitchFamily="34" charset="0"/>
                <a:ea typeface="Aptos" panose="020B0004020202020204" pitchFamily="34" charset="0"/>
                <a:cs typeface="Times New Roman" panose="02020603050405020304" pitchFamily="18" charset="0"/>
              </a:rPr>
              <a:t>collaborative effort by state, local, and federal officials</a:t>
            </a:r>
            <a:r>
              <a:rPr lang="en-US" sz="1400" b="1" kern="100" dirty="0">
                <a:latin typeface="Aptos" panose="020B0004020202020204" pitchFamily="34" charset="0"/>
                <a:ea typeface="Aptos" panose="020B0004020202020204" pitchFamily="34" charset="0"/>
                <a:cs typeface="Times New Roman" panose="02020603050405020304" pitchFamily="18" charset="0"/>
              </a:rPr>
              <a:t> as well as </a:t>
            </a:r>
            <a:r>
              <a:rPr lang="en-US" sz="1400" b="1" i="1" kern="100" dirty="0">
                <a:latin typeface="Aptos" panose="020B0004020202020204" pitchFamily="34" charset="0"/>
                <a:ea typeface="Aptos" panose="020B0004020202020204" pitchFamily="34" charset="0"/>
                <a:cs typeface="Times New Roman" panose="02020603050405020304" pitchFamily="18" charset="0"/>
              </a:rPr>
              <a:t>businesses and advocacy groups</a:t>
            </a:r>
            <a:r>
              <a:rPr lang="en-US" sz="1400" b="1" kern="100" dirty="0">
                <a:latin typeface="Aptos" panose="020B0004020202020204" pitchFamily="34" charset="0"/>
                <a:ea typeface="Aptos" panose="020B0004020202020204" pitchFamily="34" charset="0"/>
                <a:cs typeface="Times New Roman" panose="02020603050405020304" pitchFamily="18" charset="0"/>
              </a:rPr>
              <a:t>, and creates multiple layers of oversight to prevent injury and death because of Vibrio infection. The Division of Marie Fisheries regulates the shellfish harvesters, while Public Health regulates the dealers that buy from the harvesters.</a:t>
            </a:r>
          </a:p>
          <a:p>
            <a:pPr>
              <a:lnSpc>
                <a:spcPct val="120000"/>
              </a:lnSpc>
              <a:spcAft>
                <a:spcPts val="1200"/>
              </a:spcAft>
            </a:pPr>
            <a:endParaRPr lang="en-US" sz="1400" b="1" kern="100" dirty="0">
              <a:latin typeface="Aptos" panose="020B0004020202020204" pitchFamily="34" charset="0"/>
              <a:ea typeface="Aptos" panose="020B0004020202020204" pitchFamily="34" charset="0"/>
              <a:cs typeface="Times New Roman" panose="02020603050405020304" pitchFamily="18" charset="0"/>
            </a:endParaRPr>
          </a:p>
          <a:p>
            <a:pPr marL="285744" indent="-285744">
              <a:lnSpc>
                <a:spcPct val="120000"/>
              </a:lnSpc>
              <a:spcAft>
                <a:spcPts val="1200"/>
              </a:spcAft>
              <a:buFont typeface="Arial" panose="020B0604020202020204" pitchFamily="34" charset="0"/>
              <a:buChar char="•"/>
            </a:pPr>
            <a:r>
              <a:rPr lang="en-US" sz="1400" b="1" kern="100" dirty="0">
                <a:latin typeface="Aptos" panose="020B0004020202020204" pitchFamily="34" charset="0"/>
                <a:ea typeface="Aptos" panose="020B0004020202020204" pitchFamily="34" charset="0"/>
                <a:cs typeface="Times New Roman" panose="02020603050405020304" pitchFamily="18" charset="0"/>
              </a:rPr>
              <a:t>Due to climate change and overall warmer water temperatures especially during the summer months, the </a:t>
            </a:r>
            <a:r>
              <a:rPr lang="en-US" sz="1400" b="1" i="1" kern="100" dirty="0">
                <a:latin typeface="Aptos" panose="020B0004020202020204" pitchFamily="34" charset="0"/>
                <a:ea typeface="Aptos" panose="020B0004020202020204" pitchFamily="34" charset="0"/>
                <a:cs typeface="Times New Roman" panose="02020603050405020304" pitchFamily="18" charset="0"/>
              </a:rPr>
              <a:t>reach of Vibrio bacteria is expanding</a:t>
            </a:r>
            <a:r>
              <a:rPr lang="en-US" sz="1400" b="1" kern="100" dirty="0">
                <a:latin typeface="Aptos" panose="020B0004020202020204" pitchFamily="34" charset="0"/>
                <a:ea typeface="Aptos" panose="020B0004020202020204" pitchFamily="34" charset="0"/>
                <a:cs typeface="Times New Roman" panose="02020603050405020304" pitchFamily="18" charset="0"/>
              </a:rPr>
              <a:t>; therefore, the need to protect public health and strictly monitor harvesting systems is greater than ever.</a:t>
            </a:r>
          </a:p>
          <a:p>
            <a:endParaRPr lang="en-US" b="1" dirty="0"/>
          </a:p>
        </p:txBody>
      </p:sp>
      <p:sp>
        <p:nvSpPr>
          <p:cNvPr id="4" name="Slide Number Placeholder 3"/>
          <p:cNvSpPr>
            <a:spLocks noGrp="1"/>
          </p:cNvSpPr>
          <p:nvPr>
            <p:ph type="sldNum" sz="quarter" idx="5"/>
          </p:nvPr>
        </p:nvSpPr>
        <p:spPr/>
        <p:txBody>
          <a:bodyPr/>
          <a:lstStyle/>
          <a:p>
            <a:fld id="{D34CBBDB-52D0-FE4C-8729-D7393D454E10}" type="slidenum">
              <a:rPr lang="en-US" smtClean="0"/>
              <a:t>4</a:t>
            </a:fld>
            <a:endParaRPr lang="en-US"/>
          </a:p>
        </p:txBody>
      </p:sp>
    </p:spTree>
    <p:extLst>
      <p:ext uri="{BB962C8B-B14F-4D97-AF65-F5344CB8AC3E}">
        <p14:creationId xmlns:p14="http://schemas.microsoft.com/office/powerpoint/2010/main" val="273654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b="1" dirty="0">
                <a:solidFill>
                  <a:schemeClr val="tx1"/>
                </a:solidFill>
              </a:rPr>
              <a:t>For some background information….</a:t>
            </a:r>
          </a:p>
          <a:p>
            <a:pPr lvl="0" algn="l"/>
            <a:endParaRPr lang="en-US" b="1" dirty="0">
              <a:solidFill>
                <a:schemeClr val="tx1"/>
              </a:solidFill>
            </a:endParaRPr>
          </a:p>
          <a:p>
            <a:pPr lvl="0" algn="l"/>
            <a:r>
              <a:rPr lang="en-US" b="1" dirty="0">
                <a:solidFill>
                  <a:schemeClr val="tx1"/>
                </a:solidFill>
              </a:rPr>
              <a:t>Growing area closures are conducted in accordance with the CH II requirements of the MO.  </a:t>
            </a:r>
          </a:p>
          <a:p>
            <a:pPr lvl="0" algn="l"/>
            <a:r>
              <a:rPr lang="en-US" b="1" dirty="0">
                <a:solidFill>
                  <a:schemeClr val="tx1"/>
                </a:solidFill>
              </a:rPr>
              <a:t>For </a:t>
            </a:r>
            <a:r>
              <a:rPr lang="en-US" b="1" i="1" dirty="0">
                <a:solidFill>
                  <a:schemeClr val="tx1"/>
                </a:solidFill>
              </a:rPr>
              <a:t>parahaemolyticus</a:t>
            </a:r>
            <a:r>
              <a:rPr lang="en-US" b="1" dirty="0">
                <a:solidFill>
                  <a:schemeClr val="tx1"/>
                </a:solidFill>
              </a:rPr>
              <a:t>, the area is closed when two or more illnesses are confirmed from the same harvest area and are harvested on the same day OR, more commonly, we have five or more illnesses in the same harvest area over a 30-day period.  However, DMF and DPH have continued to employ preventative seven-day closures when four illnesses are confirmed in a 30-day period.  This used to be required by the MO but was changed back in 2017ish.  We continue to use it because it creates a potential pause in illnesses as five confirmed cases will close an area for a minimum of 14 days.</a:t>
            </a:r>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5</a:t>
            </a:fld>
            <a:endParaRPr lang="en-US"/>
          </a:p>
        </p:txBody>
      </p:sp>
    </p:spTree>
    <p:extLst>
      <p:ext uri="{BB962C8B-B14F-4D97-AF65-F5344CB8AC3E}">
        <p14:creationId xmlns:p14="http://schemas.microsoft.com/office/powerpoint/2010/main" val="419527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250">
              <a:defRPr/>
            </a:pPr>
            <a:r>
              <a:rPr lang="en-US" sz="1400" b="1" dirty="0"/>
              <a:t>A Vibrio Control Plan is a requirement for wholesale only. It requires specific icing times and logs to ensure the oysters were held at 45*F or below after harvesting. You may be requested to get copies of these documents if the Division of Food Protection needs copies for their traceback investigation. For more information on vibrio control plans, including training videos you can go to the mass.gov website and put in the search bar “Vibrio Control Plans” website. You can also review this information at the Division of Food Protection and Division of Marine Fisheries websites.</a:t>
            </a:r>
          </a:p>
          <a:p>
            <a:endParaRPr lang="en-US" sz="1400" b="1" dirty="0"/>
          </a:p>
          <a:p>
            <a:r>
              <a:rPr lang="en-US" sz="1400" b="1" dirty="0"/>
              <a:t>https://www.mass.gov/info-details/review-the-vibrio-control-plan</a:t>
            </a:r>
          </a:p>
          <a:p>
            <a:endParaRPr lang="en-US" sz="1400" dirty="0"/>
          </a:p>
        </p:txBody>
      </p:sp>
      <p:sp>
        <p:nvSpPr>
          <p:cNvPr id="4" name="Slide Number Placeholder 3"/>
          <p:cNvSpPr>
            <a:spLocks noGrp="1"/>
          </p:cNvSpPr>
          <p:nvPr>
            <p:ph type="sldNum" sz="quarter" idx="5"/>
          </p:nvPr>
        </p:nvSpPr>
        <p:spPr/>
        <p:txBody>
          <a:bodyPr/>
          <a:lstStyle/>
          <a:p>
            <a:fld id="{D34CBBDB-52D0-FE4C-8729-D7393D454E10}" type="slidenum">
              <a:rPr lang="en-US" smtClean="0"/>
              <a:t>6</a:t>
            </a:fld>
            <a:endParaRPr lang="en-US"/>
          </a:p>
        </p:txBody>
      </p:sp>
    </p:spTree>
    <p:extLst>
      <p:ext uri="{BB962C8B-B14F-4D97-AF65-F5344CB8AC3E}">
        <p14:creationId xmlns:p14="http://schemas.microsoft.com/office/powerpoint/2010/main" val="121581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ea typeface="Calibri"/>
                <a:cs typeface="Calibri"/>
              </a:rPr>
              <a:t>Initiating a Vibrio illness investigation starts…..READ SLIDE</a:t>
            </a:r>
            <a:endParaRPr lang="en-US" sz="1400" b="1" dirty="0"/>
          </a:p>
        </p:txBody>
      </p:sp>
      <p:sp>
        <p:nvSpPr>
          <p:cNvPr id="4" name="Slide Number Placeholder 3"/>
          <p:cNvSpPr>
            <a:spLocks noGrp="1"/>
          </p:cNvSpPr>
          <p:nvPr>
            <p:ph type="sldNum" sz="quarter" idx="5"/>
          </p:nvPr>
        </p:nvSpPr>
        <p:spPr/>
        <p:txBody>
          <a:bodyPr/>
          <a:lstStyle/>
          <a:p>
            <a:fld id="{D34CBBDB-52D0-FE4C-8729-D7393D454E10}" type="slidenum">
              <a:rPr lang="en-US" smtClean="0"/>
              <a:t>7</a:t>
            </a:fld>
            <a:endParaRPr lang="en-US"/>
          </a:p>
        </p:txBody>
      </p:sp>
    </p:spTree>
    <p:extLst>
      <p:ext uri="{BB962C8B-B14F-4D97-AF65-F5344CB8AC3E}">
        <p14:creationId xmlns:p14="http://schemas.microsoft.com/office/powerpoint/2010/main" val="3332931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2">
              <a:defRPr/>
            </a:pPr>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Once a case  is a </a:t>
            </a:r>
            <a:r>
              <a:rPr lang="en-US" b="1" dirty="0"/>
              <a:t>confirmed case, either a MA resident or case reported from another state, it is then </a:t>
            </a:r>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is reported through MAVEN. </a:t>
            </a:r>
            <a:r>
              <a:rPr lang="en-US" b="1" dirty="0"/>
              <a:t>T</a:t>
            </a:r>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hen the </a:t>
            </a:r>
            <a:r>
              <a:rPr lang="en-US" b="1" dirty="0"/>
              <a:t>Outbreak and Response Coordinator Supervisor </a:t>
            </a:r>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at DFP will contact the LBOH to notify, provide all the information on the case and provide resources if needed. </a:t>
            </a:r>
            <a:r>
              <a:rPr lang="en-US" b="1" dirty="0"/>
              <a:t>The MA resident would be interviewed by Epi or the LBOH public health nurse to gather all needed information which includes exposure information. If the case reports food exposures outside the home or any high-risk foods within their incubation period, a foodborne illness complaint event is created. If the case consumed raw bivalve molluscan shellfish (typically oysters, but occasionally may be clams or other products), a traceback would need initiated by </a:t>
            </a:r>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the </a:t>
            </a:r>
            <a:r>
              <a:rPr lang="en-US" b="1" dirty="0"/>
              <a:t>Outbreak and Response Coordinator Supervisor</a:t>
            </a:r>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 at</a:t>
            </a:r>
            <a:r>
              <a:rPr lang="en-US" b="1" dirty="0"/>
              <a:t> DFP. </a:t>
            </a:r>
          </a:p>
          <a:p>
            <a:endParaRPr lang="en-US" b="1" dirty="0">
              <a:solidFill>
                <a:srgbClr val="2F5496"/>
              </a:solidFill>
              <a:latin typeface="Arial" panose="020B0604020202020204" pitchFamily="34" charset="0"/>
              <a:ea typeface="Aptos" panose="020B0004020202020204" pitchFamily="34" charset="0"/>
              <a:cs typeface="Aptos" panose="020B0004020202020204" pitchFamily="34" charset="0"/>
            </a:endParaRPr>
          </a:p>
          <a:p>
            <a:endParaRPr lang="en-US" b="1" dirty="0">
              <a:solidFill>
                <a:srgbClr val="2F5496"/>
              </a:solidFill>
              <a:latin typeface="Arial" panose="020B0604020202020204" pitchFamily="34" charset="0"/>
              <a:ea typeface="Aptos" panose="020B0004020202020204" pitchFamily="34" charset="0"/>
              <a:cs typeface="Aptos" panose="020B0004020202020204" pitchFamily="34" charset="0"/>
            </a:endParaRPr>
          </a:p>
          <a:p>
            <a:pPr defTabSz="914382">
              <a:defRPr/>
            </a:pPr>
            <a:r>
              <a:rPr lang="en-US" b="1" dirty="0"/>
              <a:t>Then </a:t>
            </a:r>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the </a:t>
            </a:r>
            <a:r>
              <a:rPr lang="en-US" b="1" dirty="0"/>
              <a:t>Outbreak and Response Coordinator Supervisor will reach out to the LBOH and request that they conduct an inspection with a focus on raw oysters (or whatever the suspect shellfish may be); identify any time/temp abuse, cross contamination, or mishandling either by observing in real time and/or by reviewing log books and documentation; and collect copies of invoices and tags for product served to the consumer or otherwise available for service on the day in question if they are unable to narrow down. I request that they provide me the information within 2 business days.</a:t>
            </a:r>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 It is most important to only get records / tags of the exact date / and or dates DFP requests only. </a:t>
            </a:r>
          </a:p>
          <a:p>
            <a:endParaRPr lang="en-US" b="1" dirty="0">
              <a:solidFill>
                <a:srgbClr val="2F5496"/>
              </a:solidFill>
              <a:latin typeface="Arial" panose="020B0604020202020204" pitchFamily="34" charset="0"/>
              <a:ea typeface="Aptos" panose="020B0004020202020204" pitchFamily="34" charset="0"/>
              <a:cs typeface="Aptos" panose="020B0004020202020204" pitchFamily="34" charset="0"/>
            </a:endParaRPr>
          </a:p>
          <a:p>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Many times, particularly later in the season as illnesses begin to add up or the LBOH cannot investigate immediately, the assigned DFP inspector will contact the retail establishment directly, ahead of the LBOH’s visit, to get tag information to identify the harvest area(s) and original shipper(s). </a:t>
            </a:r>
          </a:p>
          <a:p>
            <a:endParaRPr lang="en-US" b="1" dirty="0">
              <a:solidFill>
                <a:srgbClr val="2F5496"/>
              </a:solidFill>
              <a:latin typeface="Arial" panose="020B0604020202020204" pitchFamily="34" charset="0"/>
              <a:ea typeface="Aptos" panose="020B0004020202020204" pitchFamily="34" charset="0"/>
              <a:cs typeface="Aptos" panose="020B0004020202020204" pitchFamily="34" charset="0"/>
            </a:endParaRPr>
          </a:p>
          <a:p>
            <a:r>
              <a:rPr lang="en-US" b="1" dirty="0">
                <a:solidFill>
                  <a:srgbClr val="2F5496"/>
                </a:solidFill>
                <a:latin typeface="Arial" panose="020B0604020202020204" pitchFamily="34" charset="0"/>
                <a:ea typeface="Aptos" panose="020B0004020202020204" pitchFamily="34" charset="0"/>
                <a:cs typeface="Aptos" panose="020B0004020202020204" pitchFamily="34" charset="0"/>
              </a:rPr>
              <a:t>DFP then reviews the findings and collects the documents requested, mainly Bill of Ladings / Invoices and Shellfish tags and uses that information to conduct traceback investigation. </a:t>
            </a:r>
            <a:endParaRPr lang="en-US" sz="1400" b="1" dirty="0">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8</a:t>
            </a:fld>
            <a:endParaRPr lang="en-US"/>
          </a:p>
        </p:txBody>
      </p:sp>
    </p:spTree>
    <p:extLst>
      <p:ext uri="{BB962C8B-B14F-4D97-AF65-F5344CB8AC3E}">
        <p14:creationId xmlns:p14="http://schemas.microsoft.com/office/powerpoint/2010/main" val="144912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DFP will provide a guidance and technical support to the local inspector(s) on how to conduct the investigation and what to look for specifically. This is a resource DFP has to provide to LBOH inspectors.</a:t>
            </a:r>
            <a:endParaRPr lang="en-US" b="1" dirty="0"/>
          </a:p>
        </p:txBody>
      </p:sp>
      <p:sp>
        <p:nvSpPr>
          <p:cNvPr id="4" name="Slide Number Placeholder 3"/>
          <p:cNvSpPr>
            <a:spLocks noGrp="1"/>
          </p:cNvSpPr>
          <p:nvPr>
            <p:ph type="sldNum" sz="quarter" idx="5"/>
          </p:nvPr>
        </p:nvSpPr>
        <p:spPr/>
        <p:txBody>
          <a:bodyPr/>
          <a:lstStyle/>
          <a:p>
            <a:fld id="{D34CBBDB-52D0-FE4C-8729-D7393D454E10}" type="slidenum">
              <a:rPr lang="en-US" smtClean="0"/>
              <a:t>9</a:t>
            </a:fld>
            <a:endParaRPr lang="en-US"/>
          </a:p>
        </p:txBody>
      </p:sp>
    </p:spTree>
    <p:extLst>
      <p:ext uri="{BB962C8B-B14F-4D97-AF65-F5344CB8AC3E}">
        <p14:creationId xmlns:p14="http://schemas.microsoft.com/office/powerpoint/2010/main" val="2414617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055994"/>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14985"/>
            <a:ext cx="12192000" cy="977549"/>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85708" y="196391"/>
            <a:ext cx="10423375" cy="58477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schemeClr val="tx1"/>
                  </a:solidFill>
                  <a:prstDash val="solid"/>
                </a:ln>
                <a:solidFill>
                  <a:srgbClr val="FFFFFF"/>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a:ln w="12700">
                  <a:noFill/>
                  <a:prstDash val="solid"/>
                </a:ln>
                <a:solidFill>
                  <a:srgbClr val="FFFFFF"/>
                </a:solidFill>
                <a:effectLst/>
                <a:uLnTx/>
                <a:uFillTx/>
                <a:latin typeface="Arial" panose="020B0604020202020204" pitchFamily="34" charset="0"/>
                <a:cs typeface="Arial" panose="020B0604020202020204" pitchFamily="34" charset="0"/>
              </a:rPr>
              <a:t>Massachusetts Department of Public Health</a:t>
            </a:r>
          </a:p>
        </p:txBody>
      </p:sp>
      <p:sp>
        <p:nvSpPr>
          <p:cNvPr id="5" name="Oval 4">
            <a:extLst>
              <a:ext uri="{FF2B5EF4-FFF2-40B4-BE49-F238E27FC236}">
                <a16:creationId xmlns:a16="http://schemas.microsoft.com/office/drawing/2014/main" id="{F1BF8888-4050-4221-AD57-59EFEBA7E08D}"/>
              </a:ext>
            </a:extLst>
          </p:cNvPr>
          <p:cNvSpPr/>
          <p:nvPr userDrawn="1"/>
        </p:nvSpPr>
        <p:spPr>
          <a:xfrm>
            <a:off x="271206" y="120304"/>
            <a:ext cx="1697871" cy="17145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PH Logo">
            <a:extLst>
              <a:ext uri="{FF2B5EF4-FFF2-40B4-BE49-F238E27FC236}">
                <a16:creationId xmlns:a16="http://schemas.microsoft.com/office/drawing/2014/main" id="{397F3066-0720-4C67-9304-D6F544BFF96F}"/>
              </a:ext>
            </a:extLst>
          </p:cNvPr>
          <p:cNvPicPr>
            <a:picLocks noChangeAspect="1" noChangeArrowheads="1"/>
          </p:cNvPicPr>
          <p:nvPr userDrawn="1"/>
        </p:nvPicPr>
        <p:blipFill>
          <a:blip r:embed="rId2"/>
          <a:srcRect/>
          <a:stretch/>
        </p:blipFill>
        <p:spPr bwMode="auto">
          <a:xfrm>
            <a:off x="361896" y="208410"/>
            <a:ext cx="1538288" cy="15382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21722467-00D5-48C4-A0E3-DBA0E54CD48E}"/>
              </a:ext>
            </a:extLst>
          </p:cNvPr>
          <p:cNvSpPr>
            <a:spLocks noGrp="1"/>
          </p:cNvSpPr>
          <p:nvPr>
            <p:ph type="body" sz="quarter" idx="10" hasCustomPrompt="1"/>
          </p:nvPr>
        </p:nvSpPr>
        <p:spPr>
          <a:xfrm>
            <a:off x="875729" y="2358615"/>
            <a:ext cx="10440537" cy="1373701"/>
          </a:xfrm>
          <a:prstGeom prst="rect">
            <a:avLst/>
          </a:prstGeom>
        </p:spPr>
        <p:txBody>
          <a:bodyPr/>
          <a:lstStyle>
            <a:lvl1pPr marL="0" indent="0" algn="ctr">
              <a:buNone/>
              <a:defRPr sz="4400" b="1">
                <a:solidFill>
                  <a:schemeClr val="bg1"/>
                </a:solidFill>
                <a:latin typeface="Arial" panose="020B0604020202020204" pitchFamily="34" charset="0"/>
                <a:cs typeface="Arial" panose="020B0604020202020204" pitchFamily="34" charset="0"/>
              </a:defRPr>
            </a:lvl1pPr>
          </a:lstStyle>
          <a:p>
            <a:pPr lvl="0"/>
            <a:r>
              <a:rPr lang="en-US" dirty="0"/>
              <a:t>Click to Add Presentation Title</a:t>
            </a:r>
          </a:p>
          <a:p>
            <a:pPr lvl="0"/>
            <a:r>
              <a:rPr lang="en-US" dirty="0"/>
              <a:t>or Closing Contact</a:t>
            </a:r>
          </a:p>
        </p:txBody>
      </p:sp>
      <p:sp>
        <p:nvSpPr>
          <p:cNvPr id="10" name="Text Placeholder 10">
            <a:extLst>
              <a:ext uri="{FF2B5EF4-FFF2-40B4-BE49-F238E27FC236}">
                <a16:creationId xmlns:a16="http://schemas.microsoft.com/office/drawing/2014/main" id="{5F0FA26E-40B5-44FF-A084-1554D187A6EE}"/>
              </a:ext>
            </a:extLst>
          </p:cNvPr>
          <p:cNvSpPr>
            <a:spLocks noGrp="1"/>
          </p:cNvSpPr>
          <p:nvPr>
            <p:ph type="body" sz="quarter" idx="11" hasCustomPrompt="1"/>
          </p:nvPr>
        </p:nvSpPr>
        <p:spPr>
          <a:xfrm>
            <a:off x="3697287" y="4032280"/>
            <a:ext cx="4797425" cy="746846"/>
          </a:xfrm>
          <a:prstGeom prst="rect">
            <a:avLst/>
          </a:prstGeom>
        </p:spPr>
        <p:txBody>
          <a:bodyPr/>
          <a:lstStyle>
            <a:lvl1pPr marL="0" indent="0" algn="ctr">
              <a:buNone/>
              <a:defRPr sz="3000" b="0">
                <a:solidFill>
                  <a:schemeClr val="bg1"/>
                </a:solidFill>
                <a:latin typeface="Arial" panose="020B0604020202020204" pitchFamily="34" charset="0"/>
                <a:cs typeface="Arial" panose="020B0604020202020204" pitchFamily="34" charset="0"/>
              </a:defRPr>
            </a:lvl1pPr>
          </a:lstStyle>
          <a:p>
            <a:pPr lvl="0"/>
            <a:r>
              <a:rPr lang="en-US" dirty="0"/>
              <a:t>Click to add Date, Year</a:t>
            </a:r>
          </a:p>
        </p:txBody>
      </p:sp>
      <p:sp>
        <p:nvSpPr>
          <p:cNvPr id="11" name="Text Placeholder 12">
            <a:extLst>
              <a:ext uri="{FF2B5EF4-FFF2-40B4-BE49-F238E27FC236}">
                <a16:creationId xmlns:a16="http://schemas.microsoft.com/office/drawing/2014/main" id="{ADDB5EC3-5D37-4757-9A9B-5A9AF30AC57E}"/>
              </a:ext>
            </a:extLst>
          </p:cNvPr>
          <p:cNvSpPr>
            <a:spLocks noGrp="1"/>
          </p:cNvSpPr>
          <p:nvPr>
            <p:ph type="body" sz="quarter" idx="12" hasCustomPrompt="1"/>
          </p:nvPr>
        </p:nvSpPr>
        <p:spPr>
          <a:xfrm>
            <a:off x="3174203" y="5400446"/>
            <a:ext cx="5843587" cy="850228"/>
          </a:xfrm>
          <a:prstGeom prst="rect">
            <a:avLst/>
          </a:prstGeo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stStyle>
          <a:p>
            <a:pPr lvl="0"/>
            <a:r>
              <a:rPr lang="en-US" dirty="0"/>
              <a:t>Click to Add Presenter</a:t>
            </a:r>
            <a:br>
              <a:rPr lang="en-US" dirty="0"/>
            </a:br>
            <a:r>
              <a:rPr lang="en-US" dirty="0"/>
              <a:t>Title</a:t>
            </a:r>
          </a:p>
        </p:txBody>
      </p:sp>
    </p:spTree>
    <p:extLst>
      <p:ext uri="{BB962C8B-B14F-4D97-AF65-F5344CB8AC3E}">
        <p14:creationId xmlns:p14="http://schemas.microsoft.com/office/powerpoint/2010/main" val="4108470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tyle A: Regular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
        <p:nvSpPr>
          <p:cNvPr id="6"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Add Slide Title</a:t>
            </a: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4514"/>
            <a:ext cx="10972800" cy="467968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Click to add regular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Tree>
    <p:extLst>
      <p:ext uri="{BB962C8B-B14F-4D97-AF65-F5344CB8AC3E}">
        <p14:creationId xmlns:p14="http://schemas.microsoft.com/office/powerpoint/2010/main" val="367321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tyle B: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1">
            <a:extLst>
              <a:ext uri="{FF2B5EF4-FFF2-40B4-BE49-F238E27FC236}">
                <a16:creationId xmlns:a16="http://schemas.microsoft.com/office/drawing/2014/main" id="{A5F94BD1-E74E-4058-8122-844053A505F5}"/>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Add Slide Title</a:t>
            </a:r>
          </a:p>
        </p:txBody>
      </p:sp>
      <p:sp>
        <p:nvSpPr>
          <p:cNvPr id="8" name="Content Placeholder 2">
            <a:extLst>
              <a:ext uri="{FF2B5EF4-FFF2-40B4-BE49-F238E27FC236}">
                <a16:creationId xmlns:a16="http://schemas.microsoft.com/office/drawing/2014/main" id="{FABA3EC1-E8C0-4AA8-BEE7-D199FD603044}"/>
              </a:ext>
            </a:extLst>
          </p:cNvPr>
          <p:cNvSpPr>
            <a:spLocks noGrp="1"/>
          </p:cNvSpPr>
          <p:nvPr>
            <p:ph idx="1" hasCustomPrompt="1"/>
          </p:nvPr>
        </p:nvSpPr>
        <p:spPr>
          <a:xfrm>
            <a:off x="609600" y="1438462"/>
            <a:ext cx="10972800" cy="47030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Click to edit level one bullet text. </a:t>
            </a:r>
          </a:p>
          <a:p>
            <a:pPr lvl="1"/>
            <a:r>
              <a:rPr lang="en-US" dirty="0"/>
              <a:t>Second level bullet text.</a:t>
            </a:r>
          </a:p>
        </p:txBody>
      </p:sp>
      <p:sp>
        <p:nvSpPr>
          <p:cNvPr id="2" name="TextBox 1">
            <a:extLst>
              <a:ext uri="{FF2B5EF4-FFF2-40B4-BE49-F238E27FC236}">
                <a16:creationId xmlns:a16="http://schemas.microsoft.com/office/drawing/2014/main" id="{02685929-CD5C-4159-9F1A-33CD10D7166D}"/>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
        <p:nvSpPr>
          <p:cNvPr id="11" name="Slide Number Placeholder 5">
            <a:extLst>
              <a:ext uri="{FF2B5EF4-FFF2-40B4-BE49-F238E27FC236}">
                <a16:creationId xmlns:a16="http://schemas.microsoft.com/office/drawing/2014/main" id="{663A3D56-7B2F-49EE-B824-21DADD1106DB}"/>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Tree>
    <p:extLst>
      <p:ext uri="{BB962C8B-B14F-4D97-AF65-F5344CB8AC3E}">
        <p14:creationId xmlns:p14="http://schemas.microsoft.com/office/powerpoint/2010/main" val="2517771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tyle C: Columns with Bul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hasCustomPrompt="1"/>
          </p:nvPr>
        </p:nvSpPr>
        <p:spPr>
          <a:xfrm>
            <a:off x="839789" y="1097280"/>
            <a:ext cx="5157787" cy="823912"/>
          </a:xfrm>
          <a:prstGeom prst="rect">
            <a:avLst/>
          </a:prstGeom>
        </p:spPr>
        <p:txBody>
          <a:bodyPr anchor="b"/>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Header Text </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9" y="1920238"/>
            <a:ext cx="5157787" cy="4297680"/>
          </a:xfrm>
          <a:prstGeom prst="rect">
            <a:avLst/>
          </a:prstGeo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marL="1828800" indent="0">
              <a:buNone/>
              <a:defRPr/>
            </a:lvl5pPr>
          </a:lstStyle>
          <a:p>
            <a:pPr lvl="0"/>
            <a:r>
              <a:rPr lang="en-US" dirty="0"/>
              <a:t>Edit bullet level one text.</a:t>
            </a:r>
          </a:p>
          <a:p>
            <a:pPr lvl="1"/>
            <a:r>
              <a:rPr lang="en-US" dirty="0"/>
              <a:t>Edit bullet level two text.</a:t>
            </a:r>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hasCustomPrompt="1"/>
          </p:nvPr>
        </p:nvSpPr>
        <p:spPr>
          <a:xfrm>
            <a:off x="6172203" y="1097280"/>
            <a:ext cx="5183188" cy="823912"/>
          </a:xfrm>
          <a:prstGeom prst="rect">
            <a:avLst/>
          </a:prstGeom>
        </p:spPr>
        <p:txBody>
          <a:bodyPr anchor="b"/>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Header Text</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8"/>
            <a:ext cx="5183188" cy="4297680"/>
          </a:xfrm>
          <a:prstGeom prst="rect">
            <a:avLst/>
          </a:prstGeom>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stStyle>
          <a:p>
            <a:pPr lvl="0"/>
            <a:r>
              <a:rPr lang="en-US" dirty="0"/>
              <a:t>Edit bullet level one text.</a:t>
            </a:r>
          </a:p>
          <a:p>
            <a:pPr lvl="1"/>
            <a:r>
              <a:rPr lang="en-US" dirty="0"/>
              <a:t>Edit bullet level two text.</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a:extLst>
              <a:ext uri="{FF2B5EF4-FFF2-40B4-BE49-F238E27FC236}">
                <a16:creationId xmlns:a16="http://schemas.microsoft.com/office/drawing/2014/main" id="{8F696F47-27EC-4DEC-B31C-E3E63F7FBE43}"/>
              </a:ext>
            </a:extLst>
          </p:cNvPr>
          <p:cNvSpPr>
            <a:spLocks noGrp="1"/>
          </p:cNvSpPr>
          <p:nvPr>
            <p:ph type="title" hasCustomPrompt="1"/>
          </p:nvPr>
        </p:nvSpPr>
        <p:spPr>
          <a:xfrm>
            <a:off x="592822" y="56524"/>
            <a:ext cx="10972800" cy="8746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Add Slide Title</a:t>
            </a:r>
          </a:p>
        </p:txBody>
      </p:sp>
      <p:sp>
        <p:nvSpPr>
          <p:cNvPr id="13" name="TextBox 12">
            <a:extLst>
              <a:ext uri="{FF2B5EF4-FFF2-40B4-BE49-F238E27FC236}">
                <a16:creationId xmlns:a16="http://schemas.microsoft.com/office/drawing/2014/main" id="{03F1034B-732A-43E2-993F-868DF0D2772D}"/>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
        <p:nvSpPr>
          <p:cNvPr id="14" name="Slide Number Placeholder 5">
            <a:extLst>
              <a:ext uri="{FF2B5EF4-FFF2-40B4-BE49-F238E27FC236}">
                <a16:creationId xmlns:a16="http://schemas.microsoft.com/office/drawing/2014/main" id="{BE009795-B8D9-482E-96A1-D1025E613A3F}"/>
              </a:ext>
            </a:extLst>
          </p:cNvPr>
          <p:cNvSpPr>
            <a:spLocks noGrp="1"/>
          </p:cNvSpPr>
          <p:nvPr>
            <p:ph type="sldNum" sz="quarter" idx="10"/>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Tree>
    <p:extLst>
      <p:ext uri="{BB962C8B-B14F-4D97-AF65-F5344CB8AC3E}">
        <p14:creationId xmlns:p14="http://schemas.microsoft.com/office/powerpoint/2010/main" val="1663658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nect with D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055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573CFF-FEB4-457F-90DC-D389438D4775}"/>
              </a:ext>
            </a:extLst>
          </p:cNvPr>
          <p:cNvSpPr txBox="1"/>
          <p:nvPr userDrawn="1"/>
        </p:nvSpPr>
        <p:spPr>
          <a:xfrm>
            <a:off x="596900" y="140213"/>
            <a:ext cx="8864600"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Connect with DPH</a:t>
            </a:r>
          </a:p>
        </p:txBody>
      </p:sp>
      <p:pic>
        <p:nvPicPr>
          <p:cNvPr id="13" name="Picture 2">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a:srcRect/>
          <a:stretch/>
        </p:blipFill>
        <p:spPr bwMode="auto">
          <a:xfrm>
            <a:off x="1278438" y="2096731"/>
            <a:ext cx="752144" cy="7687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LinkedIn Logo">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10" y="3184160"/>
            <a:ext cx="838201" cy="838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PH logo">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a:srcRect/>
          <a:stretch/>
        </p:blipFill>
        <p:spPr bwMode="auto">
          <a:xfrm>
            <a:off x="1048323" y="4248351"/>
            <a:ext cx="1200149" cy="120014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33" y="2138083"/>
            <a:ext cx="9220201" cy="3016210"/>
          </a:xfrm>
          <a:prstGeom prst="rect">
            <a:avLst/>
          </a:prstGeom>
        </p:spPr>
        <p:txBody>
          <a:bodyPr wrap="square">
            <a:spAutoFit/>
          </a:bodyPr>
          <a:lstStyle/>
          <a:p>
            <a:pPr marL="0" marR="0" lvl="0" indent="0" algn="l" defTabSz="914400" rtl="0" eaLnBrk="1" fontAlgn="base" latinLnBrk="0" hangingPunct="1">
              <a:lnSpc>
                <a:spcPct val="100000"/>
              </a:lnSpc>
              <a:spcBef>
                <a:spcPts val="1800"/>
              </a:spcBef>
              <a:spcAft>
                <a:spcPts val="0"/>
              </a:spcAft>
              <a:buClrTx/>
              <a:buSzTx/>
              <a:buFontTx/>
              <a:buNone/>
              <a:tabLst/>
              <a:defRPr/>
            </a:pPr>
            <a:r>
              <a:rPr lang="en-US" sz="3200" dirty="0">
                <a:latin typeface="Arial" panose="020B0604020202020204" pitchFamily="34" charset="0"/>
                <a:cs typeface="Arial" panose="020B0604020202020204" pitchFamily="34" charset="0"/>
              </a:rPr>
              <a:t>@MassDPH</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fontAlgn="base">
              <a:lnSpc>
                <a:spcPct val="100000"/>
              </a:lnSpc>
              <a:spcBef>
                <a:spcPts val="1800"/>
              </a:spcBef>
            </a:pPr>
            <a:r>
              <a:rPr lang="en-US" sz="3200" dirty="0">
                <a:latin typeface="Arial" panose="020B0604020202020204" pitchFamily="34" charset="0"/>
                <a:cs typeface="Arial" panose="020B0604020202020204" pitchFamily="34" charset="0"/>
              </a:rPr>
              <a:t>Massachusetts Department of Public Health</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fontAlgn="base">
              <a:lnSpc>
                <a:spcPct val="100000"/>
              </a:lnSpc>
              <a:spcBef>
                <a:spcPts val="1800"/>
              </a:spcBef>
            </a:pPr>
            <a:r>
              <a:rPr lang="en-US" sz="3200" dirty="0">
                <a:latin typeface="Arial" panose="020B0604020202020204" pitchFamily="34" charset="0"/>
                <a:cs typeface="Arial" panose="020B0604020202020204" pitchFamily="34" charset="0"/>
              </a:rPr>
              <a:t>mass.gov/dph</a:t>
            </a:r>
          </a:p>
        </p:txBody>
      </p:sp>
      <p:sp>
        <p:nvSpPr>
          <p:cNvPr id="12" name="Slide Number Placeholder 5">
            <a:extLst>
              <a:ext uri="{FF2B5EF4-FFF2-40B4-BE49-F238E27FC236}">
                <a16:creationId xmlns:a16="http://schemas.microsoft.com/office/drawing/2014/main" id="{7C9B6E2D-48CD-4F33-96D0-5E3155FDD014}"/>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Tree>
    <p:extLst>
      <p:ext uri="{BB962C8B-B14F-4D97-AF65-F5344CB8AC3E}">
        <p14:creationId xmlns:p14="http://schemas.microsoft.com/office/powerpoint/2010/main" val="1355803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ust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032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a16="http://schemas.microsoft.com/office/drawing/2014/main" id="{53D0130E-9D3A-4D88-A99C-681EBB4E32AF}"/>
              </a:ext>
            </a:extLst>
          </p:cNvPr>
          <p:cNvSpPr txBox="1"/>
          <p:nvPr userDrawn="1"/>
        </p:nvSpPr>
        <p:spPr>
          <a:xfrm>
            <a:off x="451263" y="6545764"/>
            <a:ext cx="50351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Massachusetts Department of Public Health | mass.gov/dph</a:t>
            </a:r>
          </a:p>
        </p:txBody>
      </p:sp>
      <p:sp>
        <p:nvSpPr>
          <p:cNvPr id="5" name="Slide Number Placeholder 5">
            <a:extLst>
              <a:ext uri="{FF2B5EF4-FFF2-40B4-BE49-F238E27FC236}">
                <a16:creationId xmlns:a16="http://schemas.microsoft.com/office/drawing/2014/main" id="{2585A0BC-7D09-4814-A71B-C90669C60B81}"/>
              </a:ext>
            </a:extLst>
          </p:cNvPr>
          <p:cNvSpPr>
            <a:spLocks noGrp="1"/>
          </p:cNvSpPr>
          <p:nvPr>
            <p:ph type="sldNum" sz="quarter" idx="4"/>
          </p:nvPr>
        </p:nvSpPr>
        <p:spPr>
          <a:xfrm>
            <a:off x="9034825" y="6492502"/>
            <a:ext cx="27364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Tree>
    <p:extLst>
      <p:ext uri="{BB962C8B-B14F-4D97-AF65-F5344CB8AC3E}">
        <p14:creationId xmlns:p14="http://schemas.microsoft.com/office/powerpoint/2010/main" val="278006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889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31278"/>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50" r:id="rId3"/>
    <p:sldLayoutId id="2147483653" r:id="rId4"/>
    <p:sldLayoutId id="2147483654" r:id="rId5"/>
    <p:sldLayoutId id="2147483659" r:id="rId6"/>
    <p:sldLayoutId id="214748365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www.flickr.com/photos/cashonco/9061654018/" TargetMode="Externa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Jessica.l.ferreira@mass.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www.publicdomainpictures.net/view-image.php?image=240102&amp;picture=question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mass.gov/info-details/review-the-vibrio-control-pl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3.jpg"/><Relationship Id="rId2" Type="http://schemas.openxmlformats.org/officeDocument/2006/relationships/notesSlide" Target="../notesSlides/notesSlide8.xml"/><Relationship Id="rId16" Type="http://schemas.openxmlformats.org/officeDocument/2006/relationships/hyperlink" Target="https://pxhere.com/en/photo/1566431" TargetMode="Externa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hyperlink" Target="https://svgsilh.com/image/1831922.html" TargetMode="External"/><Relationship Id="rId5" Type="http://schemas.openxmlformats.org/officeDocument/2006/relationships/diagramQuickStyle" Target="../diagrams/quickStyle2.xml"/><Relationship Id="rId15" Type="http://schemas.openxmlformats.org/officeDocument/2006/relationships/image" Target="../media/image16.jpg"/><Relationship Id="rId10" Type="http://schemas.openxmlformats.org/officeDocument/2006/relationships/image" Target="../media/image12.svg"/><Relationship Id="rId4" Type="http://schemas.openxmlformats.org/officeDocument/2006/relationships/diagramLayout" Target="../diagrams/layout2.xml"/><Relationship Id="rId9" Type="http://schemas.openxmlformats.org/officeDocument/2006/relationships/image" Target="../media/image11.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85A978-E8DF-43C5-81AD-9E02D99320AA}"/>
              </a:ext>
            </a:extLst>
          </p:cNvPr>
          <p:cNvSpPr>
            <a:spLocks noGrp="1"/>
          </p:cNvSpPr>
          <p:nvPr>
            <p:ph type="body" sz="quarter" idx="10"/>
          </p:nvPr>
        </p:nvSpPr>
        <p:spPr/>
        <p:txBody>
          <a:bodyPr/>
          <a:lstStyle/>
          <a:p>
            <a:r>
              <a:rPr lang="en-US" dirty="0"/>
              <a:t>How to Conduct a Retail</a:t>
            </a:r>
            <a:br>
              <a:rPr lang="en-US" dirty="0"/>
            </a:br>
            <a:r>
              <a:rPr lang="en-US" dirty="0"/>
              <a:t>Vibrio Investigation</a:t>
            </a:r>
          </a:p>
        </p:txBody>
      </p:sp>
      <p:sp>
        <p:nvSpPr>
          <p:cNvPr id="6" name="Text Placeholder 5">
            <a:extLst>
              <a:ext uri="{FF2B5EF4-FFF2-40B4-BE49-F238E27FC236}">
                <a16:creationId xmlns:a16="http://schemas.microsoft.com/office/drawing/2014/main" id="{47C6150D-AC60-4C53-BF42-5D0DCA499FFF}"/>
              </a:ext>
            </a:extLst>
          </p:cNvPr>
          <p:cNvSpPr>
            <a:spLocks noGrp="1"/>
          </p:cNvSpPr>
          <p:nvPr>
            <p:ph type="body" sz="quarter" idx="11"/>
          </p:nvPr>
        </p:nvSpPr>
        <p:spPr/>
        <p:txBody>
          <a:bodyPr/>
          <a:lstStyle/>
          <a:p>
            <a:r>
              <a:rPr lang="en-US" dirty="0"/>
              <a:t>August 28, 2025</a:t>
            </a:r>
          </a:p>
        </p:txBody>
      </p:sp>
      <p:sp>
        <p:nvSpPr>
          <p:cNvPr id="7" name="Text Placeholder 6">
            <a:extLst>
              <a:ext uri="{FF2B5EF4-FFF2-40B4-BE49-F238E27FC236}">
                <a16:creationId xmlns:a16="http://schemas.microsoft.com/office/drawing/2014/main" id="{A9AD708C-07C5-4CCE-B44A-7D309F3B522C}"/>
              </a:ext>
            </a:extLst>
          </p:cNvPr>
          <p:cNvSpPr>
            <a:spLocks noGrp="1"/>
          </p:cNvSpPr>
          <p:nvPr>
            <p:ph type="body" sz="quarter" idx="12"/>
          </p:nvPr>
        </p:nvSpPr>
        <p:spPr>
          <a:xfrm>
            <a:off x="999688" y="4876973"/>
            <a:ext cx="10192624" cy="1373701"/>
          </a:xfrm>
        </p:spPr>
        <p:txBody>
          <a:bodyPr lIns="91440" tIns="45720" rIns="91440" bIns="45720" anchor="t"/>
          <a:lstStyle/>
          <a:p>
            <a:r>
              <a:rPr lang="en-US" dirty="0"/>
              <a:t>Jessica Ferreira, CP-FS</a:t>
            </a:r>
          </a:p>
          <a:p>
            <a:r>
              <a:rPr lang="en-US" dirty="0">
                <a:latin typeface="Arial"/>
                <a:cs typeface="Arial"/>
              </a:rPr>
              <a:t>Environmental Analyst III,  Food Safety Trainer</a:t>
            </a:r>
          </a:p>
          <a:p>
            <a:r>
              <a:rPr lang="en-US" dirty="0">
                <a:latin typeface="Arial"/>
                <a:cs typeface="Arial"/>
              </a:rPr>
              <a:t>Department of Public Health - Division of Food Protection</a:t>
            </a:r>
            <a:endParaRPr lang="en-US" dirty="0"/>
          </a:p>
          <a:p>
            <a:endParaRPr lang="en-US" dirty="0"/>
          </a:p>
          <a:p>
            <a:endParaRPr lang="en-US" dirty="0"/>
          </a:p>
        </p:txBody>
      </p:sp>
    </p:spTree>
    <p:extLst>
      <p:ext uri="{BB962C8B-B14F-4D97-AF65-F5344CB8AC3E}">
        <p14:creationId xmlns:p14="http://schemas.microsoft.com/office/powerpoint/2010/main" val="2552531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D1D173-FC5C-3FE6-469D-625A7F8EE11D}"/>
              </a:ext>
            </a:extLst>
          </p:cNvPr>
          <p:cNvSpPr>
            <a:spLocks noGrp="1"/>
          </p:cNvSpPr>
          <p:nvPr>
            <p:ph type="sldNum" sz="quarter" idx="4"/>
          </p:nvPr>
        </p:nvSpPr>
        <p:spPr/>
        <p:txBody>
          <a:bodyPr/>
          <a:lstStyle/>
          <a:p>
            <a:fld id="{CA49D0EE-DE7F-324B-A84C-F36708423CDB}" type="slidenum">
              <a:rPr lang="en-US" smtClean="0"/>
              <a:pPr/>
              <a:t>10</a:t>
            </a:fld>
            <a:endParaRPr lang="en-US" dirty="0"/>
          </a:p>
        </p:txBody>
      </p:sp>
      <p:sp>
        <p:nvSpPr>
          <p:cNvPr id="3" name="Title 2">
            <a:extLst>
              <a:ext uri="{FF2B5EF4-FFF2-40B4-BE49-F238E27FC236}">
                <a16:creationId xmlns:a16="http://schemas.microsoft.com/office/drawing/2014/main" id="{836E1CB0-EF5D-2776-0B8D-16C85BA19E37}"/>
              </a:ext>
            </a:extLst>
          </p:cNvPr>
          <p:cNvSpPr>
            <a:spLocks noGrp="1"/>
          </p:cNvSpPr>
          <p:nvPr>
            <p:ph type="title"/>
          </p:nvPr>
        </p:nvSpPr>
        <p:spPr/>
        <p:txBody>
          <a:bodyPr/>
          <a:lstStyle/>
          <a:p>
            <a:r>
              <a:rPr lang="en-US" dirty="0"/>
              <a:t>Vibrio Checklist for LBOH</a:t>
            </a:r>
          </a:p>
        </p:txBody>
      </p:sp>
      <p:pic>
        <p:nvPicPr>
          <p:cNvPr id="6" name="Content Placeholder 5">
            <a:extLst>
              <a:ext uri="{FF2B5EF4-FFF2-40B4-BE49-F238E27FC236}">
                <a16:creationId xmlns:a16="http://schemas.microsoft.com/office/drawing/2014/main" id="{310ADEF0-6DE0-B187-98BD-FD2A618FE8AF}"/>
              </a:ext>
            </a:extLst>
          </p:cNvPr>
          <p:cNvPicPr>
            <a:picLocks noGrp="1" noChangeAspect="1"/>
          </p:cNvPicPr>
          <p:nvPr>
            <p:ph idx="1"/>
          </p:nvPr>
        </p:nvPicPr>
        <p:blipFill>
          <a:blip r:embed="rId3"/>
          <a:stretch>
            <a:fillRect/>
          </a:stretch>
        </p:blipFill>
        <p:spPr>
          <a:xfrm>
            <a:off x="3559773" y="1011488"/>
            <a:ext cx="5251718" cy="5400704"/>
          </a:xfrm>
          <a:prstGeom prst="rect">
            <a:avLst/>
          </a:prstGeom>
          <a:ln w="12700">
            <a:solidFill>
              <a:schemeClr val="tx1"/>
            </a:solidFill>
          </a:ln>
        </p:spPr>
      </p:pic>
    </p:spTree>
    <p:extLst>
      <p:ext uri="{BB962C8B-B14F-4D97-AF65-F5344CB8AC3E}">
        <p14:creationId xmlns:p14="http://schemas.microsoft.com/office/powerpoint/2010/main" val="3566036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7DF819-BF4B-F5BC-5A7F-C6C47A5DAE30}"/>
              </a:ext>
            </a:extLst>
          </p:cNvPr>
          <p:cNvSpPr>
            <a:spLocks noGrp="1"/>
          </p:cNvSpPr>
          <p:nvPr>
            <p:ph type="sldNum" sz="quarter" idx="4"/>
          </p:nvPr>
        </p:nvSpPr>
        <p:spPr/>
        <p:txBody>
          <a:bodyPr/>
          <a:lstStyle/>
          <a:p>
            <a:fld id="{CA49D0EE-DE7F-324B-A84C-F36708423CDB}" type="slidenum">
              <a:rPr lang="en-US" smtClean="0"/>
              <a:pPr/>
              <a:t>11</a:t>
            </a:fld>
            <a:endParaRPr lang="en-US" dirty="0"/>
          </a:p>
        </p:txBody>
      </p:sp>
      <p:sp>
        <p:nvSpPr>
          <p:cNvPr id="3" name="Title 2">
            <a:extLst>
              <a:ext uri="{FF2B5EF4-FFF2-40B4-BE49-F238E27FC236}">
                <a16:creationId xmlns:a16="http://schemas.microsoft.com/office/drawing/2014/main" id="{887698FC-9DBB-A67D-B9DC-F5E12470B9E1}"/>
              </a:ext>
            </a:extLst>
          </p:cNvPr>
          <p:cNvSpPr>
            <a:spLocks noGrp="1"/>
          </p:cNvSpPr>
          <p:nvPr>
            <p:ph type="title"/>
          </p:nvPr>
        </p:nvSpPr>
        <p:spPr/>
        <p:txBody>
          <a:bodyPr/>
          <a:lstStyle/>
          <a:p>
            <a:r>
              <a:rPr lang="en-US" dirty="0"/>
              <a:t>Conduct a HACCP Risk Assessment</a:t>
            </a:r>
          </a:p>
        </p:txBody>
      </p:sp>
      <p:sp>
        <p:nvSpPr>
          <p:cNvPr id="4" name="Content Placeholder 3">
            <a:extLst>
              <a:ext uri="{FF2B5EF4-FFF2-40B4-BE49-F238E27FC236}">
                <a16:creationId xmlns:a16="http://schemas.microsoft.com/office/drawing/2014/main" id="{01D652BC-BF22-A5D9-D1ED-24AD1886EA44}"/>
              </a:ext>
            </a:extLst>
          </p:cNvPr>
          <p:cNvSpPr>
            <a:spLocks noGrp="1"/>
          </p:cNvSpPr>
          <p:nvPr>
            <p:ph idx="1"/>
          </p:nvPr>
        </p:nvSpPr>
        <p:spPr>
          <a:xfrm>
            <a:off x="609600" y="1434514"/>
            <a:ext cx="6539345" cy="4679683"/>
          </a:xfrm>
        </p:spPr>
        <p:txBody>
          <a:bodyPr vert="horz" lIns="91440" tIns="45720" rIns="91440" bIns="45720" rtlCol="0" anchor="t">
            <a:noAutofit/>
          </a:bodyPr>
          <a:lstStyle/>
          <a:p>
            <a:pPr>
              <a:lnSpc>
                <a:spcPct val="110000"/>
              </a:lnSpc>
              <a:spcBef>
                <a:spcPts val="0"/>
              </a:spcBef>
              <a:spcAft>
                <a:spcPts val="600"/>
              </a:spcAft>
            </a:pPr>
            <a:r>
              <a:rPr lang="en-US" sz="1900" dirty="0"/>
              <a:t>The LBOH will then conduct a HACCP risk assessment of the raw oysters at the retail food establishment.</a:t>
            </a:r>
          </a:p>
          <a:p>
            <a:pPr>
              <a:lnSpc>
                <a:spcPct val="110000"/>
              </a:lnSpc>
              <a:spcBef>
                <a:spcPts val="0"/>
              </a:spcBef>
              <a:spcAft>
                <a:spcPts val="600"/>
              </a:spcAft>
            </a:pPr>
            <a:r>
              <a:rPr lang="en-US" sz="1900" b="1" i="1" dirty="0">
                <a:latin typeface="Arial"/>
                <a:cs typeface="Arial"/>
              </a:rPr>
              <a:t>Request a copy of the retail food establishments HACCP Plan</a:t>
            </a:r>
            <a:r>
              <a:rPr lang="en-US" sz="1900" dirty="0">
                <a:latin typeface="Arial"/>
                <a:cs typeface="Arial"/>
              </a:rPr>
              <a:t> as well to help you fill out the assessment form and collect information needed for your onsite visit.</a:t>
            </a:r>
          </a:p>
          <a:p>
            <a:pPr marL="457200" indent="-457200">
              <a:lnSpc>
                <a:spcPct val="110000"/>
              </a:lnSpc>
              <a:spcBef>
                <a:spcPts val="0"/>
              </a:spcBef>
              <a:spcAft>
                <a:spcPts val="600"/>
              </a:spcAft>
              <a:buFont typeface="Arial" panose="020B0604020202020204" pitchFamily="34" charset="0"/>
              <a:buChar char="•"/>
            </a:pPr>
            <a:r>
              <a:rPr lang="en-US" sz="1900" dirty="0"/>
              <a:t>Follow the flow of food by reviewing the HACCP Plan.</a:t>
            </a:r>
          </a:p>
          <a:p>
            <a:pPr marL="457200" indent="-457200">
              <a:lnSpc>
                <a:spcPct val="110000"/>
              </a:lnSpc>
              <a:spcBef>
                <a:spcPts val="0"/>
              </a:spcBef>
              <a:spcAft>
                <a:spcPts val="600"/>
              </a:spcAft>
              <a:buFont typeface="Arial" panose="020B0604020202020204" pitchFamily="34" charset="0"/>
              <a:buChar char="•"/>
            </a:pPr>
            <a:r>
              <a:rPr lang="en-US" sz="1900" dirty="0"/>
              <a:t>Get copies of the records noted in the Records column.</a:t>
            </a:r>
          </a:p>
          <a:p>
            <a:pPr marL="457200" indent="-457200">
              <a:lnSpc>
                <a:spcPct val="110000"/>
              </a:lnSpc>
              <a:spcBef>
                <a:spcPts val="0"/>
              </a:spcBef>
              <a:spcAft>
                <a:spcPts val="600"/>
              </a:spcAft>
              <a:buFont typeface="Arial" panose="020B0604020202020204" pitchFamily="34" charset="0"/>
              <a:buChar char="•"/>
            </a:pPr>
            <a:r>
              <a:rPr lang="en-US" sz="1900" dirty="0"/>
              <a:t>While doing a walk-though it is important to identify any evidence of cross-contamination, mishandling, or  temperature abuse.</a:t>
            </a:r>
          </a:p>
          <a:p>
            <a:pPr>
              <a:lnSpc>
                <a:spcPct val="110000"/>
              </a:lnSpc>
              <a:spcBef>
                <a:spcPts val="0"/>
              </a:spcBef>
              <a:spcAft>
                <a:spcPts val="600"/>
              </a:spcAft>
            </a:pPr>
            <a:r>
              <a:rPr lang="en-US" sz="1900" dirty="0"/>
              <a:t>Other areas to focus on are outlined in the guidance document and overviewed briefly in the next slides.</a:t>
            </a:r>
          </a:p>
        </p:txBody>
      </p:sp>
      <p:pic>
        <p:nvPicPr>
          <p:cNvPr id="6" name="Picture 5" descr="A close-up of several documents&#10;&#10;Description automatically generated">
            <a:extLst>
              <a:ext uri="{FF2B5EF4-FFF2-40B4-BE49-F238E27FC236}">
                <a16:creationId xmlns:a16="http://schemas.microsoft.com/office/drawing/2014/main" id="{5E3D10BB-DA17-DE4B-EC15-79ECE2754079}"/>
              </a:ext>
            </a:extLst>
          </p:cNvPr>
          <p:cNvPicPr>
            <a:picLocks noChangeAspect="1"/>
          </p:cNvPicPr>
          <p:nvPr/>
        </p:nvPicPr>
        <p:blipFill>
          <a:blip r:embed="rId3"/>
          <a:stretch>
            <a:fillRect/>
          </a:stretch>
        </p:blipFill>
        <p:spPr>
          <a:xfrm>
            <a:off x="7019925" y="1264517"/>
            <a:ext cx="5019675" cy="5019675"/>
          </a:xfrm>
          <a:prstGeom prst="rect">
            <a:avLst/>
          </a:prstGeom>
        </p:spPr>
      </p:pic>
    </p:spTree>
    <p:extLst>
      <p:ext uri="{BB962C8B-B14F-4D97-AF65-F5344CB8AC3E}">
        <p14:creationId xmlns:p14="http://schemas.microsoft.com/office/powerpoint/2010/main" val="1889099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C6F49F-86FC-91BF-C677-D16797073D84}"/>
              </a:ext>
            </a:extLst>
          </p:cNvPr>
          <p:cNvSpPr>
            <a:spLocks noGrp="1"/>
          </p:cNvSpPr>
          <p:nvPr>
            <p:ph type="sldNum" sz="quarter" idx="4"/>
          </p:nvPr>
        </p:nvSpPr>
        <p:spPr/>
        <p:txBody>
          <a:bodyPr/>
          <a:lstStyle/>
          <a:p>
            <a:fld id="{CA49D0EE-DE7F-324B-A84C-F36708423CDB}" type="slidenum">
              <a:rPr lang="en-US" smtClean="0"/>
              <a:pPr/>
              <a:t>12</a:t>
            </a:fld>
            <a:endParaRPr lang="en-US" dirty="0"/>
          </a:p>
        </p:txBody>
      </p:sp>
      <p:sp>
        <p:nvSpPr>
          <p:cNvPr id="3" name="Title 2">
            <a:extLst>
              <a:ext uri="{FF2B5EF4-FFF2-40B4-BE49-F238E27FC236}">
                <a16:creationId xmlns:a16="http://schemas.microsoft.com/office/drawing/2014/main" id="{A2986306-23B5-3A0F-C90F-82F26763F50D}"/>
              </a:ext>
            </a:extLst>
          </p:cNvPr>
          <p:cNvSpPr>
            <a:spLocks noGrp="1"/>
          </p:cNvSpPr>
          <p:nvPr>
            <p:ph type="title"/>
          </p:nvPr>
        </p:nvSpPr>
        <p:spPr/>
        <p:txBody>
          <a:bodyPr/>
          <a:lstStyle/>
          <a:p>
            <a:r>
              <a:rPr lang="en-US" dirty="0"/>
              <a:t>Summary of a HACCP Risk Assessment (HRA)</a:t>
            </a:r>
          </a:p>
        </p:txBody>
      </p:sp>
      <p:pic>
        <p:nvPicPr>
          <p:cNvPr id="5" name="Picture 2">
            <a:extLst>
              <a:ext uri="{FF2B5EF4-FFF2-40B4-BE49-F238E27FC236}">
                <a16:creationId xmlns:a16="http://schemas.microsoft.com/office/drawing/2014/main" id="{576A9687-5301-9DA2-668C-9A6AA45C0F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9453" y="1020068"/>
            <a:ext cx="7213094" cy="54724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073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9883-8DB8-3EE1-FDF6-6847E87155F3}"/>
              </a:ext>
            </a:extLst>
          </p:cNvPr>
          <p:cNvSpPr>
            <a:spLocks noGrp="1"/>
          </p:cNvSpPr>
          <p:nvPr>
            <p:ph type="title"/>
          </p:nvPr>
        </p:nvSpPr>
        <p:spPr/>
        <p:txBody>
          <a:bodyPr/>
          <a:lstStyle/>
          <a:p>
            <a:r>
              <a:rPr lang="en-US" dirty="0"/>
              <a:t>Steps in a HACCP Risk Assessment:</a:t>
            </a:r>
          </a:p>
        </p:txBody>
      </p:sp>
      <p:sp>
        <p:nvSpPr>
          <p:cNvPr id="4" name="Slide Number Placeholder 3">
            <a:extLst>
              <a:ext uri="{FF2B5EF4-FFF2-40B4-BE49-F238E27FC236}">
                <a16:creationId xmlns:a16="http://schemas.microsoft.com/office/drawing/2014/main" id="{C393EE94-14CE-C1A3-590A-15B647866948}"/>
              </a:ext>
            </a:extLst>
          </p:cNvPr>
          <p:cNvSpPr>
            <a:spLocks noGrp="1"/>
          </p:cNvSpPr>
          <p:nvPr>
            <p:ph type="sldNum" sz="quarter" idx="4"/>
          </p:nvPr>
        </p:nvSpPr>
        <p:spPr/>
        <p:txBody>
          <a:bodyPr/>
          <a:lstStyle/>
          <a:p>
            <a:fld id="{CA49D0EE-DE7F-324B-A84C-F36708423CDB}" type="slidenum">
              <a:rPr lang="en-US" smtClean="0"/>
              <a:pPr/>
              <a:t>13</a:t>
            </a:fld>
            <a:endParaRPr lang="en-US"/>
          </a:p>
        </p:txBody>
      </p:sp>
      <p:graphicFrame>
        <p:nvGraphicFramePr>
          <p:cNvPr id="5" name="TextBox 3">
            <a:extLst>
              <a:ext uri="{FF2B5EF4-FFF2-40B4-BE49-F238E27FC236}">
                <a16:creationId xmlns:a16="http://schemas.microsoft.com/office/drawing/2014/main" id="{0BD70C19-AEBC-D187-B8CE-83034693877F}"/>
              </a:ext>
            </a:extLst>
          </p:cNvPr>
          <p:cNvGraphicFramePr>
            <a:graphicFrameLocks noGrp="1"/>
          </p:cNvGraphicFramePr>
          <p:nvPr>
            <p:ph idx="1"/>
            <p:extLst>
              <p:ext uri="{D42A27DB-BD31-4B8C-83A1-F6EECF244321}">
                <p14:modId xmlns:p14="http://schemas.microsoft.com/office/powerpoint/2010/main" val="2433798920"/>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257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FEFC4-A351-0E09-E97A-7C80E417DF56}"/>
              </a:ext>
            </a:extLst>
          </p:cNvPr>
          <p:cNvSpPr>
            <a:spLocks noGrp="1"/>
          </p:cNvSpPr>
          <p:nvPr>
            <p:ph type="title"/>
          </p:nvPr>
        </p:nvSpPr>
        <p:spPr/>
        <p:txBody>
          <a:bodyPr/>
          <a:lstStyle/>
          <a:p>
            <a:r>
              <a:rPr lang="en-US" dirty="0"/>
              <a:t>Follow the Flow of Food</a:t>
            </a:r>
          </a:p>
        </p:txBody>
      </p:sp>
      <p:sp>
        <p:nvSpPr>
          <p:cNvPr id="3" name="Content Placeholder 2">
            <a:extLst>
              <a:ext uri="{FF2B5EF4-FFF2-40B4-BE49-F238E27FC236}">
                <a16:creationId xmlns:a16="http://schemas.microsoft.com/office/drawing/2014/main" id="{B479CFFB-8B34-F7BE-D2B4-AA835C54BEAB}"/>
              </a:ext>
            </a:extLst>
          </p:cNvPr>
          <p:cNvSpPr>
            <a:spLocks noGrp="1"/>
          </p:cNvSpPr>
          <p:nvPr>
            <p:ph idx="1"/>
          </p:nvPr>
        </p:nvSpPr>
        <p:spPr/>
        <p:txBody>
          <a:bodyPr/>
          <a:lstStyle/>
          <a:p>
            <a:r>
              <a:rPr lang="en-US" b="1" dirty="0"/>
              <a:t>Flow of Food: </a:t>
            </a:r>
            <a:r>
              <a:rPr lang="en-US" dirty="0"/>
              <a:t>Start at receiving all the way through how it is served to the consumer</a:t>
            </a:r>
          </a:p>
        </p:txBody>
      </p:sp>
      <p:sp>
        <p:nvSpPr>
          <p:cNvPr id="4" name="Slide Number Placeholder 3">
            <a:extLst>
              <a:ext uri="{FF2B5EF4-FFF2-40B4-BE49-F238E27FC236}">
                <a16:creationId xmlns:a16="http://schemas.microsoft.com/office/drawing/2014/main" id="{ADEAE196-585E-0493-CB00-635D2ED4076A}"/>
              </a:ext>
            </a:extLst>
          </p:cNvPr>
          <p:cNvSpPr>
            <a:spLocks noGrp="1"/>
          </p:cNvSpPr>
          <p:nvPr>
            <p:ph type="sldNum" sz="quarter" idx="4"/>
          </p:nvPr>
        </p:nvSpPr>
        <p:spPr/>
        <p:txBody>
          <a:bodyPr/>
          <a:lstStyle/>
          <a:p>
            <a:fld id="{CA49D0EE-DE7F-324B-A84C-F36708423CDB}" type="slidenum">
              <a:rPr lang="en-US" smtClean="0"/>
              <a:pPr/>
              <a:t>14</a:t>
            </a:fld>
            <a:endParaRPr lang="en-US" dirty="0"/>
          </a:p>
        </p:txBody>
      </p:sp>
      <p:pic>
        <p:nvPicPr>
          <p:cNvPr id="6" name="Picture 5" descr="A picture containing text, person, indoor, kitchen&#10;&#10;AI-generated content may be incorrect.">
            <a:extLst>
              <a:ext uri="{FF2B5EF4-FFF2-40B4-BE49-F238E27FC236}">
                <a16:creationId xmlns:a16="http://schemas.microsoft.com/office/drawing/2014/main" id="{6927ECC1-E0E5-FB41-0390-88D24F066F5A}"/>
              </a:ext>
            </a:extLst>
          </p:cNvPr>
          <p:cNvPicPr>
            <a:picLocks noChangeAspect="1"/>
          </p:cNvPicPr>
          <p:nvPr/>
        </p:nvPicPr>
        <p:blipFill>
          <a:blip r:embed="rId3"/>
          <a:stretch>
            <a:fillRect/>
          </a:stretch>
        </p:blipFill>
        <p:spPr>
          <a:xfrm>
            <a:off x="744451" y="2847656"/>
            <a:ext cx="3763678" cy="2982954"/>
          </a:xfrm>
          <a:prstGeom prst="rect">
            <a:avLst/>
          </a:prstGeom>
          <a:solidFill>
            <a:srgbClr val="000000">
              <a:shade val="95000"/>
            </a:srgbClr>
          </a:solidFill>
          <a:ln w="12700" cap="sq">
            <a:solidFill>
              <a:srgbClr val="032E53"/>
            </a:solidFill>
            <a:miter lim="800000"/>
          </a:ln>
          <a:effectLst>
            <a:outerShdw blurRad="254000" dist="190500" dir="2700000" sy="90000" algn="bl" rotWithShape="0">
              <a:srgbClr val="000000">
                <a:alpha val="40000"/>
              </a:srgbClr>
            </a:outerShdw>
          </a:effectLst>
        </p:spPr>
      </p:pic>
      <p:sp>
        <p:nvSpPr>
          <p:cNvPr id="7" name="Arrow: Striped Right 6">
            <a:extLst>
              <a:ext uri="{FF2B5EF4-FFF2-40B4-BE49-F238E27FC236}">
                <a16:creationId xmlns:a16="http://schemas.microsoft.com/office/drawing/2014/main" id="{4932800C-93C2-29F4-86D7-2B09C7EFA44D}"/>
              </a:ext>
            </a:extLst>
          </p:cNvPr>
          <p:cNvSpPr/>
          <p:nvPr/>
        </p:nvSpPr>
        <p:spPr>
          <a:xfrm>
            <a:off x="5029200" y="3944278"/>
            <a:ext cx="2313709" cy="78971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late of oysters with lemons and a spoon&#10;&#10;AI-generated content may be incorrect.">
            <a:extLst>
              <a:ext uri="{FF2B5EF4-FFF2-40B4-BE49-F238E27FC236}">
                <a16:creationId xmlns:a16="http://schemas.microsoft.com/office/drawing/2014/main" id="{2846BF83-0BA7-7480-7EDE-ACB96B473C0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948769" y="2891880"/>
            <a:ext cx="2982955" cy="2982955"/>
          </a:xfrm>
          <a:prstGeom prst="rect">
            <a:avLst/>
          </a:prstGeom>
          <a:solidFill>
            <a:srgbClr val="000000">
              <a:shade val="95000"/>
            </a:srgbClr>
          </a:solidFill>
          <a:ln w="12700" cap="sq">
            <a:solidFill>
              <a:srgbClr val="00206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884588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27A63-8EBC-9A95-37EB-13060142A281}"/>
              </a:ext>
            </a:extLst>
          </p:cNvPr>
          <p:cNvSpPr>
            <a:spLocks noGrp="1"/>
          </p:cNvSpPr>
          <p:nvPr>
            <p:ph type="sldNum" sz="quarter" idx="4"/>
          </p:nvPr>
        </p:nvSpPr>
        <p:spPr/>
        <p:txBody>
          <a:bodyPr/>
          <a:lstStyle/>
          <a:p>
            <a:fld id="{CA49D0EE-DE7F-324B-A84C-F36708423CDB}" type="slidenum">
              <a:rPr lang="en-US" smtClean="0"/>
              <a:pPr/>
              <a:t>15</a:t>
            </a:fld>
            <a:endParaRPr lang="en-US" dirty="0"/>
          </a:p>
        </p:txBody>
      </p:sp>
      <p:sp>
        <p:nvSpPr>
          <p:cNvPr id="3" name="Title 2">
            <a:extLst>
              <a:ext uri="{FF2B5EF4-FFF2-40B4-BE49-F238E27FC236}">
                <a16:creationId xmlns:a16="http://schemas.microsoft.com/office/drawing/2014/main" id="{3E463520-EDFC-6D9F-D4CB-1C35EB57D3ED}"/>
              </a:ext>
            </a:extLst>
          </p:cNvPr>
          <p:cNvSpPr>
            <a:spLocks noGrp="1"/>
          </p:cNvSpPr>
          <p:nvPr>
            <p:ph type="title"/>
          </p:nvPr>
        </p:nvSpPr>
        <p:spPr/>
        <p:txBody>
          <a:bodyPr/>
          <a:lstStyle/>
          <a:p>
            <a:r>
              <a:rPr lang="en-US" dirty="0"/>
              <a:t>Observe Receiving</a:t>
            </a:r>
          </a:p>
        </p:txBody>
      </p:sp>
      <p:sp>
        <p:nvSpPr>
          <p:cNvPr id="4" name="Content Placeholder 3">
            <a:extLst>
              <a:ext uri="{FF2B5EF4-FFF2-40B4-BE49-F238E27FC236}">
                <a16:creationId xmlns:a16="http://schemas.microsoft.com/office/drawing/2014/main" id="{69DFC9C6-BBE1-3CAA-7D88-5765FC0823FD}"/>
              </a:ext>
            </a:extLst>
          </p:cNvPr>
          <p:cNvSpPr>
            <a:spLocks noGrp="1"/>
          </p:cNvSpPr>
          <p:nvPr>
            <p:ph idx="1"/>
          </p:nvPr>
        </p:nvSpPr>
        <p:spPr>
          <a:xfrm>
            <a:off x="592822" y="1434514"/>
            <a:ext cx="5791200" cy="4679683"/>
          </a:xfrm>
        </p:spPr>
        <p:txBody>
          <a:bodyPr>
            <a:normAutofit fontScale="55000" lnSpcReduction="20000"/>
          </a:bodyPr>
          <a:lstStyle/>
          <a:p>
            <a:pPr>
              <a:lnSpc>
                <a:spcPct val="130000"/>
              </a:lnSpc>
              <a:spcBef>
                <a:spcPts val="0"/>
              </a:spcBef>
              <a:spcAft>
                <a:spcPts val="600"/>
              </a:spcAft>
            </a:pPr>
            <a:r>
              <a:rPr lang="en-US" dirty="0"/>
              <a:t>Observe how the oysters are received from the wholesale dealer</a:t>
            </a:r>
          </a:p>
          <a:p>
            <a:pPr>
              <a:lnSpc>
                <a:spcPct val="130000"/>
              </a:lnSpc>
              <a:spcBef>
                <a:spcPts val="0"/>
              </a:spcBef>
              <a:spcAft>
                <a:spcPts val="600"/>
              </a:spcAft>
            </a:pPr>
            <a:r>
              <a:rPr lang="en-US" b="1" dirty="0"/>
              <a:t>Consider:</a:t>
            </a:r>
          </a:p>
          <a:p>
            <a:pPr marL="457200" indent="-457200">
              <a:lnSpc>
                <a:spcPct val="130000"/>
              </a:lnSpc>
              <a:spcBef>
                <a:spcPts val="0"/>
              </a:spcBef>
              <a:spcAft>
                <a:spcPts val="600"/>
              </a:spcAft>
              <a:buFont typeface="Arial" panose="020B0604020202020204" pitchFamily="34" charset="0"/>
              <a:buChar char="•"/>
            </a:pPr>
            <a:r>
              <a:rPr lang="en-US" sz="2900" dirty="0"/>
              <a:t>Are they picked up by the food establishment or delivered?</a:t>
            </a:r>
          </a:p>
          <a:p>
            <a:pPr marL="457200" indent="-457200">
              <a:lnSpc>
                <a:spcPct val="130000"/>
              </a:lnSpc>
              <a:spcBef>
                <a:spcPts val="0"/>
              </a:spcBef>
              <a:spcAft>
                <a:spcPts val="600"/>
              </a:spcAft>
              <a:buFont typeface="Arial" panose="020B0604020202020204" pitchFamily="34" charset="0"/>
              <a:buChar char="•"/>
            </a:pPr>
            <a:r>
              <a:rPr lang="en-US" sz="2900" dirty="0"/>
              <a:t>Are they refrigerated during transport? </a:t>
            </a:r>
          </a:p>
          <a:p>
            <a:pPr marL="457200" indent="-457200">
              <a:lnSpc>
                <a:spcPct val="130000"/>
              </a:lnSpc>
              <a:spcBef>
                <a:spcPts val="0"/>
              </a:spcBef>
              <a:spcAft>
                <a:spcPts val="600"/>
              </a:spcAft>
              <a:buFont typeface="Arial" panose="020B0604020202020204" pitchFamily="34" charset="0"/>
              <a:buChar char="•"/>
            </a:pPr>
            <a:r>
              <a:rPr lang="en-US" sz="2900" dirty="0"/>
              <a:t>Are they put away immediately or left out in the kitchen? </a:t>
            </a:r>
          </a:p>
          <a:p>
            <a:pPr marL="457200" indent="-457200">
              <a:lnSpc>
                <a:spcPct val="130000"/>
              </a:lnSpc>
              <a:spcBef>
                <a:spcPts val="0"/>
              </a:spcBef>
              <a:spcAft>
                <a:spcPts val="600"/>
              </a:spcAft>
              <a:buFont typeface="Arial" panose="020B0604020202020204" pitchFamily="34" charset="0"/>
              <a:buChar char="•"/>
            </a:pPr>
            <a:r>
              <a:rPr lang="en-US" sz="2900" dirty="0"/>
              <a:t>Who is responsible for putting them in the walk-in cooler? </a:t>
            </a:r>
          </a:p>
          <a:p>
            <a:pPr marL="457200" indent="-457200">
              <a:lnSpc>
                <a:spcPct val="130000"/>
              </a:lnSpc>
              <a:spcBef>
                <a:spcPts val="0"/>
              </a:spcBef>
              <a:spcAft>
                <a:spcPts val="600"/>
              </a:spcAft>
              <a:buFont typeface="Arial" panose="020B0604020202020204" pitchFamily="34" charset="0"/>
              <a:buChar char="•"/>
            </a:pPr>
            <a:r>
              <a:rPr lang="en-US" sz="2900" dirty="0"/>
              <a:t>When stored in the cooler, at what temperatures are the coolers set? Take a temperature of oysters in the food establishments cooler. Overcrowded coolers may have trouble maintaining temperatures &lt;41℉. </a:t>
            </a:r>
          </a:p>
          <a:p>
            <a:pPr marL="457200" indent="-457200">
              <a:lnSpc>
                <a:spcPct val="130000"/>
              </a:lnSpc>
              <a:spcBef>
                <a:spcPts val="0"/>
              </a:spcBef>
              <a:spcAft>
                <a:spcPts val="600"/>
              </a:spcAft>
              <a:buFont typeface="Arial" panose="020B0604020202020204" pitchFamily="34" charset="0"/>
              <a:buChar char="•"/>
            </a:pPr>
            <a:r>
              <a:rPr lang="en-US" sz="2900" dirty="0"/>
              <a:t>Is there a cooler log with recorded temperatures?</a:t>
            </a:r>
          </a:p>
        </p:txBody>
      </p:sp>
      <p:pic>
        <p:nvPicPr>
          <p:cNvPr id="6" name="Picture 5" descr="A person in a white shirt&#10;&#10;Description automatically generated">
            <a:extLst>
              <a:ext uri="{FF2B5EF4-FFF2-40B4-BE49-F238E27FC236}">
                <a16:creationId xmlns:a16="http://schemas.microsoft.com/office/drawing/2014/main" id="{AA1B36BF-E2D1-63FA-E3C0-F4FAD8BC0F9F}"/>
              </a:ext>
            </a:extLst>
          </p:cNvPr>
          <p:cNvPicPr>
            <a:picLocks noChangeAspect="1"/>
          </p:cNvPicPr>
          <p:nvPr/>
        </p:nvPicPr>
        <p:blipFill>
          <a:blip r:embed="rId3"/>
          <a:stretch>
            <a:fillRect/>
          </a:stretch>
        </p:blipFill>
        <p:spPr>
          <a:xfrm>
            <a:off x="6506855" y="1154377"/>
            <a:ext cx="5496636" cy="5114925"/>
          </a:xfrm>
          <a:prstGeom prst="rect">
            <a:avLst/>
          </a:prstGeom>
        </p:spPr>
      </p:pic>
    </p:spTree>
    <p:extLst>
      <p:ext uri="{BB962C8B-B14F-4D97-AF65-F5344CB8AC3E}">
        <p14:creationId xmlns:p14="http://schemas.microsoft.com/office/powerpoint/2010/main" val="4037427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tag and a person holding a tag&#10;&#10;Description automatically generated with medium confidence">
            <a:extLst>
              <a:ext uri="{FF2B5EF4-FFF2-40B4-BE49-F238E27FC236}">
                <a16:creationId xmlns:a16="http://schemas.microsoft.com/office/drawing/2014/main" id="{D93FF70D-B61A-7FA3-9B89-7F374F839CA4}"/>
              </a:ext>
            </a:extLst>
          </p:cNvPr>
          <p:cNvPicPr>
            <a:picLocks noChangeAspect="1"/>
          </p:cNvPicPr>
          <p:nvPr/>
        </p:nvPicPr>
        <p:blipFill>
          <a:blip r:embed="rId3"/>
          <a:stretch>
            <a:fillRect/>
          </a:stretch>
        </p:blipFill>
        <p:spPr>
          <a:xfrm>
            <a:off x="5953456" y="1166888"/>
            <a:ext cx="6162737" cy="4947309"/>
          </a:xfrm>
          <a:prstGeom prst="rect">
            <a:avLst/>
          </a:prstGeom>
        </p:spPr>
      </p:pic>
      <p:sp>
        <p:nvSpPr>
          <p:cNvPr id="2" name="Slide Number Placeholder 1">
            <a:extLst>
              <a:ext uri="{FF2B5EF4-FFF2-40B4-BE49-F238E27FC236}">
                <a16:creationId xmlns:a16="http://schemas.microsoft.com/office/drawing/2014/main" id="{F4427A63-8EBC-9A95-37EB-13060142A281}"/>
              </a:ext>
            </a:extLst>
          </p:cNvPr>
          <p:cNvSpPr>
            <a:spLocks noGrp="1"/>
          </p:cNvSpPr>
          <p:nvPr>
            <p:ph type="sldNum" sz="quarter" idx="4"/>
          </p:nvPr>
        </p:nvSpPr>
        <p:spPr/>
        <p:txBody>
          <a:bodyPr/>
          <a:lstStyle/>
          <a:p>
            <a:fld id="{CA49D0EE-DE7F-324B-A84C-F36708423CDB}" type="slidenum">
              <a:rPr lang="en-US" smtClean="0"/>
              <a:pPr/>
              <a:t>16</a:t>
            </a:fld>
            <a:endParaRPr lang="en-US" dirty="0"/>
          </a:p>
        </p:txBody>
      </p:sp>
      <p:sp>
        <p:nvSpPr>
          <p:cNvPr id="3" name="Title 2">
            <a:extLst>
              <a:ext uri="{FF2B5EF4-FFF2-40B4-BE49-F238E27FC236}">
                <a16:creationId xmlns:a16="http://schemas.microsoft.com/office/drawing/2014/main" id="{3E463520-EDFC-6D9F-D4CB-1C35EB57D3ED}"/>
              </a:ext>
            </a:extLst>
          </p:cNvPr>
          <p:cNvSpPr>
            <a:spLocks noGrp="1"/>
          </p:cNvSpPr>
          <p:nvPr>
            <p:ph type="title"/>
          </p:nvPr>
        </p:nvSpPr>
        <p:spPr/>
        <p:txBody>
          <a:bodyPr/>
          <a:lstStyle/>
          <a:p>
            <a:r>
              <a:rPr lang="en-US" dirty="0"/>
              <a:t>Review Tags</a:t>
            </a:r>
          </a:p>
        </p:txBody>
      </p:sp>
      <p:sp>
        <p:nvSpPr>
          <p:cNvPr id="4" name="Content Placeholder 3">
            <a:extLst>
              <a:ext uri="{FF2B5EF4-FFF2-40B4-BE49-F238E27FC236}">
                <a16:creationId xmlns:a16="http://schemas.microsoft.com/office/drawing/2014/main" id="{69DFC9C6-BBE1-3CAA-7D88-5765FC0823FD}"/>
              </a:ext>
            </a:extLst>
          </p:cNvPr>
          <p:cNvSpPr>
            <a:spLocks noGrp="1"/>
          </p:cNvSpPr>
          <p:nvPr>
            <p:ph idx="1"/>
          </p:nvPr>
        </p:nvSpPr>
        <p:spPr>
          <a:xfrm>
            <a:off x="609600" y="1434514"/>
            <a:ext cx="5486400" cy="4679683"/>
          </a:xfrm>
        </p:spPr>
        <p:txBody>
          <a:bodyPr>
            <a:normAutofit fontScale="77500" lnSpcReduction="20000"/>
          </a:bodyPr>
          <a:lstStyle/>
          <a:p>
            <a:pPr>
              <a:lnSpc>
                <a:spcPct val="130000"/>
              </a:lnSpc>
              <a:spcBef>
                <a:spcPts val="0"/>
              </a:spcBef>
              <a:spcAft>
                <a:spcPts val="600"/>
              </a:spcAft>
            </a:pPr>
            <a:r>
              <a:rPr lang="en-US" b="1" dirty="0"/>
              <a:t>Consider:</a:t>
            </a:r>
          </a:p>
          <a:p>
            <a:pPr marL="457200" indent="-457200">
              <a:lnSpc>
                <a:spcPct val="130000"/>
              </a:lnSpc>
              <a:spcBef>
                <a:spcPts val="0"/>
              </a:spcBef>
              <a:spcAft>
                <a:spcPts val="600"/>
              </a:spcAft>
              <a:buFont typeface="Arial" panose="020B0604020202020204" pitchFamily="34" charset="0"/>
              <a:buChar char="•"/>
            </a:pPr>
            <a:r>
              <a:rPr lang="en-US" sz="2900" dirty="0"/>
              <a:t>Are all bags or containers properly identified with tags?</a:t>
            </a:r>
          </a:p>
          <a:p>
            <a:pPr marL="457200" indent="-457200">
              <a:lnSpc>
                <a:spcPct val="130000"/>
              </a:lnSpc>
              <a:spcBef>
                <a:spcPts val="0"/>
              </a:spcBef>
              <a:spcAft>
                <a:spcPts val="600"/>
              </a:spcAft>
              <a:buFont typeface="Arial" panose="020B0604020202020204" pitchFamily="34" charset="0"/>
              <a:buChar char="•"/>
            </a:pPr>
            <a:r>
              <a:rPr lang="en-US" sz="2900" dirty="0"/>
              <a:t>Does the firm maintain the tags for 90 days following the consumption of the last oyster? </a:t>
            </a:r>
          </a:p>
          <a:p>
            <a:pPr marL="457200" indent="-457200">
              <a:lnSpc>
                <a:spcPct val="130000"/>
              </a:lnSpc>
              <a:spcBef>
                <a:spcPts val="0"/>
              </a:spcBef>
              <a:spcAft>
                <a:spcPts val="600"/>
              </a:spcAft>
              <a:buFont typeface="Arial" panose="020B0604020202020204" pitchFamily="34" charset="0"/>
              <a:buChar char="•"/>
            </a:pPr>
            <a:r>
              <a:rPr lang="en-US" sz="2900" dirty="0"/>
              <a:t>Are the tags held in an organized manner? </a:t>
            </a:r>
          </a:p>
          <a:p>
            <a:pPr marL="457200" indent="-457200">
              <a:lnSpc>
                <a:spcPct val="130000"/>
              </a:lnSpc>
              <a:spcBef>
                <a:spcPts val="0"/>
              </a:spcBef>
              <a:spcAft>
                <a:spcPts val="600"/>
              </a:spcAft>
              <a:buFont typeface="Arial" panose="020B0604020202020204" pitchFamily="34" charset="0"/>
              <a:buChar char="•"/>
            </a:pPr>
            <a:r>
              <a:rPr lang="en-US" sz="2900" dirty="0"/>
              <a:t>Has the firm recorded the date on the tag that the last oyster was served from a bag? </a:t>
            </a:r>
          </a:p>
        </p:txBody>
      </p:sp>
    </p:spTree>
    <p:extLst>
      <p:ext uri="{BB962C8B-B14F-4D97-AF65-F5344CB8AC3E}">
        <p14:creationId xmlns:p14="http://schemas.microsoft.com/office/powerpoint/2010/main" val="4104628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27A63-8EBC-9A95-37EB-13060142A281}"/>
              </a:ext>
            </a:extLst>
          </p:cNvPr>
          <p:cNvSpPr>
            <a:spLocks noGrp="1"/>
          </p:cNvSpPr>
          <p:nvPr>
            <p:ph type="sldNum" sz="quarter" idx="4"/>
          </p:nvPr>
        </p:nvSpPr>
        <p:spPr/>
        <p:txBody>
          <a:bodyPr/>
          <a:lstStyle/>
          <a:p>
            <a:fld id="{CA49D0EE-DE7F-324B-A84C-F36708423CDB}" type="slidenum">
              <a:rPr lang="en-US" smtClean="0"/>
              <a:pPr/>
              <a:t>17</a:t>
            </a:fld>
            <a:endParaRPr lang="en-US" dirty="0"/>
          </a:p>
        </p:txBody>
      </p:sp>
      <p:sp>
        <p:nvSpPr>
          <p:cNvPr id="3" name="Title 2">
            <a:extLst>
              <a:ext uri="{FF2B5EF4-FFF2-40B4-BE49-F238E27FC236}">
                <a16:creationId xmlns:a16="http://schemas.microsoft.com/office/drawing/2014/main" id="{3E463520-EDFC-6D9F-D4CB-1C35EB57D3ED}"/>
              </a:ext>
            </a:extLst>
          </p:cNvPr>
          <p:cNvSpPr>
            <a:spLocks noGrp="1"/>
          </p:cNvSpPr>
          <p:nvPr>
            <p:ph type="title"/>
          </p:nvPr>
        </p:nvSpPr>
        <p:spPr/>
        <p:txBody>
          <a:bodyPr/>
          <a:lstStyle/>
          <a:p>
            <a:r>
              <a:rPr lang="en-US" dirty="0"/>
              <a:t>Review Storage</a:t>
            </a:r>
          </a:p>
        </p:txBody>
      </p:sp>
      <p:sp>
        <p:nvSpPr>
          <p:cNvPr id="4" name="Content Placeholder 3">
            <a:extLst>
              <a:ext uri="{FF2B5EF4-FFF2-40B4-BE49-F238E27FC236}">
                <a16:creationId xmlns:a16="http://schemas.microsoft.com/office/drawing/2014/main" id="{69DFC9C6-BBE1-3CAA-7D88-5765FC0823FD}"/>
              </a:ext>
            </a:extLst>
          </p:cNvPr>
          <p:cNvSpPr>
            <a:spLocks noGrp="1"/>
          </p:cNvSpPr>
          <p:nvPr>
            <p:ph idx="1"/>
          </p:nvPr>
        </p:nvSpPr>
        <p:spPr>
          <a:xfrm>
            <a:off x="609600" y="1434514"/>
            <a:ext cx="5486400" cy="4679683"/>
          </a:xfrm>
        </p:spPr>
        <p:txBody>
          <a:bodyPr>
            <a:normAutofit fontScale="70000" lnSpcReduction="20000"/>
          </a:bodyPr>
          <a:lstStyle/>
          <a:p>
            <a:pPr>
              <a:lnSpc>
                <a:spcPct val="130000"/>
              </a:lnSpc>
              <a:spcBef>
                <a:spcPts val="0"/>
              </a:spcBef>
              <a:spcAft>
                <a:spcPts val="600"/>
              </a:spcAft>
            </a:pPr>
            <a:r>
              <a:rPr lang="en-US" b="1" dirty="0"/>
              <a:t>Consider:</a:t>
            </a:r>
          </a:p>
          <a:p>
            <a:pPr marL="457200" indent="-457200">
              <a:lnSpc>
                <a:spcPct val="130000"/>
              </a:lnSpc>
              <a:spcBef>
                <a:spcPts val="0"/>
              </a:spcBef>
              <a:spcAft>
                <a:spcPts val="600"/>
              </a:spcAft>
              <a:buFont typeface="Arial" panose="020B0604020202020204" pitchFamily="34" charset="0"/>
              <a:buChar char="•"/>
            </a:pPr>
            <a:r>
              <a:rPr lang="en-US" sz="2900" dirty="0"/>
              <a:t>How is shellfish stored? </a:t>
            </a:r>
          </a:p>
          <a:p>
            <a:pPr marL="1200150" lvl="1" indent="-457200">
              <a:lnSpc>
                <a:spcPct val="130000"/>
              </a:lnSpc>
              <a:spcBef>
                <a:spcPts val="0"/>
              </a:spcBef>
              <a:spcAft>
                <a:spcPts val="600"/>
              </a:spcAft>
            </a:pPr>
            <a:r>
              <a:rPr lang="en-US" sz="2500" dirty="0"/>
              <a:t>e.g., Are they held separately, or do they set one lot on top of one another (nesting)? </a:t>
            </a:r>
          </a:p>
          <a:p>
            <a:pPr marL="457200" indent="-457200">
              <a:lnSpc>
                <a:spcPct val="130000"/>
              </a:lnSpc>
              <a:spcBef>
                <a:spcPts val="0"/>
              </a:spcBef>
              <a:spcAft>
                <a:spcPts val="600"/>
              </a:spcAft>
              <a:buFont typeface="Arial" panose="020B0604020202020204" pitchFamily="34" charset="0"/>
              <a:buChar char="•"/>
            </a:pPr>
            <a:r>
              <a:rPr lang="en-US" sz="2900" dirty="0"/>
              <a:t>Does the firm segregate the shellfish from other hazardous foods? </a:t>
            </a:r>
          </a:p>
          <a:p>
            <a:pPr marL="457200" indent="-457200">
              <a:lnSpc>
                <a:spcPct val="130000"/>
              </a:lnSpc>
              <a:spcBef>
                <a:spcPts val="0"/>
              </a:spcBef>
              <a:spcAft>
                <a:spcPts val="600"/>
              </a:spcAft>
              <a:buFont typeface="Arial" panose="020B0604020202020204" pitchFamily="34" charset="0"/>
              <a:buChar char="•"/>
            </a:pPr>
            <a:r>
              <a:rPr lang="en-US" sz="2900" dirty="0"/>
              <a:t>Is the shellfish iced? </a:t>
            </a:r>
          </a:p>
          <a:p>
            <a:pPr marL="457200" indent="-457200">
              <a:lnSpc>
                <a:spcPct val="130000"/>
              </a:lnSpc>
              <a:spcBef>
                <a:spcPts val="0"/>
              </a:spcBef>
              <a:spcAft>
                <a:spcPts val="600"/>
              </a:spcAft>
              <a:buFont typeface="Arial" panose="020B0604020202020204" pitchFamily="34" charset="0"/>
              <a:buChar char="•"/>
            </a:pPr>
            <a:r>
              <a:rPr lang="en-US" sz="2900" dirty="0"/>
              <a:t>Is there a FIFO rotation of inventory? </a:t>
            </a:r>
          </a:p>
          <a:p>
            <a:pPr marL="457200" indent="-457200">
              <a:lnSpc>
                <a:spcPct val="130000"/>
              </a:lnSpc>
              <a:spcBef>
                <a:spcPts val="0"/>
              </a:spcBef>
              <a:spcAft>
                <a:spcPts val="600"/>
              </a:spcAft>
              <a:buFont typeface="Arial" panose="020B0604020202020204" pitchFamily="34" charset="0"/>
              <a:buChar char="•"/>
            </a:pPr>
            <a:r>
              <a:rPr lang="en-US" sz="2900" dirty="0"/>
              <a:t>What sanitation practices are in place for the areas of storage, preparation, holding, and service? </a:t>
            </a:r>
          </a:p>
        </p:txBody>
      </p:sp>
      <p:pic>
        <p:nvPicPr>
          <p:cNvPr id="6" name="Picture 5" descr="A collage of different baskets of fish and meat&#10;&#10;Description automatically generated">
            <a:extLst>
              <a:ext uri="{FF2B5EF4-FFF2-40B4-BE49-F238E27FC236}">
                <a16:creationId xmlns:a16="http://schemas.microsoft.com/office/drawing/2014/main" id="{815BC076-2DDB-1A20-7421-107798EC0C1D}"/>
              </a:ext>
            </a:extLst>
          </p:cNvPr>
          <p:cNvPicPr>
            <a:picLocks noChangeAspect="1"/>
          </p:cNvPicPr>
          <p:nvPr/>
        </p:nvPicPr>
        <p:blipFill>
          <a:blip r:embed="rId3"/>
          <a:stretch>
            <a:fillRect/>
          </a:stretch>
        </p:blipFill>
        <p:spPr>
          <a:xfrm>
            <a:off x="6456725" y="1013667"/>
            <a:ext cx="5396345" cy="5396345"/>
          </a:xfrm>
          <a:prstGeom prst="rect">
            <a:avLst/>
          </a:prstGeom>
        </p:spPr>
      </p:pic>
    </p:spTree>
    <p:extLst>
      <p:ext uri="{BB962C8B-B14F-4D97-AF65-F5344CB8AC3E}">
        <p14:creationId xmlns:p14="http://schemas.microsoft.com/office/powerpoint/2010/main" val="2277985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B9FF53-CFE2-23A5-C3CE-601BA15AEBEE}"/>
              </a:ext>
            </a:extLst>
          </p:cNvPr>
          <p:cNvSpPr>
            <a:spLocks noGrp="1"/>
          </p:cNvSpPr>
          <p:nvPr>
            <p:ph type="body" idx="1"/>
          </p:nvPr>
        </p:nvSpPr>
        <p:spPr>
          <a:xfrm>
            <a:off x="682769" y="1051100"/>
            <a:ext cx="5157787" cy="823912"/>
          </a:xfrm>
        </p:spPr>
        <p:txBody>
          <a:bodyPr/>
          <a:lstStyle/>
          <a:p>
            <a:r>
              <a:rPr lang="en-US" dirty="0"/>
              <a:t>Consider:</a:t>
            </a:r>
          </a:p>
        </p:txBody>
      </p:sp>
      <p:sp>
        <p:nvSpPr>
          <p:cNvPr id="6" name="Content Placeholder 5">
            <a:extLst>
              <a:ext uri="{FF2B5EF4-FFF2-40B4-BE49-F238E27FC236}">
                <a16:creationId xmlns:a16="http://schemas.microsoft.com/office/drawing/2014/main" id="{0326BCF1-1CD5-EDD0-5663-8612B8E36D5E}"/>
              </a:ext>
            </a:extLst>
          </p:cNvPr>
          <p:cNvSpPr>
            <a:spLocks noGrp="1"/>
          </p:cNvSpPr>
          <p:nvPr>
            <p:ph sz="half" idx="2"/>
          </p:nvPr>
        </p:nvSpPr>
        <p:spPr>
          <a:xfrm>
            <a:off x="682769" y="1874058"/>
            <a:ext cx="5542645" cy="4297680"/>
          </a:xfrm>
        </p:spPr>
        <p:txBody>
          <a:bodyPr/>
          <a:lstStyle/>
          <a:p>
            <a:pPr>
              <a:lnSpc>
                <a:spcPct val="100000"/>
              </a:lnSpc>
              <a:spcBef>
                <a:spcPts val="0"/>
              </a:spcBef>
              <a:spcAft>
                <a:spcPts val="600"/>
              </a:spcAft>
            </a:pPr>
            <a:r>
              <a:rPr lang="en-GB" sz="1800" dirty="0">
                <a:latin typeface="Franklin Gothic Book"/>
              </a:rPr>
              <a:t>When readied for service, how are the oysters (or other shellfish) prepared and held prior to service? </a:t>
            </a:r>
          </a:p>
          <a:p>
            <a:pPr>
              <a:lnSpc>
                <a:spcPct val="100000"/>
              </a:lnSpc>
              <a:spcBef>
                <a:spcPts val="0"/>
              </a:spcBef>
              <a:spcAft>
                <a:spcPts val="600"/>
              </a:spcAft>
            </a:pPr>
            <a:r>
              <a:rPr lang="en-GB" sz="1800" dirty="0">
                <a:latin typeface="Franklin Gothic Book"/>
              </a:rPr>
              <a:t>Are the oysters shucked in advance or shucked to order? </a:t>
            </a:r>
          </a:p>
          <a:p>
            <a:pPr>
              <a:lnSpc>
                <a:spcPct val="100000"/>
              </a:lnSpc>
              <a:spcBef>
                <a:spcPts val="0"/>
              </a:spcBef>
              <a:spcAft>
                <a:spcPts val="600"/>
              </a:spcAft>
            </a:pPr>
            <a:r>
              <a:rPr lang="en-GB" sz="1800" dirty="0">
                <a:latin typeface="Franklin Gothic Book"/>
              </a:rPr>
              <a:t>What are the practices of the person who shucks the oysters? </a:t>
            </a:r>
          </a:p>
          <a:p>
            <a:pPr lvl="1">
              <a:lnSpc>
                <a:spcPct val="100000"/>
              </a:lnSpc>
              <a:spcBef>
                <a:spcPts val="0"/>
              </a:spcBef>
              <a:spcAft>
                <a:spcPts val="600"/>
              </a:spcAft>
            </a:pPr>
            <a:r>
              <a:rPr lang="en-GB" sz="1800" dirty="0">
                <a:latin typeface="Franklin Gothic Book"/>
              </a:rPr>
              <a:t>How many people typically shuck shellfish?</a:t>
            </a:r>
          </a:p>
          <a:p>
            <a:pPr>
              <a:lnSpc>
                <a:spcPct val="100000"/>
              </a:lnSpc>
              <a:spcBef>
                <a:spcPts val="0"/>
              </a:spcBef>
              <a:spcAft>
                <a:spcPts val="600"/>
              </a:spcAft>
            </a:pPr>
            <a:r>
              <a:rPr lang="en-GB" sz="1800" dirty="0">
                <a:latin typeface="Franklin Gothic Book"/>
              </a:rPr>
              <a:t>Are the oysters exposed to warm temperatures for any extended periods of time? </a:t>
            </a:r>
          </a:p>
          <a:p>
            <a:pPr>
              <a:lnSpc>
                <a:spcPct val="100000"/>
              </a:lnSpc>
              <a:spcBef>
                <a:spcPts val="0"/>
              </a:spcBef>
              <a:spcAft>
                <a:spcPts val="600"/>
              </a:spcAft>
            </a:pPr>
            <a:r>
              <a:rPr lang="en-GB" sz="1800" dirty="0">
                <a:latin typeface="Franklin Gothic Book"/>
              </a:rPr>
              <a:t>How are oysters handled when ordered from the menu vs. when ordered from the raw bar? </a:t>
            </a:r>
          </a:p>
          <a:p>
            <a:pPr>
              <a:lnSpc>
                <a:spcPct val="100000"/>
              </a:lnSpc>
              <a:spcBef>
                <a:spcPts val="0"/>
              </a:spcBef>
              <a:spcAft>
                <a:spcPts val="600"/>
              </a:spcAft>
            </a:pPr>
            <a:r>
              <a:rPr lang="en-GB" sz="1800" dirty="0">
                <a:latin typeface="Franklin Gothic Book"/>
              </a:rPr>
              <a:t>How are varieties of oysters displayed at the raw bar?</a:t>
            </a:r>
            <a:endParaRPr lang="en-US" sz="1800" dirty="0">
              <a:latin typeface="Franklin Gothic Book"/>
            </a:endParaRPr>
          </a:p>
        </p:txBody>
      </p:sp>
      <p:sp>
        <p:nvSpPr>
          <p:cNvPr id="8" name="Content Placeholder 7">
            <a:extLst>
              <a:ext uri="{FF2B5EF4-FFF2-40B4-BE49-F238E27FC236}">
                <a16:creationId xmlns:a16="http://schemas.microsoft.com/office/drawing/2014/main" id="{11D0AB36-6EDD-A79E-D0C2-E1114214EA38}"/>
              </a:ext>
            </a:extLst>
          </p:cNvPr>
          <p:cNvSpPr>
            <a:spLocks noGrp="1"/>
          </p:cNvSpPr>
          <p:nvPr>
            <p:ph sz="quarter" idx="4"/>
          </p:nvPr>
        </p:nvSpPr>
        <p:spPr>
          <a:xfrm>
            <a:off x="6373198" y="1874058"/>
            <a:ext cx="5183188" cy="4297680"/>
          </a:xfrm>
        </p:spPr>
        <p:txBody>
          <a:bodyPr/>
          <a:lstStyle/>
          <a:p>
            <a:pPr>
              <a:lnSpc>
                <a:spcPct val="100000"/>
              </a:lnSpc>
              <a:spcBef>
                <a:spcPts val="0"/>
              </a:spcBef>
              <a:spcAft>
                <a:spcPts val="800"/>
              </a:spcAft>
            </a:pPr>
            <a:r>
              <a:rPr lang="en-GB" sz="1800" dirty="0">
                <a:latin typeface="Franklin Gothic Book"/>
              </a:rPr>
              <a:t>How are oysters identified in the oyster display?</a:t>
            </a:r>
          </a:p>
          <a:p>
            <a:pPr>
              <a:lnSpc>
                <a:spcPct val="100000"/>
              </a:lnSpc>
              <a:spcBef>
                <a:spcPts val="0"/>
              </a:spcBef>
              <a:spcAft>
                <a:spcPts val="800"/>
              </a:spcAft>
            </a:pPr>
            <a:r>
              <a:rPr lang="en-GB" sz="1800" dirty="0">
                <a:latin typeface="Franklin Gothic Book"/>
              </a:rPr>
              <a:t>Is there a “specials” board for branded oysters served?</a:t>
            </a:r>
          </a:p>
          <a:p>
            <a:pPr>
              <a:lnSpc>
                <a:spcPct val="100000"/>
              </a:lnSpc>
              <a:spcBef>
                <a:spcPts val="0"/>
              </a:spcBef>
              <a:spcAft>
                <a:spcPts val="800"/>
              </a:spcAft>
            </a:pPr>
            <a:r>
              <a:rPr lang="en-GB" sz="1800" dirty="0">
                <a:latin typeface="Franklin Gothic Book"/>
              </a:rPr>
              <a:t>Does the firm keep track of what oysters were served on each date? </a:t>
            </a:r>
          </a:p>
          <a:p>
            <a:pPr>
              <a:lnSpc>
                <a:spcPct val="100000"/>
              </a:lnSpc>
              <a:spcBef>
                <a:spcPts val="0"/>
              </a:spcBef>
              <a:spcAft>
                <a:spcPts val="800"/>
              </a:spcAft>
            </a:pPr>
            <a:r>
              <a:rPr lang="en-GB" sz="1800" dirty="0">
                <a:latin typeface="Franklin Gothic Book"/>
              </a:rPr>
              <a:t>What does the firm do when they run out of a particular oyster?</a:t>
            </a:r>
          </a:p>
          <a:p>
            <a:pPr>
              <a:lnSpc>
                <a:spcPct val="100000"/>
              </a:lnSpc>
              <a:spcBef>
                <a:spcPts val="0"/>
              </a:spcBef>
              <a:spcAft>
                <a:spcPts val="800"/>
              </a:spcAft>
            </a:pPr>
            <a:r>
              <a:rPr lang="en-GB" sz="1800" dirty="0">
                <a:latin typeface="Franklin Gothic Book"/>
              </a:rPr>
              <a:t>What does the firm do with oysters prepped for service, but not sold on a particular evening? </a:t>
            </a:r>
          </a:p>
          <a:p>
            <a:pPr>
              <a:lnSpc>
                <a:spcPct val="100000"/>
              </a:lnSpc>
              <a:spcBef>
                <a:spcPts val="0"/>
              </a:spcBef>
              <a:spcAft>
                <a:spcPts val="800"/>
              </a:spcAft>
            </a:pPr>
            <a:r>
              <a:rPr lang="en-GB" sz="1800" dirty="0">
                <a:latin typeface="Franklin Gothic Book"/>
              </a:rPr>
              <a:t>Are there adequate hand washing facilities for those at the raw bar? </a:t>
            </a:r>
          </a:p>
          <a:p>
            <a:pPr>
              <a:lnSpc>
                <a:spcPct val="100000"/>
              </a:lnSpc>
              <a:spcBef>
                <a:spcPts val="0"/>
              </a:spcBef>
              <a:spcAft>
                <a:spcPts val="800"/>
              </a:spcAft>
            </a:pPr>
            <a:r>
              <a:rPr lang="en-GB" sz="1800" dirty="0">
                <a:latin typeface="Franklin Gothic Book"/>
              </a:rPr>
              <a:t>Have any illnesses been reported by staff to management? </a:t>
            </a:r>
          </a:p>
        </p:txBody>
      </p:sp>
      <p:sp>
        <p:nvSpPr>
          <p:cNvPr id="3" name="Title 2">
            <a:extLst>
              <a:ext uri="{FF2B5EF4-FFF2-40B4-BE49-F238E27FC236}">
                <a16:creationId xmlns:a16="http://schemas.microsoft.com/office/drawing/2014/main" id="{8F47BF93-3D29-8986-51E1-6AC2FA05C0B2}"/>
              </a:ext>
            </a:extLst>
          </p:cNvPr>
          <p:cNvSpPr>
            <a:spLocks noGrp="1"/>
          </p:cNvSpPr>
          <p:nvPr>
            <p:ph type="title"/>
          </p:nvPr>
        </p:nvSpPr>
        <p:spPr/>
        <p:txBody>
          <a:bodyPr/>
          <a:lstStyle/>
          <a:p>
            <a:r>
              <a:rPr lang="en-US" dirty="0"/>
              <a:t>Review Service</a:t>
            </a:r>
          </a:p>
        </p:txBody>
      </p:sp>
      <p:sp>
        <p:nvSpPr>
          <p:cNvPr id="2" name="Slide Number Placeholder 1">
            <a:extLst>
              <a:ext uri="{FF2B5EF4-FFF2-40B4-BE49-F238E27FC236}">
                <a16:creationId xmlns:a16="http://schemas.microsoft.com/office/drawing/2014/main" id="{A965F63B-55F7-4382-5374-8C3F0055DD1E}"/>
              </a:ext>
            </a:extLst>
          </p:cNvPr>
          <p:cNvSpPr>
            <a:spLocks noGrp="1"/>
          </p:cNvSpPr>
          <p:nvPr>
            <p:ph type="sldNum" sz="quarter" idx="10"/>
          </p:nvPr>
        </p:nvSpPr>
        <p:spPr/>
        <p:txBody>
          <a:bodyPr/>
          <a:lstStyle/>
          <a:p>
            <a:fld id="{CA49D0EE-DE7F-324B-A84C-F36708423CDB}" type="slidenum">
              <a:rPr lang="en-US" smtClean="0"/>
              <a:pPr/>
              <a:t>18</a:t>
            </a:fld>
            <a:endParaRPr lang="en-US" dirty="0"/>
          </a:p>
        </p:txBody>
      </p:sp>
    </p:spTree>
    <p:extLst>
      <p:ext uri="{BB962C8B-B14F-4D97-AF65-F5344CB8AC3E}">
        <p14:creationId xmlns:p14="http://schemas.microsoft.com/office/powerpoint/2010/main" val="57928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CF13CFF-E186-6101-59F6-59997A93EB9B}"/>
              </a:ext>
            </a:extLst>
          </p:cNvPr>
          <p:cNvSpPr>
            <a:spLocks noGrp="1"/>
          </p:cNvSpPr>
          <p:nvPr>
            <p:ph type="sldNum" sz="quarter" idx="4"/>
          </p:nvPr>
        </p:nvSpPr>
        <p:spPr/>
        <p:txBody>
          <a:bodyPr/>
          <a:lstStyle/>
          <a:p>
            <a:fld id="{CA49D0EE-DE7F-324B-A84C-F36708423CDB}" type="slidenum">
              <a:rPr lang="en-US" smtClean="0"/>
              <a:pPr/>
              <a:t>19</a:t>
            </a:fld>
            <a:endParaRPr lang="en-US" dirty="0"/>
          </a:p>
        </p:txBody>
      </p:sp>
      <p:sp>
        <p:nvSpPr>
          <p:cNvPr id="8" name="Title 7">
            <a:extLst>
              <a:ext uri="{FF2B5EF4-FFF2-40B4-BE49-F238E27FC236}">
                <a16:creationId xmlns:a16="http://schemas.microsoft.com/office/drawing/2014/main" id="{CD322DF8-EDBE-61F9-3718-F21AE56839AA}"/>
              </a:ext>
            </a:extLst>
          </p:cNvPr>
          <p:cNvSpPr>
            <a:spLocks noGrp="1"/>
          </p:cNvSpPr>
          <p:nvPr>
            <p:ph type="title"/>
          </p:nvPr>
        </p:nvSpPr>
        <p:spPr/>
        <p:txBody>
          <a:bodyPr/>
          <a:lstStyle/>
          <a:p>
            <a:r>
              <a:rPr lang="en-US" dirty="0"/>
              <a:t>Post on Site Investigation</a:t>
            </a:r>
          </a:p>
        </p:txBody>
      </p:sp>
      <p:sp>
        <p:nvSpPr>
          <p:cNvPr id="9" name="Content Placeholder 8">
            <a:extLst>
              <a:ext uri="{FF2B5EF4-FFF2-40B4-BE49-F238E27FC236}">
                <a16:creationId xmlns:a16="http://schemas.microsoft.com/office/drawing/2014/main" id="{E53A0198-1107-249B-0126-9C1E8A809633}"/>
              </a:ext>
            </a:extLst>
          </p:cNvPr>
          <p:cNvSpPr>
            <a:spLocks noGrp="1"/>
          </p:cNvSpPr>
          <p:nvPr>
            <p:ph idx="1"/>
          </p:nvPr>
        </p:nvSpPr>
        <p:spPr>
          <a:xfrm>
            <a:off x="609600" y="1434514"/>
            <a:ext cx="6123709" cy="4679683"/>
          </a:xfrm>
        </p:spPr>
        <p:txBody>
          <a:bodyPr vert="horz" lIns="91440" tIns="45720" rIns="91440" bIns="45720" rtlCol="0" anchor="t">
            <a:noAutofit/>
          </a:bodyPr>
          <a:lstStyle/>
          <a:p>
            <a:pPr marL="457200" indent="-457200">
              <a:lnSpc>
                <a:spcPct val="120000"/>
              </a:lnSpc>
              <a:spcBef>
                <a:spcPts val="0"/>
              </a:spcBef>
              <a:spcAft>
                <a:spcPts val="600"/>
              </a:spcAft>
              <a:buFont typeface="Arial" panose="020B0604020202020204" pitchFamily="34" charset="0"/>
              <a:buChar char="•"/>
            </a:pPr>
            <a:r>
              <a:rPr lang="en-US" sz="1900" dirty="0"/>
              <a:t>For Vibrio investigations inspection reports, write ups, tags, pictures, etc., are not typically confidential or sensitive. Those can be emailed back to the requestor or attached directly to an applicable MAVEN event. </a:t>
            </a:r>
          </a:p>
          <a:p>
            <a:pPr marL="457200" indent="-457200">
              <a:lnSpc>
                <a:spcPct val="120000"/>
              </a:lnSpc>
              <a:spcBef>
                <a:spcPts val="0"/>
              </a:spcBef>
              <a:spcAft>
                <a:spcPts val="600"/>
              </a:spcAft>
              <a:buFont typeface="Arial" panose="020B0604020202020204" pitchFamily="34" charset="0"/>
              <a:buChar char="•"/>
            </a:pPr>
            <a:r>
              <a:rPr lang="en-US" sz="1900" dirty="0">
                <a:latin typeface="Arial"/>
                <a:cs typeface="Arial"/>
              </a:rPr>
              <a:t>Return inspection report, HACCP risk assessment, and any other notes from the investigation to DFP ASAP or within 2 business days.</a:t>
            </a:r>
          </a:p>
          <a:p>
            <a:pPr marL="457200" indent="-457200">
              <a:lnSpc>
                <a:spcPct val="120000"/>
              </a:lnSpc>
              <a:spcBef>
                <a:spcPts val="0"/>
              </a:spcBef>
              <a:spcAft>
                <a:spcPts val="600"/>
              </a:spcAft>
              <a:buFont typeface="Arial" panose="020B0604020202020204" pitchFamily="34" charset="0"/>
              <a:buChar char="•"/>
            </a:pPr>
            <a:r>
              <a:rPr lang="en-US" sz="1900" dirty="0">
                <a:latin typeface="Arial"/>
                <a:cs typeface="Arial"/>
              </a:rPr>
              <a:t>DFP will then conduct a wholesale traceback with the documents obtained from the LBOH from the retail food establishment. </a:t>
            </a:r>
          </a:p>
          <a:p>
            <a:pPr marL="457200" indent="-457200">
              <a:lnSpc>
                <a:spcPct val="120000"/>
              </a:lnSpc>
              <a:spcBef>
                <a:spcPts val="0"/>
              </a:spcBef>
              <a:spcAft>
                <a:spcPts val="600"/>
              </a:spcAft>
              <a:buFont typeface="Arial" panose="020B0604020202020204" pitchFamily="34" charset="0"/>
              <a:buChar char="•"/>
            </a:pPr>
            <a:r>
              <a:rPr lang="en-US" sz="1900" dirty="0">
                <a:latin typeface="Arial"/>
                <a:cs typeface="Arial"/>
              </a:rPr>
              <a:t>DFP will incorporate LBOH findings into overall traceback report. </a:t>
            </a:r>
          </a:p>
        </p:txBody>
      </p:sp>
      <p:pic>
        <p:nvPicPr>
          <p:cNvPr id="11" name="Picture 10" descr="A close-up of several forms&#10;&#10;Description automatically generated">
            <a:extLst>
              <a:ext uri="{FF2B5EF4-FFF2-40B4-BE49-F238E27FC236}">
                <a16:creationId xmlns:a16="http://schemas.microsoft.com/office/drawing/2014/main" id="{49C52A92-6239-2A51-1637-E67578CC7EF0}"/>
              </a:ext>
            </a:extLst>
          </p:cNvPr>
          <p:cNvPicPr>
            <a:picLocks noChangeAspect="1"/>
          </p:cNvPicPr>
          <p:nvPr/>
        </p:nvPicPr>
        <p:blipFill>
          <a:blip r:embed="rId3"/>
          <a:stretch>
            <a:fillRect/>
          </a:stretch>
        </p:blipFill>
        <p:spPr>
          <a:xfrm>
            <a:off x="6733310" y="1209675"/>
            <a:ext cx="5153026" cy="5153026"/>
          </a:xfrm>
          <a:prstGeom prst="rect">
            <a:avLst/>
          </a:prstGeom>
        </p:spPr>
      </p:pic>
    </p:spTree>
    <p:extLst>
      <p:ext uri="{BB962C8B-B14F-4D97-AF65-F5344CB8AC3E}">
        <p14:creationId xmlns:p14="http://schemas.microsoft.com/office/powerpoint/2010/main" val="420764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C146-93A6-4B07-9ABB-B8A3D5C49179}"/>
              </a:ext>
            </a:extLst>
          </p:cNvPr>
          <p:cNvSpPr>
            <a:spLocks noGrp="1"/>
          </p:cNvSpPr>
          <p:nvPr>
            <p:ph type="title"/>
          </p:nvPr>
        </p:nvSpPr>
        <p:spPr/>
        <p:txBody>
          <a:bodyPr/>
          <a:lstStyle/>
          <a:p>
            <a:r>
              <a:rPr lang="en-US" dirty="0"/>
              <a:t>Introduction</a:t>
            </a:r>
          </a:p>
        </p:txBody>
      </p:sp>
      <p:sp>
        <p:nvSpPr>
          <p:cNvPr id="4" name="Content Placeholder 3">
            <a:extLst>
              <a:ext uri="{FF2B5EF4-FFF2-40B4-BE49-F238E27FC236}">
                <a16:creationId xmlns:a16="http://schemas.microsoft.com/office/drawing/2014/main" id="{4005328C-7060-468E-AEE7-8A91A4BFCF55}"/>
              </a:ext>
            </a:extLst>
          </p:cNvPr>
          <p:cNvSpPr>
            <a:spLocks noGrp="1"/>
          </p:cNvSpPr>
          <p:nvPr>
            <p:ph idx="1"/>
          </p:nvPr>
        </p:nvSpPr>
        <p:spPr>
          <a:xfrm>
            <a:off x="592822" y="1341477"/>
            <a:ext cx="7225298" cy="4812435"/>
          </a:xfrm>
        </p:spPr>
        <p:txBody>
          <a:bodyPr vert="horz" lIns="91440" tIns="45720" rIns="91440" bIns="45720" rtlCol="0" anchor="t">
            <a:noAutofit/>
          </a:bodyPr>
          <a:lstStyle/>
          <a:p>
            <a:pPr>
              <a:lnSpc>
                <a:spcPct val="120000"/>
              </a:lnSpc>
              <a:spcBef>
                <a:spcPts val="0"/>
              </a:spcBef>
              <a:spcAft>
                <a:spcPts val="800"/>
              </a:spcAft>
            </a:pPr>
            <a:r>
              <a:rPr lang="en-US" sz="1800" b="1" dirty="0"/>
              <a:t>Vibrio</a:t>
            </a:r>
            <a:r>
              <a:rPr lang="en-US" sz="1800" dirty="0"/>
              <a:t> is a </a:t>
            </a:r>
            <a:r>
              <a:rPr lang="en-US" sz="1800" b="1" dirty="0"/>
              <a:t>bacteria</a:t>
            </a:r>
            <a:r>
              <a:rPr lang="en-US" sz="1800" dirty="0"/>
              <a:t> that occurs naturally in the United States and Canada's coastal waters and causes serious illnesses. </a:t>
            </a:r>
          </a:p>
          <a:p>
            <a:pPr>
              <a:lnSpc>
                <a:spcPct val="120000"/>
              </a:lnSpc>
              <a:spcBef>
                <a:spcPts val="0"/>
              </a:spcBef>
              <a:spcAft>
                <a:spcPts val="800"/>
              </a:spcAft>
            </a:pPr>
            <a:r>
              <a:rPr lang="en-US" sz="1800" dirty="0">
                <a:latin typeface="Arial"/>
                <a:cs typeface="Arial"/>
              </a:rPr>
              <a:t>The </a:t>
            </a:r>
            <a:r>
              <a:rPr lang="en-US" sz="1800" b="1" dirty="0">
                <a:latin typeface="Arial"/>
                <a:cs typeface="Arial"/>
              </a:rPr>
              <a:t>Massachusetts Department of Public Health</a:t>
            </a:r>
            <a:r>
              <a:rPr lang="en-US" sz="1800" dirty="0">
                <a:latin typeface="Arial"/>
                <a:cs typeface="Arial"/>
              </a:rPr>
              <a:t> (</a:t>
            </a:r>
            <a:r>
              <a:rPr lang="en-US" sz="1800" b="1" dirty="0">
                <a:latin typeface="Arial"/>
                <a:cs typeface="Arial"/>
              </a:rPr>
              <a:t>DPH</a:t>
            </a:r>
            <a:r>
              <a:rPr lang="en-US" sz="1800" dirty="0">
                <a:latin typeface="Arial"/>
                <a:cs typeface="Arial"/>
              </a:rPr>
              <a:t>) and the Massachusetts Department of Fish and Game's </a:t>
            </a:r>
            <a:r>
              <a:rPr lang="en-US" sz="1800" b="1" dirty="0">
                <a:latin typeface="Arial"/>
                <a:cs typeface="Arial"/>
              </a:rPr>
              <a:t>Division of Marine Fisheries</a:t>
            </a:r>
            <a:r>
              <a:rPr lang="en-US" sz="1800" dirty="0">
                <a:latin typeface="Arial"/>
                <a:cs typeface="Arial"/>
              </a:rPr>
              <a:t> (</a:t>
            </a:r>
            <a:r>
              <a:rPr lang="en-US" sz="1800" b="1" dirty="0">
                <a:latin typeface="Arial"/>
                <a:cs typeface="Arial"/>
              </a:rPr>
              <a:t>DMF</a:t>
            </a:r>
            <a:r>
              <a:rPr lang="en-US" sz="1800" dirty="0">
                <a:latin typeface="Arial"/>
                <a:cs typeface="Arial"/>
              </a:rPr>
              <a:t>) have successfully partnered with the industry to develop </a:t>
            </a:r>
            <a:r>
              <a:rPr lang="en-US" sz="1800" b="1" i="1" dirty="0">
                <a:latin typeface="Arial"/>
                <a:cs typeface="Arial"/>
              </a:rPr>
              <a:t>controls to mitigate the risk of Vibrio </a:t>
            </a:r>
            <a:r>
              <a:rPr lang="en-US" sz="1800" dirty="0">
                <a:latin typeface="Arial"/>
                <a:cs typeface="Arial"/>
              </a:rPr>
              <a:t>associated with Massachusetts-harvested oysters. </a:t>
            </a:r>
          </a:p>
          <a:p>
            <a:pPr>
              <a:lnSpc>
                <a:spcPct val="120000"/>
              </a:lnSpc>
              <a:spcBef>
                <a:spcPts val="0"/>
              </a:spcBef>
              <a:spcAft>
                <a:spcPts val="800"/>
              </a:spcAft>
            </a:pPr>
            <a:r>
              <a:rPr lang="en-US" sz="1800" dirty="0"/>
              <a:t>The </a:t>
            </a:r>
            <a:r>
              <a:rPr lang="en-US" sz="1800" b="1" dirty="0"/>
              <a:t>statewide Vibrio Control Plan </a:t>
            </a:r>
            <a:r>
              <a:rPr lang="en-US" sz="1800" dirty="0"/>
              <a:t>is part of The National Shellfish Sanitation Program (NSSP), recognized by the FDA, and has been in effect since 2013. </a:t>
            </a:r>
          </a:p>
          <a:p>
            <a:pPr>
              <a:lnSpc>
                <a:spcPct val="120000"/>
              </a:lnSpc>
              <a:spcBef>
                <a:spcPts val="0"/>
              </a:spcBef>
              <a:spcAft>
                <a:spcPts val="800"/>
              </a:spcAft>
            </a:pPr>
            <a:r>
              <a:rPr lang="en-US" sz="1800" dirty="0">
                <a:latin typeface="Arial"/>
                <a:cs typeface="Arial"/>
              </a:rPr>
              <a:t>The Massachusetts 2025 control season for Vibrio parahaemolyticus will </a:t>
            </a:r>
            <a:r>
              <a:rPr lang="en-US" sz="1800" b="1" dirty="0">
                <a:latin typeface="Arial"/>
                <a:cs typeface="Arial"/>
              </a:rPr>
              <a:t>begin on Sunday, May 19, 2025</a:t>
            </a:r>
            <a:r>
              <a:rPr lang="en-US" sz="1800" dirty="0">
                <a:latin typeface="Arial"/>
                <a:cs typeface="Arial"/>
              </a:rPr>
              <a:t>, and </a:t>
            </a:r>
            <a:r>
              <a:rPr lang="en-US" sz="1800" b="1" dirty="0">
                <a:latin typeface="Arial"/>
                <a:cs typeface="Arial"/>
              </a:rPr>
              <a:t>end on</a:t>
            </a:r>
            <a:r>
              <a:rPr lang="en-US" sz="1800" dirty="0">
                <a:latin typeface="Arial"/>
                <a:cs typeface="Arial"/>
              </a:rPr>
              <a:t> </a:t>
            </a:r>
            <a:r>
              <a:rPr lang="en-US" sz="1800" b="1" dirty="0">
                <a:latin typeface="Arial"/>
                <a:cs typeface="Arial"/>
              </a:rPr>
              <a:t>Saturday, October 19, 2025</a:t>
            </a:r>
            <a:r>
              <a:rPr lang="en-US" sz="1800" dirty="0">
                <a:latin typeface="Arial"/>
                <a:cs typeface="Arial"/>
              </a:rPr>
              <a:t>.</a:t>
            </a:r>
          </a:p>
        </p:txBody>
      </p:sp>
      <p:sp>
        <p:nvSpPr>
          <p:cNvPr id="2" name="Slide Number Placeholder 1">
            <a:extLst>
              <a:ext uri="{FF2B5EF4-FFF2-40B4-BE49-F238E27FC236}">
                <a16:creationId xmlns:a16="http://schemas.microsoft.com/office/drawing/2014/main" id="{D81A83C4-E0BA-4314-B8BF-B643EDC9ED5E}"/>
              </a:ext>
            </a:extLst>
          </p:cNvPr>
          <p:cNvSpPr>
            <a:spLocks noGrp="1"/>
          </p:cNvSpPr>
          <p:nvPr>
            <p:ph type="sldNum" sz="quarter" idx="4"/>
          </p:nvPr>
        </p:nvSpPr>
        <p:spPr>
          <a:prstGeom prst="rect">
            <a:avLst/>
          </a:prstGeom>
        </p:spPr>
        <p:txBody>
          <a:bodyPr/>
          <a:lstStyle/>
          <a:p>
            <a:fld id="{CA49D0EE-DE7F-324B-A84C-F36708423CDB}" type="slidenum">
              <a:rPr lang="en-US" smtClean="0"/>
              <a:pPr/>
              <a:t>2</a:t>
            </a:fld>
            <a:endParaRPr lang="en-US" dirty="0"/>
          </a:p>
        </p:txBody>
      </p:sp>
      <p:pic>
        <p:nvPicPr>
          <p:cNvPr id="8" name="Picture 7">
            <a:extLst>
              <a:ext uri="{FF2B5EF4-FFF2-40B4-BE49-F238E27FC236}">
                <a16:creationId xmlns:a16="http://schemas.microsoft.com/office/drawing/2014/main" id="{F8CF062F-6907-CABB-E71B-7AC610B9EB84}"/>
              </a:ext>
            </a:extLst>
          </p:cNvPr>
          <p:cNvPicPr>
            <a:picLocks noChangeAspect="1"/>
          </p:cNvPicPr>
          <p:nvPr/>
        </p:nvPicPr>
        <p:blipFill>
          <a:blip r:embed="rId3"/>
          <a:srcRect/>
          <a:stretch/>
        </p:blipFill>
        <p:spPr>
          <a:xfrm>
            <a:off x="8060084" y="1216891"/>
            <a:ext cx="3505537" cy="5039891"/>
          </a:xfrm>
          <a:prstGeom prst="rect">
            <a:avLst/>
          </a:prstGeom>
        </p:spPr>
      </p:pic>
    </p:spTree>
    <p:extLst>
      <p:ext uri="{BB962C8B-B14F-4D97-AF65-F5344CB8AC3E}">
        <p14:creationId xmlns:p14="http://schemas.microsoft.com/office/powerpoint/2010/main" val="376059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654C4D-BFBE-CEDF-0252-0312F2146E06}"/>
              </a:ext>
            </a:extLst>
          </p:cNvPr>
          <p:cNvSpPr>
            <a:spLocks noGrp="1"/>
          </p:cNvSpPr>
          <p:nvPr>
            <p:ph type="sldNum" sz="quarter" idx="4"/>
          </p:nvPr>
        </p:nvSpPr>
        <p:spPr/>
        <p:txBody>
          <a:bodyPr/>
          <a:lstStyle/>
          <a:p>
            <a:fld id="{CA49D0EE-DE7F-324B-A84C-F36708423CDB}" type="slidenum">
              <a:rPr lang="en-US" smtClean="0"/>
              <a:pPr/>
              <a:t>20</a:t>
            </a:fld>
            <a:endParaRPr lang="en-US" dirty="0"/>
          </a:p>
        </p:txBody>
      </p:sp>
      <p:sp>
        <p:nvSpPr>
          <p:cNvPr id="3" name="Title 2">
            <a:extLst>
              <a:ext uri="{FF2B5EF4-FFF2-40B4-BE49-F238E27FC236}">
                <a16:creationId xmlns:a16="http://schemas.microsoft.com/office/drawing/2014/main" id="{F0882F5E-F03B-F592-E153-A29CD3F07BA7}"/>
              </a:ext>
            </a:extLst>
          </p:cNvPr>
          <p:cNvSpPr>
            <a:spLocks noGrp="1"/>
          </p:cNvSpPr>
          <p:nvPr>
            <p:ph type="title"/>
          </p:nvPr>
        </p:nvSpPr>
        <p:spPr/>
        <p:txBody>
          <a:bodyPr/>
          <a:lstStyle/>
          <a:p>
            <a:r>
              <a:rPr lang="en-US" dirty="0"/>
              <a:t>DFP Traceback Investigation Summary</a:t>
            </a:r>
          </a:p>
        </p:txBody>
      </p:sp>
      <p:graphicFrame>
        <p:nvGraphicFramePr>
          <p:cNvPr id="5" name="Diagram 4">
            <a:extLst>
              <a:ext uri="{FF2B5EF4-FFF2-40B4-BE49-F238E27FC236}">
                <a16:creationId xmlns:a16="http://schemas.microsoft.com/office/drawing/2014/main" id="{E3DC56A0-DFCE-917B-190C-937ECC493C79}"/>
              </a:ext>
            </a:extLst>
          </p:cNvPr>
          <p:cNvGraphicFramePr/>
          <p:nvPr>
            <p:extLst>
              <p:ext uri="{D42A27DB-BD31-4B8C-83A1-F6EECF244321}">
                <p14:modId xmlns:p14="http://schemas.microsoft.com/office/powerpoint/2010/main" val="3383609164"/>
              </p:ext>
            </p:extLst>
          </p:nvPr>
        </p:nvGraphicFramePr>
        <p:xfrm>
          <a:off x="197968" y="983288"/>
          <a:ext cx="11762508" cy="4891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5767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75A694-E3E4-8192-9B11-093990E491C5}"/>
              </a:ext>
            </a:extLst>
          </p:cNvPr>
          <p:cNvSpPr>
            <a:spLocks noGrp="1"/>
          </p:cNvSpPr>
          <p:nvPr>
            <p:ph type="sldNum" sz="quarter" idx="4"/>
          </p:nvPr>
        </p:nvSpPr>
        <p:spPr/>
        <p:txBody>
          <a:bodyPr/>
          <a:lstStyle/>
          <a:p>
            <a:fld id="{CA49D0EE-DE7F-324B-A84C-F36708423CDB}" type="slidenum">
              <a:rPr lang="en-US" smtClean="0"/>
              <a:pPr/>
              <a:t>21</a:t>
            </a:fld>
            <a:endParaRPr lang="en-US" dirty="0"/>
          </a:p>
        </p:txBody>
      </p:sp>
      <p:sp>
        <p:nvSpPr>
          <p:cNvPr id="3" name="Title 2">
            <a:extLst>
              <a:ext uri="{FF2B5EF4-FFF2-40B4-BE49-F238E27FC236}">
                <a16:creationId xmlns:a16="http://schemas.microsoft.com/office/drawing/2014/main" id="{1F1ED3CB-51C7-6C67-BB62-F3729E179F22}"/>
              </a:ext>
            </a:extLst>
          </p:cNvPr>
          <p:cNvSpPr>
            <a:spLocks noGrp="1"/>
          </p:cNvSpPr>
          <p:nvPr>
            <p:ph type="title"/>
          </p:nvPr>
        </p:nvSpPr>
        <p:spPr/>
        <p:txBody>
          <a:bodyPr/>
          <a:lstStyle/>
          <a:p>
            <a:r>
              <a:rPr lang="en-US" dirty="0"/>
              <a:t>Special Thank You</a:t>
            </a:r>
          </a:p>
        </p:txBody>
      </p:sp>
      <p:sp>
        <p:nvSpPr>
          <p:cNvPr id="4" name="Content Placeholder 3">
            <a:extLst>
              <a:ext uri="{FF2B5EF4-FFF2-40B4-BE49-F238E27FC236}">
                <a16:creationId xmlns:a16="http://schemas.microsoft.com/office/drawing/2014/main" id="{F8AF20F2-43DF-7712-F029-3483F3274F39}"/>
              </a:ext>
            </a:extLst>
          </p:cNvPr>
          <p:cNvSpPr>
            <a:spLocks noGrp="1"/>
          </p:cNvSpPr>
          <p:nvPr>
            <p:ph idx="1"/>
          </p:nvPr>
        </p:nvSpPr>
        <p:spPr/>
        <p:txBody>
          <a:bodyPr vert="horz" lIns="91440" tIns="45720" rIns="91440" bIns="45720" rtlCol="0" anchor="t">
            <a:normAutofit lnSpcReduction="10000"/>
          </a:bodyPr>
          <a:lstStyle/>
          <a:p>
            <a:r>
              <a:rPr lang="en-US" b="1" dirty="0">
                <a:solidFill>
                  <a:srgbClr val="4376BB"/>
                </a:solidFill>
              </a:rPr>
              <a:t>Steven Rice </a:t>
            </a:r>
            <a:r>
              <a:rPr lang="en-US" dirty="0"/>
              <a:t>| Steven.Rice@mass.gov</a:t>
            </a:r>
          </a:p>
          <a:p>
            <a:r>
              <a:rPr lang="en-US" dirty="0"/>
              <a:t>Retired Supervisory Food Inspector III, Seafood Unit</a:t>
            </a:r>
          </a:p>
          <a:p>
            <a:r>
              <a:rPr lang="en-US" dirty="0">
                <a:solidFill>
                  <a:srgbClr val="4C9DD7"/>
                </a:solidFill>
                <a:latin typeface="Arial"/>
                <a:cs typeface="Arial"/>
              </a:rPr>
              <a:t>Division of Food Protection </a:t>
            </a:r>
          </a:p>
          <a:p>
            <a:r>
              <a:rPr lang="en-US" dirty="0">
                <a:solidFill>
                  <a:srgbClr val="4C9DD7"/>
                </a:solidFill>
              </a:rPr>
              <a:t>Bureau of Climate and Environmental Health  </a:t>
            </a:r>
          </a:p>
          <a:p>
            <a:endParaRPr lang="en-US" dirty="0"/>
          </a:p>
          <a:p>
            <a:r>
              <a:rPr lang="en-US" b="1" dirty="0">
                <a:solidFill>
                  <a:srgbClr val="4376BB"/>
                </a:solidFill>
              </a:rPr>
              <a:t>Nichol Smith, MS </a:t>
            </a:r>
            <a:r>
              <a:rPr lang="en-US" dirty="0"/>
              <a:t>| Nichol.L.Smith@mass.gov</a:t>
            </a:r>
          </a:p>
          <a:p>
            <a:r>
              <a:rPr lang="en-US" dirty="0"/>
              <a:t>Outbreak and Response Coordinator Supervisor</a:t>
            </a:r>
          </a:p>
          <a:p>
            <a:r>
              <a:rPr lang="en-US" dirty="0">
                <a:solidFill>
                  <a:srgbClr val="4C9DD7"/>
                </a:solidFill>
                <a:latin typeface="Arial"/>
                <a:cs typeface="Arial"/>
              </a:rPr>
              <a:t>Division of Food Protection </a:t>
            </a:r>
            <a:endParaRPr lang="en-US" dirty="0">
              <a:solidFill>
                <a:srgbClr val="4C9DD7"/>
              </a:solidFill>
            </a:endParaRPr>
          </a:p>
          <a:p>
            <a:r>
              <a:rPr lang="en-US" dirty="0">
                <a:solidFill>
                  <a:srgbClr val="4C9DD7"/>
                </a:solidFill>
              </a:rPr>
              <a:t>Bureau of Climate and Environmental Health  </a:t>
            </a:r>
          </a:p>
          <a:p>
            <a:endParaRPr lang="en-US" dirty="0"/>
          </a:p>
          <a:p>
            <a:endParaRPr lang="en-US" dirty="0"/>
          </a:p>
        </p:txBody>
      </p:sp>
    </p:spTree>
    <p:extLst>
      <p:ext uri="{BB962C8B-B14F-4D97-AF65-F5344CB8AC3E}">
        <p14:creationId xmlns:p14="http://schemas.microsoft.com/office/powerpoint/2010/main" val="59160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B38A1-9C0A-65F0-714C-25C514740A1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55B4D9-C815-2CDD-99F1-F2C0A2CCB384}"/>
              </a:ext>
            </a:extLst>
          </p:cNvPr>
          <p:cNvSpPr>
            <a:spLocks noGrp="1"/>
          </p:cNvSpPr>
          <p:nvPr>
            <p:ph type="sldNum" sz="quarter" idx="4"/>
          </p:nvPr>
        </p:nvSpPr>
        <p:spPr/>
        <p:txBody>
          <a:bodyPr/>
          <a:lstStyle/>
          <a:p>
            <a:fld id="{CA49D0EE-DE7F-324B-A84C-F36708423CDB}" type="slidenum">
              <a:rPr lang="en-US" smtClean="0"/>
              <a:pPr/>
              <a:t>22</a:t>
            </a:fld>
            <a:endParaRPr lang="en-US" dirty="0"/>
          </a:p>
        </p:txBody>
      </p:sp>
      <p:sp>
        <p:nvSpPr>
          <p:cNvPr id="3" name="Title 2">
            <a:extLst>
              <a:ext uri="{FF2B5EF4-FFF2-40B4-BE49-F238E27FC236}">
                <a16:creationId xmlns:a16="http://schemas.microsoft.com/office/drawing/2014/main" id="{96641094-AE09-315B-5ED4-32B68A445144}"/>
              </a:ext>
            </a:extLst>
          </p:cNvPr>
          <p:cNvSpPr>
            <a:spLocks noGrp="1"/>
          </p:cNvSpPr>
          <p:nvPr>
            <p:ph type="title"/>
          </p:nvPr>
        </p:nvSpPr>
        <p:spPr/>
        <p:txBody>
          <a:bodyPr/>
          <a:lstStyle/>
          <a:p>
            <a:r>
              <a:rPr lang="en-US" dirty="0"/>
              <a:t>My Contact Information</a:t>
            </a:r>
          </a:p>
        </p:txBody>
      </p:sp>
      <p:sp>
        <p:nvSpPr>
          <p:cNvPr id="4" name="Content Placeholder 3">
            <a:extLst>
              <a:ext uri="{FF2B5EF4-FFF2-40B4-BE49-F238E27FC236}">
                <a16:creationId xmlns:a16="http://schemas.microsoft.com/office/drawing/2014/main" id="{290E84CE-321F-9599-7FC4-0BF996946AFC}"/>
              </a:ext>
            </a:extLst>
          </p:cNvPr>
          <p:cNvSpPr>
            <a:spLocks noGrp="1"/>
          </p:cNvSpPr>
          <p:nvPr>
            <p:ph idx="1"/>
          </p:nvPr>
        </p:nvSpPr>
        <p:spPr/>
        <p:txBody>
          <a:bodyPr/>
          <a:lstStyle/>
          <a:p>
            <a:pPr algn="ctr"/>
            <a:r>
              <a:rPr lang="en-US" sz="3600" b="1" dirty="0"/>
              <a:t>Jessica L. Ferreira, CP-FS</a:t>
            </a:r>
          </a:p>
          <a:p>
            <a:pPr algn="ctr"/>
            <a:r>
              <a:rPr lang="en-US" sz="3600" b="1" dirty="0"/>
              <a:t>Environmental Analyst III / Food Safety Trainer</a:t>
            </a:r>
          </a:p>
          <a:p>
            <a:pPr algn="ctr"/>
            <a:r>
              <a:rPr lang="en-US" sz="3600" b="1" dirty="0"/>
              <a:t>Email: </a:t>
            </a:r>
            <a:r>
              <a:rPr lang="en-US" sz="3600" b="1" dirty="0">
                <a:hlinkClick r:id="rId3"/>
              </a:rPr>
              <a:t>Jessica.l.ferreira@mass.gov</a:t>
            </a:r>
            <a:endParaRPr lang="en-US" sz="3600" b="1" dirty="0"/>
          </a:p>
          <a:p>
            <a:endParaRPr lang="en-US" dirty="0"/>
          </a:p>
          <a:p>
            <a:endParaRPr lang="en-US" dirty="0"/>
          </a:p>
          <a:p>
            <a:pPr algn="ctr"/>
            <a:r>
              <a:rPr lang="en-US" b="1" dirty="0">
                <a:solidFill>
                  <a:schemeClr val="accent1"/>
                </a:solidFill>
              </a:rPr>
              <a:t>For access to these and other Retail Food resources please email me to set up a Food shield account!</a:t>
            </a:r>
          </a:p>
        </p:txBody>
      </p:sp>
    </p:spTree>
    <p:extLst>
      <p:ext uri="{BB962C8B-B14F-4D97-AF65-F5344CB8AC3E}">
        <p14:creationId xmlns:p14="http://schemas.microsoft.com/office/powerpoint/2010/main" val="1744940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B2BBC-37E7-281E-673A-571A77B6E9F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27E322-377F-7F91-8933-7FDDA8174AE9}"/>
              </a:ext>
            </a:extLst>
          </p:cNvPr>
          <p:cNvSpPr>
            <a:spLocks noGrp="1"/>
          </p:cNvSpPr>
          <p:nvPr>
            <p:ph type="sldNum" sz="quarter" idx="4"/>
          </p:nvPr>
        </p:nvSpPr>
        <p:spPr/>
        <p:txBody>
          <a:bodyPr/>
          <a:lstStyle/>
          <a:p>
            <a:fld id="{CA49D0EE-DE7F-324B-A84C-F36708423CDB}" type="slidenum">
              <a:rPr lang="en-US" smtClean="0"/>
              <a:pPr/>
              <a:t>23</a:t>
            </a:fld>
            <a:endParaRPr lang="en-US"/>
          </a:p>
        </p:txBody>
      </p:sp>
      <p:pic>
        <p:nvPicPr>
          <p:cNvPr id="5" name="Picture 4" descr="A person holding a sign with question marks">
            <a:extLst>
              <a:ext uri="{FF2B5EF4-FFF2-40B4-BE49-F238E27FC236}">
                <a16:creationId xmlns:a16="http://schemas.microsoft.com/office/drawing/2014/main" id="{7CABBC39-25A0-8B89-A9F0-AFEFE92F023D}"/>
              </a:ext>
            </a:extLst>
          </p:cNvPr>
          <p:cNvPicPr>
            <a:picLocks noChangeAspect="1"/>
          </p:cNvPicPr>
          <p:nvPr/>
        </p:nvPicPr>
        <p:blipFill rotWithShape="1">
          <a:blip r:embed="rId3">
            <a:alphaModFix amt="12000"/>
            <a:grayscl/>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616" b="30292"/>
          <a:stretch/>
        </p:blipFill>
        <p:spPr>
          <a:xfrm>
            <a:off x="-764510" y="0"/>
            <a:ext cx="13328955" cy="6492501"/>
          </a:xfrm>
          <a:prstGeom prst="rect">
            <a:avLst/>
          </a:prstGeom>
          <a:effectLst>
            <a:reflection blurRad="38100" stA="55000" endPos="15000" dir="5400000" sy="-100000" algn="bl" rotWithShape="0"/>
          </a:effectLst>
        </p:spPr>
      </p:pic>
      <p:sp>
        <p:nvSpPr>
          <p:cNvPr id="6" name="Title 1">
            <a:extLst>
              <a:ext uri="{FF2B5EF4-FFF2-40B4-BE49-F238E27FC236}">
                <a16:creationId xmlns:a16="http://schemas.microsoft.com/office/drawing/2014/main" id="{AC9ED658-E3A1-49A8-A060-AEBA50C635EB}"/>
              </a:ext>
            </a:extLst>
          </p:cNvPr>
          <p:cNvSpPr txBox="1">
            <a:spLocks/>
          </p:cNvSpPr>
          <p:nvPr/>
        </p:nvSpPr>
        <p:spPr>
          <a:xfrm>
            <a:off x="1611693" y="3019693"/>
            <a:ext cx="9144000" cy="1641490"/>
          </a:xfrm>
          <a:prstGeom prst="rect">
            <a:avLst/>
          </a:prstGeom>
        </p:spPr>
        <p:txBody>
          <a:bodyPr vert="horz" wrap="none"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9600" spc="-300">
                <a:solidFill>
                  <a:srgbClr val="00B0F0"/>
                </a:solidFill>
                <a:effectLst>
                  <a:outerShdw blurRad="469900" dist="342900" dir="5400000" sy="-20000" rotWithShape="0">
                    <a:prstClr val="black">
                      <a:alpha val="66000"/>
                    </a:prstClr>
                  </a:outerShdw>
                </a:effectLst>
                <a:latin typeface="Aptos ExtraBold" panose="020B0004020202020204" pitchFamily="34" charset="0"/>
              </a:rPr>
              <a:t>QUESTIONS ???</a:t>
            </a:r>
          </a:p>
        </p:txBody>
      </p:sp>
    </p:spTree>
    <p:extLst>
      <p:ext uri="{BB962C8B-B14F-4D97-AF65-F5344CB8AC3E}">
        <p14:creationId xmlns:p14="http://schemas.microsoft.com/office/powerpoint/2010/main" val="135169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0EEE78-8D10-4FBE-9B71-DECDDDC8686C}"/>
              </a:ext>
            </a:extLst>
          </p:cNvPr>
          <p:cNvSpPr>
            <a:spLocks noGrp="1"/>
          </p:cNvSpPr>
          <p:nvPr>
            <p:ph type="sldNum" sz="quarter" idx="4"/>
          </p:nvPr>
        </p:nvSpPr>
        <p:spPr>
          <a:prstGeom prst="rect">
            <a:avLst/>
          </a:prstGeom>
        </p:spPr>
        <p:txBody>
          <a:bodyPr/>
          <a:lstStyle/>
          <a:p>
            <a:fld id="{CA49D0EE-DE7F-324B-A84C-F36708423CDB}" type="slidenum">
              <a:rPr lang="en-US" smtClean="0"/>
              <a:pPr/>
              <a:t>24</a:t>
            </a:fld>
            <a:endParaRPr lang="en-US" dirty="0"/>
          </a:p>
        </p:txBody>
      </p:sp>
    </p:spTree>
    <p:extLst>
      <p:ext uri="{BB962C8B-B14F-4D97-AF65-F5344CB8AC3E}">
        <p14:creationId xmlns:p14="http://schemas.microsoft.com/office/powerpoint/2010/main" val="3938643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5C5E-BC81-4CF3-BA2D-D0D14555BD3E}"/>
              </a:ext>
            </a:extLst>
          </p:cNvPr>
          <p:cNvSpPr>
            <a:spLocks noGrp="1"/>
          </p:cNvSpPr>
          <p:nvPr>
            <p:ph type="sldNum" sz="quarter" idx="4"/>
          </p:nvPr>
        </p:nvSpPr>
        <p:spPr/>
        <p:txBody>
          <a:bodyPr/>
          <a:lstStyle/>
          <a:p>
            <a:fld id="{CA49D0EE-DE7F-324B-A84C-F36708423CDB}" type="slidenum">
              <a:rPr lang="en-US" smtClean="0"/>
              <a:pPr/>
              <a:t>3</a:t>
            </a:fld>
            <a:endParaRPr lang="en-US" dirty="0"/>
          </a:p>
        </p:txBody>
      </p:sp>
      <p:sp>
        <p:nvSpPr>
          <p:cNvPr id="5" name="Title 4">
            <a:extLst>
              <a:ext uri="{FF2B5EF4-FFF2-40B4-BE49-F238E27FC236}">
                <a16:creationId xmlns:a16="http://schemas.microsoft.com/office/drawing/2014/main" id="{17697E17-BCF5-4169-AD27-BB3793BA068F}"/>
              </a:ext>
            </a:extLst>
          </p:cNvPr>
          <p:cNvSpPr>
            <a:spLocks noGrp="1"/>
          </p:cNvSpPr>
          <p:nvPr>
            <p:ph type="title"/>
          </p:nvPr>
        </p:nvSpPr>
        <p:spPr/>
        <p:txBody>
          <a:bodyPr/>
          <a:lstStyle/>
          <a:p>
            <a:r>
              <a:rPr lang="en-US" dirty="0"/>
              <a:t>What is Vibrio?</a:t>
            </a:r>
          </a:p>
        </p:txBody>
      </p:sp>
      <p:sp>
        <p:nvSpPr>
          <p:cNvPr id="6" name="Content Placeholder 5">
            <a:extLst>
              <a:ext uri="{FF2B5EF4-FFF2-40B4-BE49-F238E27FC236}">
                <a16:creationId xmlns:a16="http://schemas.microsoft.com/office/drawing/2014/main" id="{DA9976E4-9365-44BE-8E49-114D994EE8B7}"/>
              </a:ext>
            </a:extLst>
          </p:cNvPr>
          <p:cNvSpPr>
            <a:spLocks noGrp="1"/>
          </p:cNvSpPr>
          <p:nvPr>
            <p:ph idx="1"/>
          </p:nvPr>
        </p:nvSpPr>
        <p:spPr>
          <a:xfrm>
            <a:off x="609600" y="1434514"/>
            <a:ext cx="6321860" cy="4890084"/>
          </a:xfrm>
        </p:spPr>
        <p:txBody>
          <a:bodyPr vert="horz" lIns="91440" tIns="45720" rIns="91440" bIns="45720" rtlCol="0" anchor="t">
            <a:noAutofit/>
          </a:bodyPr>
          <a:lstStyle/>
          <a:p>
            <a:pPr>
              <a:lnSpc>
                <a:spcPct val="120000"/>
              </a:lnSpc>
              <a:spcBef>
                <a:spcPts val="0"/>
              </a:spcBef>
              <a:spcAft>
                <a:spcPts val="1400"/>
              </a:spcAft>
            </a:pPr>
            <a:r>
              <a:rPr lang="en-US" sz="1800" dirty="0">
                <a:latin typeface="Arial"/>
                <a:cs typeface="Arial"/>
              </a:rPr>
              <a:t>Vibrio is a </a:t>
            </a:r>
            <a:r>
              <a:rPr lang="en-US" sz="1800" b="1" dirty="0">
                <a:latin typeface="Arial"/>
                <a:cs typeface="Arial"/>
              </a:rPr>
              <a:t>form of bacteria </a:t>
            </a:r>
            <a:r>
              <a:rPr lang="en-US" sz="1800" dirty="0">
                <a:latin typeface="Arial"/>
                <a:cs typeface="Arial"/>
              </a:rPr>
              <a:t>that naturally live in certain coastal waters and are present in higher concentrations between May and October when water temperatures are warmer.</a:t>
            </a:r>
          </a:p>
          <a:p>
            <a:pPr>
              <a:lnSpc>
                <a:spcPct val="120000"/>
              </a:lnSpc>
              <a:spcBef>
                <a:spcPts val="0"/>
              </a:spcBef>
              <a:spcAft>
                <a:spcPts val="1400"/>
              </a:spcAft>
            </a:pPr>
            <a:r>
              <a:rPr lang="en-US" sz="1800" b="1" dirty="0"/>
              <a:t>Source of infection in humans: </a:t>
            </a:r>
          </a:p>
          <a:p>
            <a:pPr marL="457200" indent="-457200">
              <a:lnSpc>
                <a:spcPct val="120000"/>
              </a:lnSpc>
              <a:spcBef>
                <a:spcPts val="0"/>
              </a:spcBef>
              <a:spcAft>
                <a:spcPts val="600"/>
              </a:spcAft>
              <a:buFont typeface="Arial" panose="020B0604020202020204" pitchFamily="34" charset="0"/>
              <a:buChar char="•"/>
            </a:pPr>
            <a:r>
              <a:rPr lang="en-US" sz="1800" dirty="0"/>
              <a:t>eating raw or undercooked shellfish, particularly oysters</a:t>
            </a:r>
          </a:p>
          <a:p>
            <a:pPr marL="457200" indent="-457200">
              <a:lnSpc>
                <a:spcPct val="120000"/>
              </a:lnSpc>
              <a:spcBef>
                <a:spcPts val="0"/>
              </a:spcBef>
              <a:spcAft>
                <a:spcPts val="1400"/>
              </a:spcAft>
              <a:buFont typeface="Arial" panose="020B0604020202020204" pitchFamily="34" charset="0"/>
              <a:buChar char="•"/>
            </a:pPr>
            <a:r>
              <a:rPr lang="en-US" sz="1800" dirty="0"/>
              <a:t>open wound is exposed to salt water or brackish water</a:t>
            </a:r>
          </a:p>
          <a:p>
            <a:pPr>
              <a:lnSpc>
                <a:spcPct val="120000"/>
              </a:lnSpc>
              <a:spcBef>
                <a:spcPts val="0"/>
              </a:spcBef>
              <a:spcAft>
                <a:spcPts val="1400"/>
              </a:spcAft>
            </a:pPr>
            <a:r>
              <a:rPr lang="en-US" sz="1800" dirty="0"/>
              <a:t>When illnesses are identified, a detailed investigation at retail and wholesale is required to determine the source of the illness and to prevent further illnesses.</a:t>
            </a:r>
          </a:p>
          <a:p>
            <a:pPr>
              <a:lnSpc>
                <a:spcPct val="120000"/>
              </a:lnSpc>
              <a:spcBef>
                <a:spcPts val="0"/>
              </a:spcBef>
              <a:spcAft>
                <a:spcPts val="1400"/>
              </a:spcAft>
            </a:pPr>
            <a:r>
              <a:rPr lang="en-US" sz="1800" i="1" dirty="0"/>
              <a:t>Vibriosis cannot be passed from one person to another.</a:t>
            </a:r>
          </a:p>
          <a:p>
            <a:pPr>
              <a:lnSpc>
                <a:spcPct val="120000"/>
              </a:lnSpc>
              <a:spcBef>
                <a:spcPts val="0"/>
              </a:spcBef>
              <a:spcAft>
                <a:spcPts val="1400"/>
              </a:spcAft>
            </a:pPr>
            <a:endParaRPr lang="en-US" sz="1800" dirty="0"/>
          </a:p>
        </p:txBody>
      </p:sp>
      <p:pic>
        <p:nvPicPr>
          <p:cNvPr id="4" name="Picture 3">
            <a:extLst>
              <a:ext uri="{FF2B5EF4-FFF2-40B4-BE49-F238E27FC236}">
                <a16:creationId xmlns:a16="http://schemas.microsoft.com/office/drawing/2014/main" id="{C82A41E2-926F-D061-F063-FC18D58FD906}"/>
              </a:ext>
            </a:extLst>
          </p:cNvPr>
          <p:cNvPicPr>
            <a:picLocks noChangeAspect="1"/>
          </p:cNvPicPr>
          <p:nvPr/>
        </p:nvPicPr>
        <p:blipFill>
          <a:blip r:embed="rId3"/>
          <a:srcRect/>
          <a:stretch/>
        </p:blipFill>
        <p:spPr>
          <a:xfrm>
            <a:off x="6931459" y="1276349"/>
            <a:ext cx="5048249" cy="5048249"/>
          </a:xfrm>
          <a:prstGeom prst="rect">
            <a:avLst/>
          </a:prstGeom>
        </p:spPr>
      </p:pic>
    </p:spTree>
    <p:extLst>
      <p:ext uri="{BB962C8B-B14F-4D97-AF65-F5344CB8AC3E}">
        <p14:creationId xmlns:p14="http://schemas.microsoft.com/office/powerpoint/2010/main" val="2142599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23748-60F7-4681-4162-4F5C3BB9A936}"/>
              </a:ext>
            </a:extLst>
          </p:cNvPr>
          <p:cNvSpPr>
            <a:spLocks noGrp="1"/>
          </p:cNvSpPr>
          <p:nvPr>
            <p:ph type="sldNum" sz="quarter" idx="4"/>
          </p:nvPr>
        </p:nvSpPr>
        <p:spPr/>
        <p:txBody>
          <a:bodyPr/>
          <a:lstStyle/>
          <a:p>
            <a:fld id="{CA49D0EE-DE7F-324B-A84C-F36708423CDB}" type="slidenum">
              <a:rPr lang="en-US" smtClean="0"/>
              <a:pPr/>
              <a:t>4</a:t>
            </a:fld>
            <a:endParaRPr lang="en-US" dirty="0"/>
          </a:p>
        </p:txBody>
      </p:sp>
      <p:sp>
        <p:nvSpPr>
          <p:cNvPr id="3" name="Title 2">
            <a:extLst>
              <a:ext uri="{FF2B5EF4-FFF2-40B4-BE49-F238E27FC236}">
                <a16:creationId xmlns:a16="http://schemas.microsoft.com/office/drawing/2014/main" id="{9B8DF875-F4E4-3B6E-282C-0D11BA6DF265}"/>
              </a:ext>
            </a:extLst>
          </p:cNvPr>
          <p:cNvSpPr>
            <a:spLocks noGrp="1"/>
          </p:cNvSpPr>
          <p:nvPr>
            <p:ph type="title"/>
          </p:nvPr>
        </p:nvSpPr>
        <p:spPr/>
        <p:txBody>
          <a:bodyPr/>
          <a:lstStyle/>
          <a:p>
            <a:r>
              <a:rPr lang="en-US" dirty="0"/>
              <a:t>Why is Vibrio Control work so important?</a:t>
            </a:r>
          </a:p>
        </p:txBody>
      </p:sp>
      <p:sp>
        <p:nvSpPr>
          <p:cNvPr id="4" name="Content Placeholder 3">
            <a:extLst>
              <a:ext uri="{FF2B5EF4-FFF2-40B4-BE49-F238E27FC236}">
                <a16:creationId xmlns:a16="http://schemas.microsoft.com/office/drawing/2014/main" id="{9A1DFA13-1DC9-FFFE-F44E-AEAF4E8AACBB}"/>
              </a:ext>
            </a:extLst>
          </p:cNvPr>
          <p:cNvSpPr>
            <a:spLocks noGrp="1"/>
          </p:cNvSpPr>
          <p:nvPr>
            <p:ph idx="1"/>
          </p:nvPr>
        </p:nvSpPr>
        <p:spPr>
          <a:xfrm>
            <a:off x="609600" y="1434514"/>
            <a:ext cx="6807200" cy="4679683"/>
          </a:xfrm>
        </p:spPr>
        <p:txBody>
          <a:bodyPr/>
          <a:lstStyle/>
          <a:p>
            <a:pPr marL="285750" marR="0" indent="-285750">
              <a:lnSpc>
                <a:spcPct val="120000"/>
              </a:lnSpc>
              <a:spcBef>
                <a:spcPts val="0"/>
              </a:spcBef>
              <a:spcAft>
                <a:spcPts val="1200"/>
              </a:spcAft>
              <a:buFont typeface="Arial" panose="020B0604020202020204" pitchFamily="34" charset="0"/>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Vibrio Control Plan is a program to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protect the public health of consumers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by assuring the sale or distribution of shellfish from safe sources and that shellfish have not been adulterated during cultivating, harvesting, processing, shipping, or handling. </a:t>
            </a:r>
          </a:p>
          <a:p>
            <a:pPr marL="285750" marR="0" indent="-285750">
              <a:lnSpc>
                <a:spcPct val="120000"/>
              </a:lnSpc>
              <a:spcBef>
                <a:spcPts val="0"/>
              </a:spcBef>
              <a:spcAft>
                <a:spcPts val="12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program includes a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collaborative effort by state, local, and federal officials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as well as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businesses and advocacy groups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creates multiple layers of oversight to prevent injury and death because of Vibrio infection.</a:t>
            </a:r>
          </a:p>
          <a:p>
            <a:pPr marL="285750" indent="-285750">
              <a:lnSpc>
                <a:spcPct val="120000"/>
              </a:lnSpc>
              <a:spcBef>
                <a:spcPts val="0"/>
              </a:spcBef>
              <a:spcAft>
                <a:spcPts val="12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Due to climate change and overall warmer water temperatures, the </a:t>
            </a:r>
            <a:r>
              <a:rPr lang="en-US" sz="1800" b="1" i="1" kern="100" dirty="0">
                <a:latin typeface="Aptos" panose="020B0004020202020204" pitchFamily="34" charset="0"/>
                <a:ea typeface="Aptos" panose="020B0004020202020204" pitchFamily="34" charset="0"/>
                <a:cs typeface="Times New Roman" panose="02020603050405020304" pitchFamily="18" charset="0"/>
              </a:rPr>
              <a:t>reach of Vibrio bacteria is expanding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therefore, the need to protect public health and strictly monitor harvesting systems is greater than ever.</a:t>
            </a:r>
          </a:p>
        </p:txBody>
      </p:sp>
      <p:pic>
        <p:nvPicPr>
          <p:cNvPr id="10" name="Picture 9" descr="A person holding a net in the water&#10;&#10;Description automatically generated">
            <a:extLst>
              <a:ext uri="{FF2B5EF4-FFF2-40B4-BE49-F238E27FC236}">
                <a16:creationId xmlns:a16="http://schemas.microsoft.com/office/drawing/2014/main" id="{71AF4397-9D92-D30B-AAAA-AB85799A5C94}"/>
              </a:ext>
            </a:extLst>
          </p:cNvPr>
          <p:cNvPicPr>
            <a:picLocks noChangeAspect="1"/>
          </p:cNvPicPr>
          <p:nvPr/>
        </p:nvPicPr>
        <p:blipFill>
          <a:blip r:embed="rId3"/>
          <a:stretch>
            <a:fillRect/>
          </a:stretch>
        </p:blipFill>
        <p:spPr>
          <a:xfrm>
            <a:off x="7997182" y="1371998"/>
            <a:ext cx="3254992" cy="4679684"/>
          </a:xfrm>
          <a:prstGeom prst="rect">
            <a:avLst/>
          </a:prstGeom>
        </p:spPr>
      </p:pic>
    </p:spTree>
    <p:extLst>
      <p:ext uri="{BB962C8B-B14F-4D97-AF65-F5344CB8AC3E}">
        <p14:creationId xmlns:p14="http://schemas.microsoft.com/office/powerpoint/2010/main" val="189816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2BA8ED-8EA1-B872-4089-D64CE819AEC6}"/>
              </a:ext>
            </a:extLst>
          </p:cNvPr>
          <p:cNvSpPr>
            <a:spLocks noGrp="1"/>
          </p:cNvSpPr>
          <p:nvPr>
            <p:ph type="sldNum" sz="quarter" idx="4"/>
          </p:nvPr>
        </p:nvSpPr>
        <p:spPr>
          <a:xfrm>
            <a:off x="9034825" y="6492502"/>
            <a:ext cx="2736415" cy="365125"/>
          </a:xfrm>
        </p:spPr>
        <p:txBody>
          <a:bodyPr vert="horz" lIns="91440" tIns="45720" rIns="91440" bIns="45720" rtlCol="0" anchor="ctr">
            <a:normAutofit/>
          </a:bodyPr>
          <a:lstStyle/>
          <a:p>
            <a:pPr>
              <a:spcAft>
                <a:spcPts val="600"/>
              </a:spcAft>
            </a:pPr>
            <a:fld id="{CA49D0EE-DE7F-324B-A84C-F36708423CDB}" type="slidenum">
              <a:rPr lang="en-US" smtClean="0"/>
              <a:pPr>
                <a:spcAft>
                  <a:spcPts val="600"/>
                </a:spcAft>
              </a:pPr>
              <a:t>5</a:t>
            </a:fld>
            <a:endParaRPr lang="en-US"/>
          </a:p>
        </p:txBody>
      </p:sp>
      <p:sp>
        <p:nvSpPr>
          <p:cNvPr id="2" name="Title 1">
            <a:extLst>
              <a:ext uri="{FF2B5EF4-FFF2-40B4-BE49-F238E27FC236}">
                <a16:creationId xmlns:a16="http://schemas.microsoft.com/office/drawing/2014/main" id="{CD4C3894-F545-F5FB-C476-5FC5079B6234}"/>
              </a:ext>
            </a:extLst>
          </p:cNvPr>
          <p:cNvSpPr>
            <a:spLocks noGrp="1"/>
          </p:cNvSpPr>
          <p:nvPr>
            <p:ph type="title"/>
          </p:nvPr>
        </p:nvSpPr>
        <p:spPr>
          <a:xfrm>
            <a:off x="592822" y="56524"/>
            <a:ext cx="10972800" cy="874654"/>
          </a:xfrm>
        </p:spPr>
        <p:txBody>
          <a:bodyPr vert="horz" lIns="91440" tIns="45720" rIns="91440" bIns="45720" rtlCol="0" anchor="ctr">
            <a:normAutofit/>
          </a:bodyPr>
          <a:lstStyle/>
          <a:p>
            <a:r>
              <a:rPr lang="en-US" b="1" kern="1200" dirty="0">
                <a:latin typeface="Arial" panose="020B0604020202020204" pitchFamily="34" charset="0"/>
                <a:ea typeface="+mj-ea"/>
                <a:cs typeface="Arial" panose="020B0604020202020204" pitchFamily="34" charset="0"/>
              </a:rPr>
              <a:t>Notification of Affected Shellfish / Growing Areas</a:t>
            </a:r>
          </a:p>
        </p:txBody>
      </p:sp>
      <p:graphicFrame>
        <p:nvGraphicFramePr>
          <p:cNvPr id="8" name="TextBox 5">
            <a:extLst>
              <a:ext uri="{FF2B5EF4-FFF2-40B4-BE49-F238E27FC236}">
                <a16:creationId xmlns:a16="http://schemas.microsoft.com/office/drawing/2014/main" id="{C6AB26CB-7204-5A83-ED92-9D5EF69C860C}"/>
              </a:ext>
            </a:extLst>
          </p:cNvPr>
          <p:cNvGraphicFramePr/>
          <p:nvPr>
            <p:extLst>
              <p:ext uri="{D42A27DB-BD31-4B8C-83A1-F6EECF244321}">
                <p14:modId xmlns:p14="http://schemas.microsoft.com/office/powerpoint/2010/main" val="1436327911"/>
              </p:ext>
            </p:extLst>
          </p:nvPr>
        </p:nvGraphicFramePr>
        <p:xfrm>
          <a:off x="4562221" y="1312832"/>
          <a:ext cx="7209019" cy="4798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4A428269-57FD-C4F5-80FF-D81BA0059849}"/>
              </a:ext>
            </a:extLst>
          </p:cNvPr>
          <p:cNvPicPr>
            <a:picLocks noChangeAspect="1"/>
          </p:cNvPicPr>
          <p:nvPr/>
        </p:nvPicPr>
        <p:blipFill>
          <a:blip r:embed="rId8"/>
          <a:stretch>
            <a:fillRect/>
          </a:stretch>
        </p:blipFill>
        <p:spPr>
          <a:xfrm>
            <a:off x="592822" y="1374857"/>
            <a:ext cx="3474680" cy="4697529"/>
          </a:xfrm>
          <a:prstGeom prst="rect">
            <a:avLst/>
          </a:prstGeom>
          <a:solidFill>
            <a:srgbClr val="000000">
              <a:shade val="95000"/>
            </a:srgbClr>
          </a:solidFill>
          <a:ln w="38100" cap="sq">
            <a:solidFill>
              <a:srgbClr val="4C9DD7"/>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524218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B0049-88DB-8BE9-4F1E-B9759131F873}"/>
              </a:ext>
            </a:extLst>
          </p:cNvPr>
          <p:cNvSpPr>
            <a:spLocks noGrp="1"/>
          </p:cNvSpPr>
          <p:nvPr>
            <p:ph type="sldNum" sz="quarter" idx="4"/>
          </p:nvPr>
        </p:nvSpPr>
        <p:spPr/>
        <p:txBody>
          <a:bodyPr/>
          <a:lstStyle/>
          <a:p>
            <a:fld id="{CA49D0EE-DE7F-324B-A84C-F36708423CDB}" type="slidenum">
              <a:rPr lang="en-US" smtClean="0"/>
              <a:pPr/>
              <a:t>6</a:t>
            </a:fld>
            <a:endParaRPr lang="en-US" dirty="0"/>
          </a:p>
        </p:txBody>
      </p:sp>
      <p:sp>
        <p:nvSpPr>
          <p:cNvPr id="3" name="Title 2">
            <a:extLst>
              <a:ext uri="{FF2B5EF4-FFF2-40B4-BE49-F238E27FC236}">
                <a16:creationId xmlns:a16="http://schemas.microsoft.com/office/drawing/2014/main" id="{618A4E0A-B71A-D6A1-30CB-0EAE9BB73936}"/>
              </a:ext>
            </a:extLst>
          </p:cNvPr>
          <p:cNvSpPr>
            <a:spLocks noGrp="1"/>
          </p:cNvSpPr>
          <p:nvPr>
            <p:ph type="title"/>
          </p:nvPr>
        </p:nvSpPr>
        <p:spPr/>
        <p:txBody>
          <a:bodyPr>
            <a:normAutofit/>
          </a:bodyPr>
          <a:lstStyle/>
          <a:p>
            <a:r>
              <a:rPr lang="en-US" dirty="0"/>
              <a:t>MA Vibrio Control Plan </a:t>
            </a:r>
          </a:p>
        </p:txBody>
      </p:sp>
      <p:pic>
        <p:nvPicPr>
          <p:cNvPr id="6" name="Content Placeholder 5" descr="A screenshot of a computer screen&#10;&#10;Description automatically generated">
            <a:extLst>
              <a:ext uri="{FF2B5EF4-FFF2-40B4-BE49-F238E27FC236}">
                <a16:creationId xmlns:a16="http://schemas.microsoft.com/office/drawing/2014/main" id="{C2E7302C-1520-04F9-2FA9-971F147C143F}"/>
              </a:ext>
            </a:extLst>
          </p:cNvPr>
          <p:cNvPicPr>
            <a:picLocks noGrp="1" noChangeAspect="1"/>
          </p:cNvPicPr>
          <p:nvPr>
            <p:ph idx="1"/>
          </p:nvPr>
        </p:nvPicPr>
        <p:blipFill>
          <a:blip r:embed="rId3"/>
          <a:stretch>
            <a:fillRect/>
          </a:stretch>
        </p:blipFill>
        <p:spPr>
          <a:xfrm>
            <a:off x="-145040" y="1165476"/>
            <a:ext cx="12482080" cy="4654776"/>
          </a:xfrm>
        </p:spPr>
      </p:pic>
      <p:sp>
        <p:nvSpPr>
          <p:cNvPr id="7" name="TextBox 6">
            <a:extLst>
              <a:ext uri="{FF2B5EF4-FFF2-40B4-BE49-F238E27FC236}">
                <a16:creationId xmlns:a16="http://schemas.microsoft.com/office/drawing/2014/main" id="{0E4C6B29-2AA2-55FD-3F2E-1B7F9ED82122}"/>
              </a:ext>
            </a:extLst>
          </p:cNvPr>
          <p:cNvSpPr txBox="1"/>
          <p:nvPr/>
        </p:nvSpPr>
        <p:spPr>
          <a:xfrm>
            <a:off x="317241" y="5820252"/>
            <a:ext cx="11569959" cy="523220"/>
          </a:xfrm>
          <a:prstGeom prst="rect">
            <a:avLst/>
          </a:prstGeom>
          <a:noFill/>
        </p:spPr>
        <p:txBody>
          <a:bodyPr wrap="square" rtlCol="0">
            <a:spAutoFit/>
          </a:bodyPr>
          <a:lstStyle/>
          <a:p>
            <a:r>
              <a:rPr lang="en-US" sz="1400" dirty="0"/>
              <a:t>A Vibrio Control Plan is a requirement for wholesale only. It requires specific icing times and logs to ensure the oysters were held at 45*F or below after harvesting. For more information, including training videos you can go to the </a:t>
            </a:r>
            <a:r>
              <a:rPr lang="en-US" sz="1400" dirty="0">
                <a:hlinkClick r:id="rId4"/>
              </a:rPr>
              <a:t>MA Division of Marine Fisheries website</a:t>
            </a:r>
            <a:r>
              <a:rPr lang="en-US" sz="1400" dirty="0"/>
              <a:t>.</a:t>
            </a:r>
          </a:p>
        </p:txBody>
      </p:sp>
    </p:spTree>
    <p:extLst>
      <p:ext uri="{BB962C8B-B14F-4D97-AF65-F5344CB8AC3E}">
        <p14:creationId xmlns:p14="http://schemas.microsoft.com/office/powerpoint/2010/main" val="367061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20F1CD-10E0-7721-AA3F-2A92D3EA4364}"/>
              </a:ext>
            </a:extLst>
          </p:cNvPr>
          <p:cNvSpPr>
            <a:spLocks noGrp="1"/>
          </p:cNvSpPr>
          <p:nvPr>
            <p:ph type="sldNum" sz="quarter" idx="4"/>
          </p:nvPr>
        </p:nvSpPr>
        <p:spPr/>
        <p:txBody>
          <a:bodyPr/>
          <a:lstStyle/>
          <a:p>
            <a:fld id="{CA49D0EE-DE7F-324B-A84C-F36708423CDB}" type="slidenum">
              <a:rPr lang="en-US" smtClean="0"/>
              <a:pPr/>
              <a:t>7</a:t>
            </a:fld>
            <a:endParaRPr lang="en-US" dirty="0"/>
          </a:p>
        </p:txBody>
      </p:sp>
      <p:sp>
        <p:nvSpPr>
          <p:cNvPr id="3" name="Title 2">
            <a:extLst>
              <a:ext uri="{FF2B5EF4-FFF2-40B4-BE49-F238E27FC236}">
                <a16:creationId xmlns:a16="http://schemas.microsoft.com/office/drawing/2014/main" id="{D242F912-A12F-AD36-0414-A896302EEE36}"/>
              </a:ext>
            </a:extLst>
          </p:cNvPr>
          <p:cNvSpPr>
            <a:spLocks noGrp="1"/>
          </p:cNvSpPr>
          <p:nvPr>
            <p:ph type="title"/>
          </p:nvPr>
        </p:nvSpPr>
        <p:spPr/>
        <p:txBody>
          <a:bodyPr/>
          <a:lstStyle/>
          <a:p>
            <a:r>
              <a:rPr lang="en-US" dirty="0"/>
              <a:t>Initiating a Vibrio Illness Investigation </a:t>
            </a:r>
          </a:p>
        </p:txBody>
      </p:sp>
      <p:sp>
        <p:nvSpPr>
          <p:cNvPr id="4" name="Content Placeholder 3">
            <a:extLst>
              <a:ext uri="{FF2B5EF4-FFF2-40B4-BE49-F238E27FC236}">
                <a16:creationId xmlns:a16="http://schemas.microsoft.com/office/drawing/2014/main" id="{DDA3EF46-CD3E-6E64-612E-F2F73B8925ED}"/>
              </a:ext>
            </a:extLst>
          </p:cNvPr>
          <p:cNvSpPr>
            <a:spLocks noGrp="1"/>
          </p:cNvSpPr>
          <p:nvPr>
            <p:ph idx="1"/>
          </p:nvPr>
        </p:nvSpPr>
        <p:spPr>
          <a:xfrm>
            <a:off x="592822" y="1234923"/>
            <a:ext cx="6169891" cy="4679683"/>
          </a:xfrm>
        </p:spPr>
        <p:txBody>
          <a:bodyPr vert="horz" lIns="91440" tIns="45720" rIns="91440" bIns="45720" rtlCol="0" anchor="t">
            <a:noAutofit/>
          </a:bodyPr>
          <a:lstStyle/>
          <a:p>
            <a:pPr>
              <a:lnSpc>
                <a:spcPct val="100000"/>
              </a:lnSpc>
              <a:spcBef>
                <a:spcPts val="0"/>
              </a:spcBef>
              <a:spcAft>
                <a:spcPts val="800"/>
              </a:spcAft>
            </a:pPr>
            <a:r>
              <a:rPr lang="en-US" sz="1800" dirty="0"/>
              <a:t>When a retail food establishment is identified in the food history of a Vibrio case:</a:t>
            </a:r>
          </a:p>
          <a:p>
            <a:pPr marL="457200" indent="-457200">
              <a:lnSpc>
                <a:spcPct val="100000"/>
              </a:lnSpc>
              <a:spcBef>
                <a:spcPts val="0"/>
              </a:spcBef>
              <a:spcAft>
                <a:spcPts val="800"/>
              </a:spcAft>
              <a:buFont typeface="Arial" panose="020B0604020202020204" pitchFamily="34" charset="0"/>
              <a:buChar char="•"/>
            </a:pPr>
            <a:r>
              <a:rPr lang="en-US" sz="1800" dirty="0">
                <a:latin typeface="Arial"/>
                <a:cs typeface="Arial"/>
              </a:rPr>
              <a:t>The </a:t>
            </a:r>
            <a:r>
              <a:rPr lang="en-US" sz="1800" b="1" dirty="0">
                <a:latin typeface="Arial"/>
                <a:cs typeface="Arial"/>
              </a:rPr>
              <a:t>Division of Food Protection </a:t>
            </a:r>
            <a:r>
              <a:rPr lang="en-US" sz="1800" dirty="0">
                <a:latin typeface="Arial"/>
                <a:cs typeface="Arial"/>
              </a:rPr>
              <a:t>(</a:t>
            </a:r>
            <a:r>
              <a:rPr lang="en-US" sz="1800" b="1" dirty="0">
                <a:latin typeface="Arial"/>
                <a:cs typeface="Arial"/>
              </a:rPr>
              <a:t>DFP</a:t>
            </a:r>
            <a:r>
              <a:rPr lang="en-US" sz="1800" dirty="0">
                <a:latin typeface="Arial"/>
                <a:cs typeface="Arial"/>
              </a:rPr>
              <a:t>) will contact the LBOH and communicate objectives and a time frame for completion.</a:t>
            </a:r>
            <a:r>
              <a:rPr lang="en-US" sz="1800" dirty="0"/>
              <a:t> Food histories are collected by an epidemiologist or a public health nurse. </a:t>
            </a:r>
            <a:endParaRPr lang="en-US" sz="1800" dirty="0">
              <a:latin typeface="Arial"/>
              <a:cs typeface="Arial"/>
            </a:endParaRPr>
          </a:p>
          <a:p>
            <a:pPr marL="457200" indent="-457200">
              <a:lnSpc>
                <a:spcPct val="100000"/>
              </a:lnSpc>
              <a:spcBef>
                <a:spcPts val="0"/>
              </a:spcBef>
              <a:spcAft>
                <a:spcPts val="800"/>
              </a:spcAft>
              <a:buFont typeface="Arial" panose="020B0604020202020204" pitchFamily="34" charset="0"/>
              <a:buChar char="•"/>
            </a:pPr>
            <a:r>
              <a:rPr lang="en-US" sz="1800" b="1" i="1" dirty="0"/>
              <a:t>Local Boards of Health (LBOH) overall goal is to identify any evidence of cross-contamination, mishandling, or temperature abuse.</a:t>
            </a:r>
          </a:p>
          <a:p>
            <a:pPr marL="457200" indent="-457200">
              <a:lnSpc>
                <a:spcPct val="100000"/>
              </a:lnSpc>
              <a:spcBef>
                <a:spcPts val="0"/>
              </a:spcBef>
              <a:spcAft>
                <a:spcPts val="800"/>
              </a:spcAft>
              <a:buFont typeface="Arial" panose="020B0604020202020204" pitchFamily="34" charset="0"/>
              <a:buChar char="•"/>
            </a:pPr>
            <a:r>
              <a:rPr lang="en-US" sz="1800" dirty="0">
                <a:latin typeface="Arial"/>
                <a:cs typeface="Arial"/>
              </a:rPr>
              <a:t>DFP provides a guidance document to the local inspector(s) and encourages local inspector to contact DFP inspector with questions.</a:t>
            </a:r>
          </a:p>
          <a:p>
            <a:pPr marL="457200" indent="-457200">
              <a:lnSpc>
                <a:spcPct val="100000"/>
              </a:lnSpc>
              <a:spcBef>
                <a:spcPts val="0"/>
              </a:spcBef>
              <a:spcAft>
                <a:spcPts val="800"/>
              </a:spcAft>
              <a:buFont typeface="Arial" panose="020B0604020202020204" pitchFamily="34" charset="0"/>
              <a:buChar char="•"/>
            </a:pPr>
            <a:r>
              <a:rPr lang="en-US" sz="1800" dirty="0">
                <a:latin typeface="Arial"/>
                <a:cs typeface="Arial"/>
              </a:rPr>
              <a:t>DFP will request for assistance from the LBOH to contact the retail site to collect tags, invoices, and other documents, and conduct a HACCP Assessment which then allows for a timely initiation of wholesale traceback by DFP.  </a:t>
            </a:r>
          </a:p>
        </p:txBody>
      </p:sp>
      <p:pic>
        <p:nvPicPr>
          <p:cNvPr id="6" name="Picture 5">
            <a:extLst>
              <a:ext uri="{FF2B5EF4-FFF2-40B4-BE49-F238E27FC236}">
                <a16:creationId xmlns:a16="http://schemas.microsoft.com/office/drawing/2014/main" id="{CEB663A2-1BE1-973B-219F-58800BFE6284}"/>
              </a:ext>
            </a:extLst>
          </p:cNvPr>
          <p:cNvPicPr>
            <a:picLocks noChangeAspect="1"/>
          </p:cNvPicPr>
          <p:nvPr/>
        </p:nvPicPr>
        <p:blipFill>
          <a:blip r:embed="rId3"/>
          <a:srcRect/>
          <a:stretch/>
        </p:blipFill>
        <p:spPr>
          <a:xfrm>
            <a:off x="6779491" y="1213573"/>
            <a:ext cx="5121564" cy="5121564"/>
          </a:xfrm>
          <a:prstGeom prst="rect">
            <a:avLst/>
          </a:prstGeom>
        </p:spPr>
      </p:pic>
    </p:spTree>
    <p:extLst>
      <p:ext uri="{BB962C8B-B14F-4D97-AF65-F5344CB8AC3E}">
        <p14:creationId xmlns:p14="http://schemas.microsoft.com/office/powerpoint/2010/main" val="529252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4E6F5F-6999-8E40-B10E-909383AC8BDE}"/>
              </a:ext>
            </a:extLst>
          </p:cNvPr>
          <p:cNvSpPr>
            <a:spLocks noGrp="1"/>
          </p:cNvSpPr>
          <p:nvPr>
            <p:ph type="sldNum" sz="quarter" idx="4"/>
          </p:nvPr>
        </p:nvSpPr>
        <p:spPr/>
        <p:txBody>
          <a:bodyPr/>
          <a:lstStyle/>
          <a:p>
            <a:fld id="{CA49D0EE-DE7F-324B-A84C-F36708423CDB}" type="slidenum">
              <a:rPr lang="en-US" smtClean="0"/>
              <a:pPr/>
              <a:t>8</a:t>
            </a:fld>
            <a:endParaRPr lang="en-US" dirty="0"/>
          </a:p>
        </p:txBody>
      </p:sp>
      <p:sp>
        <p:nvSpPr>
          <p:cNvPr id="7" name="Title 1">
            <a:extLst>
              <a:ext uri="{FF2B5EF4-FFF2-40B4-BE49-F238E27FC236}">
                <a16:creationId xmlns:a16="http://schemas.microsoft.com/office/drawing/2014/main" id="{26B23C82-9EF6-BAA3-A585-F7B566350449}"/>
              </a:ext>
            </a:extLst>
          </p:cNvPr>
          <p:cNvSpPr>
            <a:spLocks noGrp="1"/>
          </p:cNvSpPr>
          <p:nvPr>
            <p:ph type="title"/>
          </p:nvPr>
        </p:nvSpPr>
        <p:spPr>
          <a:xfrm>
            <a:off x="592138" y="57150"/>
            <a:ext cx="10972800" cy="874713"/>
          </a:xfrm>
        </p:spPr>
        <p:txBody>
          <a:bodyPr/>
          <a:lstStyle/>
          <a:p>
            <a:r>
              <a:rPr lang="en-US" dirty="0"/>
              <a:t>Notification and Request to the LBOH</a:t>
            </a:r>
          </a:p>
        </p:txBody>
      </p:sp>
      <p:graphicFrame>
        <p:nvGraphicFramePr>
          <p:cNvPr id="11" name="Diagram 10">
            <a:extLst>
              <a:ext uri="{FF2B5EF4-FFF2-40B4-BE49-F238E27FC236}">
                <a16:creationId xmlns:a16="http://schemas.microsoft.com/office/drawing/2014/main" id="{147830FC-4DA9-6B88-010C-2C98554F0843}"/>
              </a:ext>
            </a:extLst>
          </p:cNvPr>
          <p:cNvGraphicFramePr/>
          <p:nvPr>
            <p:extLst>
              <p:ext uri="{D42A27DB-BD31-4B8C-83A1-F6EECF244321}">
                <p14:modId xmlns:p14="http://schemas.microsoft.com/office/powerpoint/2010/main" val="192029323"/>
              </p:ext>
            </p:extLst>
          </p:nvPr>
        </p:nvGraphicFramePr>
        <p:xfrm>
          <a:off x="193965" y="57150"/>
          <a:ext cx="11762508" cy="4891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D5AEEFBC-3F7A-9244-A184-46D5A6DB7479}"/>
              </a:ext>
            </a:extLst>
          </p:cNvPr>
          <p:cNvPicPr>
            <a:picLocks noChangeAspect="1"/>
          </p:cNvPicPr>
          <p:nvPr/>
        </p:nvPicPr>
        <p:blipFill>
          <a:blip r:embed="rId8"/>
          <a:stretch>
            <a:fillRect/>
          </a:stretch>
        </p:blipFill>
        <p:spPr>
          <a:xfrm>
            <a:off x="235527" y="3722443"/>
            <a:ext cx="2271872" cy="1859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Graphic 14">
            <a:extLst>
              <a:ext uri="{FF2B5EF4-FFF2-40B4-BE49-F238E27FC236}">
                <a16:creationId xmlns:a16="http://schemas.microsoft.com/office/drawing/2014/main" id="{682D4EAA-ADA6-FF0A-802B-0AD4574AFC31}"/>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3013367" y="3705124"/>
            <a:ext cx="1863436" cy="1863436"/>
          </a:xfrm>
          <a:prstGeom prst="rect">
            <a:avLst/>
          </a:prstGeom>
        </p:spPr>
      </p:pic>
      <p:pic>
        <p:nvPicPr>
          <p:cNvPr id="17" name="Picture 16" descr="Text, letter&#10;&#10;AI-generated content may be incorrect.">
            <a:extLst>
              <a:ext uri="{FF2B5EF4-FFF2-40B4-BE49-F238E27FC236}">
                <a16:creationId xmlns:a16="http://schemas.microsoft.com/office/drawing/2014/main" id="{A2F78494-5902-3B29-F75E-8586F901EC98}"/>
              </a:ext>
            </a:extLst>
          </p:cNvPr>
          <p:cNvPicPr>
            <a:picLocks noChangeAspect="1"/>
          </p:cNvPicPr>
          <p:nvPr/>
        </p:nvPicPr>
        <p:blipFill>
          <a:blip r:embed="rId12"/>
          <a:stretch>
            <a:fillRect/>
          </a:stretch>
        </p:blipFill>
        <p:spPr>
          <a:xfrm>
            <a:off x="7858639" y="3429000"/>
            <a:ext cx="2023763" cy="874713"/>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sheet of music&#10;&#10;AI-generated content may be incorrect.">
            <a:extLst>
              <a:ext uri="{FF2B5EF4-FFF2-40B4-BE49-F238E27FC236}">
                <a16:creationId xmlns:a16="http://schemas.microsoft.com/office/drawing/2014/main" id="{CFD98CC8-386F-54C0-4C04-8E6F4B0FAEFA}"/>
              </a:ext>
            </a:extLst>
          </p:cNvPr>
          <p:cNvPicPr>
            <a:picLocks noChangeAspect="1"/>
          </p:cNvPicPr>
          <p:nvPr/>
        </p:nvPicPr>
        <p:blipFill>
          <a:blip r:embed="rId13"/>
          <a:stretch>
            <a:fillRect/>
          </a:stretch>
        </p:blipFill>
        <p:spPr>
          <a:xfrm>
            <a:off x="7739430" y="4583449"/>
            <a:ext cx="2262032" cy="1145820"/>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Graphical user interface&#10;&#10;AI-generated content may be incorrect.">
            <a:extLst>
              <a:ext uri="{FF2B5EF4-FFF2-40B4-BE49-F238E27FC236}">
                <a16:creationId xmlns:a16="http://schemas.microsoft.com/office/drawing/2014/main" id="{2248F3FF-FCB5-FE72-B101-259672430987}"/>
              </a:ext>
            </a:extLst>
          </p:cNvPr>
          <p:cNvPicPr>
            <a:picLocks noChangeAspect="1"/>
          </p:cNvPicPr>
          <p:nvPr/>
        </p:nvPicPr>
        <p:blipFill>
          <a:blip r:embed="rId14"/>
          <a:stretch>
            <a:fillRect/>
          </a:stretch>
        </p:blipFill>
        <p:spPr>
          <a:xfrm>
            <a:off x="5233048" y="3518371"/>
            <a:ext cx="2177853" cy="2063621"/>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Text&#10;&#10;AI-generated content may be incorrect.">
            <a:extLst>
              <a:ext uri="{FF2B5EF4-FFF2-40B4-BE49-F238E27FC236}">
                <a16:creationId xmlns:a16="http://schemas.microsoft.com/office/drawing/2014/main" id="{67137567-FBAF-CADC-3502-B864B7975510}"/>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rot="5400000">
            <a:off x="9926193" y="3859287"/>
            <a:ext cx="2494338" cy="1448325"/>
          </a:xfrm>
          <a:prstGeom prst="rect">
            <a:avLst/>
          </a:prstGeom>
        </p:spPr>
      </p:pic>
    </p:spTree>
    <p:extLst>
      <p:ext uri="{BB962C8B-B14F-4D97-AF65-F5344CB8AC3E}">
        <p14:creationId xmlns:p14="http://schemas.microsoft.com/office/powerpoint/2010/main" val="1491680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68CE7A-411B-4DEA-02C2-7D6B06A155A0}"/>
              </a:ext>
            </a:extLst>
          </p:cNvPr>
          <p:cNvSpPr>
            <a:spLocks noGrp="1"/>
          </p:cNvSpPr>
          <p:nvPr>
            <p:ph type="sldNum" sz="quarter" idx="4"/>
          </p:nvPr>
        </p:nvSpPr>
        <p:spPr/>
        <p:txBody>
          <a:bodyPr/>
          <a:lstStyle/>
          <a:p>
            <a:fld id="{CA49D0EE-DE7F-324B-A84C-F36708423CDB}" type="slidenum">
              <a:rPr lang="en-US" smtClean="0"/>
              <a:pPr/>
              <a:t>9</a:t>
            </a:fld>
            <a:endParaRPr lang="en-US" dirty="0"/>
          </a:p>
        </p:txBody>
      </p:sp>
      <p:sp>
        <p:nvSpPr>
          <p:cNvPr id="3" name="Title 2">
            <a:extLst>
              <a:ext uri="{FF2B5EF4-FFF2-40B4-BE49-F238E27FC236}">
                <a16:creationId xmlns:a16="http://schemas.microsoft.com/office/drawing/2014/main" id="{9DE3E29D-A3E7-37EC-42F8-CB44F2B62B48}"/>
              </a:ext>
            </a:extLst>
          </p:cNvPr>
          <p:cNvSpPr>
            <a:spLocks noGrp="1"/>
          </p:cNvSpPr>
          <p:nvPr>
            <p:ph type="title"/>
          </p:nvPr>
        </p:nvSpPr>
        <p:spPr/>
        <p:txBody>
          <a:bodyPr/>
          <a:lstStyle/>
          <a:p>
            <a:r>
              <a:rPr lang="en-US"/>
              <a:t>DFP Guidelines</a:t>
            </a:r>
            <a:endParaRPr lang="en-US" dirty="0"/>
          </a:p>
        </p:txBody>
      </p:sp>
      <p:pic>
        <p:nvPicPr>
          <p:cNvPr id="9" name="Picture 8">
            <a:extLst>
              <a:ext uri="{FF2B5EF4-FFF2-40B4-BE49-F238E27FC236}">
                <a16:creationId xmlns:a16="http://schemas.microsoft.com/office/drawing/2014/main" id="{91DB71E0-83C4-6C5C-0576-751623147B00}"/>
              </a:ext>
            </a:extLst>
          </p:cNvPr>
          <p:cNvPicPr>
            <a:picLocks noChangeAspect="1"/>
          </p:cNvPicPr>
          <p:nvPr/>
        </p:nvPicPr>
        <p:blipFill>
          <a:blip r:embed="rId3"/>
          <a:stretch>
            <a:fillRect/>
          </a:stretch>
        </p:blipFill>
        <p:spPr>
          <a:xfrm>
            <a:off x="2809492" y="1208269"/>
            <a:ext cx="6539460" cy="46883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19817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PPT-Template.pptx" id="{96C2E639-D294-4220-9985-8E2F7284829E}" vid="{6F8A1C8D-C38C-43CD-AF9D-6986CE62D2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5EF7E94F74954D8B9D2519C6DCD7C4" ma:contentTypeVersion="32" ma:contentTypeDescription="Create a new document." ma:contentTypeScope="" ma:versionID="c45e76a29d54354e49e2261f8ab51416">
  <xsd:schema xmlns:xsd="http://www.w3.org/2001/XMLSchema" xmlns:xs="http://www.w3.org/2001/XMLSchema" xmlns:p="http://schemas.microsoft.com/office/2006/metadata/properties" xmlns:ns1="http://schemas.microsoft.com/sharepoint/v3" xmlns:ns2="2320a901-c489-46a6-aa6f-d489d9faeddd" xmlns:ns3="719b7b82-2ff9-46dc-86f5-2c527f7688bc" targetNamespace="http://schemas.microsoft.com/office/2006/metadata/properties" ma:root="true" ma:fieldsID="07f93f7b2147814924ceb1a44e4e3b39" ns1:_="" ns2:_="" ns3:_="">
    <xsd:import namespace="http://schemas.microsoft.com/sharepoint/v3"/>
    <xsd:import namespace="2320a901-c489-46a6-aa6f-d489d9faeddd"/>
    <xsd:import namespace="719b7b82-2ff9-46dc-86f5-2c527f7688bc"/>
    <xsd:element name="properties">
      <xsd:complexType>
        <xsd:sequence>
          <xsd:element name="documentManagement">
            <xsd:complexType>
              <xsd:all>
                <xsd:element ref="ns2:Completedate"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FRPS" minOccurs="0"/>
                <xsd:element ref="ns2:FiscalYear" minOccurs="0"/>
                <xsd:element ref="ns2:Trainers" minOccurs="0"/>
                <xsd:element ref="ns2:MAWPA" minOccurs="0"/>
                <xsd:element ref="ns2:Group" minOccurs="0"/>
                <xsd:element ref="ns2:MFRPS2" minOccurs="0"/>
                <xsd:element ref="ns2:MediaServiceLocation" minOccurs="0"/>
                <xsd:element ref="ns2:MediaLengthInSeconds" minOccurs="0"/>
                <xsd:element ref="ns2:comment" minOccurs="0"/>
                <xsd:element ref="ns1:WorkAddres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WorkAddress" ma:index="27" nillable="true" ma:displayName="Address" ma:internalName="WorkAddres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20a901-c489-46a6-aa6f-d489d9faeddd" elementFormDefault="qualified">
    <xsd:import namespace="http://schemas.microsoft.com/office/2006/documentManagement/types"/>
    <xsd:import namespace="http://schemas.microsoft.com/office/infopath/2007/PartnerControls"/>
    <xsd:element name="Completedate" ma:index="2" nillable="true" ma:displayName="Complete date" ma:format="DateOnly" ma:internalName="Completedate" ma:readOnly="fals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FRPS" ma:index="17" nillable="true" ma:displayName="MFRPS" ma:decimals="0" ma:description="Program Standard # for this policy" ma:format="Dropdown" ma:hidden="true" ma:internalName="MFRPS" ma:percentage="FALSE">
      <xsd:simpleType>
        <xsd:restriction base="dms:Number"/>
      </xsd:simpleType>
    </xsd:element>
    <xsd:element name="FiscalYear" ma:index="18" nillable="true" ma:displayName="Fiscal Year" ma:decimals="0" ma:description="last 2 digits of FY" ma:format="Dropdown" ma:hidden="true" ma:internalName="FiscalYear" ma:readOnly="false" ma:percentage="FALSE">
      <xsd:simpleType>
        <xsd:restriction base="dms:Number"/>
      </xsd:simpleType>
    </xsd:element>
    <xsd:element name="Trainers" ma:index="19" nillable="true" ma:displayName="Trainers" ma:description="Trainings submitted for review" ma:format="Dropdown" ma:hidden="true" ma:internalName="Trainers" ma:readOnly="false">
      <xsd:simpleType>
        <xsd:restriction base="dms:Choice">
          <xsd:enumeration value="Berkshire"/>
          <xsd:enumeration value="MHOA"/>
          <xsd:enumeration value="DPH"/>
        </xsd:restriction>
      </xsd:simpleType>
    </xsd:element>
    <xsd:element name="MAWPA" ma:index="20" nillable="true" ma:displayName="MAWPA" ma:default="0" ma:description="docs used in MAWPA" ma:format="Dropdown" ma:hidden="true" ma:internalName="MAWPA" ma:readOnly="false">
      <xsd:simpleType>
        <xsd:restriction base="dms:Boolean"/>
      </xsd:simpleType>
    </xsd:element>
    <xsd:element name="Group" ma:index="21" nillable="true" ma:displayName="Group" ma:format="Dropdown" ma:hidden="true" ma:internalName="Group">
      <xsd:simpleType>
        <xsd:restriction base="dms:Choice">
          <xsd:enumeration value="OP"/>
          <xsd:enumeration value="RF"/>
          <xsd:enumeration value="Choice 3"/>
        </xsd:restriction>
      </xsd:simpleType>
    </xsd:element>
    <xsd:element name="MFRPS2" ma:index="22" nillable="true" ma:displayName="MFRPS2" ma:default="0" ma:format="Dropdown" ma:hidden="true" ma:internalName="MFRPS2" ma:readOnly="false">
      <xsd:simpleType>
        <xsd:restriction base="dms:Boolean"/>
      </xsd:simpleType>
    </xsd:element>
    <xsd:element name="MediaServiceLocation" ma:index="24" nillable="true" ma:displayName="Location" ma:hidden="true" ma:internalName="MediaServiceLocation" ma:readOnly="true">
      <xsd:simpleType>
        <xsd:restriction base="dms:Text"/>
      </xsd:simpleType>
    </xsd:element>
    <xsd:element name="MediaLengthInSeconds" ma:index="25" nillable="true" ma:displayName="Length (seconds)" ma:hidden="true" ma:internalName="MediaLengthInSeconds" ma:readOnly="true">
      <xsd:simpleType>
        <xsd:restriction base="dms:Unknown"/>
      </xsd:simpleType>
    </xsd:element>
    <xsd:element name="comment" ma:index="26" nillable="true" ma:displayName="comment" ma:internalName="comment">
      <xsd:simpleType>
        <xsd:restriction base="dms:Text">
          <xsd:maxLength value="255"/>
        </xsd:restrictio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9b7b82-2ff9-46dc-86f5-2c527f7688b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8" nillable="true" ma:displayName="Taxonomy Catch All Column" ma:hidden="true" ma:list="{9562e6a5-0220-4c79-a76d-5b19a01c73b4}" ma:internalName="TaxCatchAll" ma:showField="CatchAllData" ma:web="719b7b82-2ff9-46dc-86f5-2c527f7688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19b7b82-2ff9-46dc-86f5-2c527f7688bc">
      <UserInfo>
        <DisplayName>Cardwell, Gailee (DPH)</DisplayName>
        <AccountId>33</AccountId>
        <AccountType/>
      </UserInfo>
      <UserInfo>
        <DisplayName>Troche, Carlos (DPH)</DisplayName>
        <AccountId>28</AccountId>
        <AccountType/>
      </UserInfo>
      <UserInfo>
        <DisplayName>Cohen, Alison B (DPH)</DisplayName>
        <AccountId>11</AccountId>
        <AccountType/>
      </UserInfo>
    </SharedWithUsers>
    <TaxCatchAll xmlns="719b7b82-2ff9-46dc-86f5-2c527f7688bc" xsi:nil="true"/>
    <lcf76f155ced4ddcb4097134ff3c332f xmlns="2320a901-c489-46a6-aa6f-d489d9faeddd">
      <Terms xmlns="http://schemas.microsoft.com/office/infopath/2007/PartnerControls"/>
    </lcf76f155ced4ddcb4097134ff3c332f>
    <MAWPA xmlns="2320a901-c489-46a6-aa6f-d489d9faeddd">false</MAWPA>
    <Completedate xmlns="2320a901-c489-46a6-aa6f-d489d9faeddd" xsi:nil="true"/>
    <comment xmlns="2320a901-c489-46a6-aa6f-d489d9faeddd" xsi:nil="true"/>
    <MFRPS xmlns="2320a901-c489-46a6-aa6f-d489d9faeddd" xsi:nil="true"/>
    <WorkAddress xmlns="http://schemas.microsoft.com/sharepoint/v3" xsi:nil="true"/>
    <MFRPS2 xmlns="2320a901-c489-46a6-aa6f-d489d9faeddd">false</MFRPS2>
    <Trainers xmlns="2320a901-c489-46a6-aa6f-d489d9faeddd" xsi:nil="true"/>
    <FiscalYear xmlns="2320a901-c489-46a6-aa6f-d489d9faeddd" xsi:nil="true"/>
    <Group xmlns="2320a901-c489-46a6-aa6f-d489d9faeddd" xsi:nil="true"/>
  </documentManagement>
</p:properties>
</file>

<file path=customXml/itemProps1.xml><?xml version="1.0" encoding="utf-8"?>
<ds:datastoreItem xmlns:ds="http://schemas.openxmlformats.org/officeDocument/2006/customXml" ds:itemID="{F6427A9B-7B2E-4385-933D-1611712F10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20a901-c489-46a6-aa6f-d489d9faeddd"/>
    <ds:schemaRef ds:uri="719b7b82-2ff9-46dc-86f5-2c527f7688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4D9094-64B8-4632-A3B1-F24D23B1867F}">
  <ds:schemaRefs>
    <ds:schemaRef ds:uri="http://schemas.microsoft.com/sharepoint/v3/contenttype/forms"/>
  </ds:schemaRefs>
</ds:datastoreItem>
</file>

<file path=customXml/itemProps3.xml><?xml version="1.0" encoding="utf-8"?>
<ds:datastoreItem xmlns:ds="http://schemas.openxmlformats.org/officeDocument/2006/customXml" ds:itemID="{6E8AD35F-6594-4B15-9277-8BFC9EFD049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719b7b82-2ff9-46dc-86f5-2c527f7688bc"/>
    <ds:schemaRef ds:uri="http://schemas.microsoft.com/sharepoint/v3"/>
    <ds:schemaRef ds:uri="http://purl.org/dc/terms/"/>
    <ds:schemaRef ds:uri="http://schemas.openxmlformats.org/package/2006/metadata/core-properties"/>
    <ds:schemaRef ds:uri="2320a901-c489-46a6-aa6f-d489d9faedd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849</TotalTime>
  <Words>3559</Words>
  <Application>Microsoft Office PowerPoint</Application>
  <PresentationFormat>Widescreen</PresentationFormat>
  <Paragraphs>261</Paragraphs>
  <Slides>24</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ExtraBold</vt:lpstr>
      <vt:lpstr>Arial</vt:lpstr>
      <vt:lpstr>Calibri</vt:lpstr>
      <vt:lpstr>Franklin Gothic Book</vt:lpstr>
      <vt:lpstr>Office Theme</vt:lpstr>
      <vt:lpstr>PowerPoint Presentation</vt:lpstr>
      <vt:lpstr>Introduction</vt:lpstr>
      <vt:lpstr>What is Vibrio?</vt:lpstr>
      <vt:lpstr>Why is Vibrio Control work so important?</vt:lpstr>
      <vt:lpstr>Notification of Affected Shellfish / Growing Areas</vt:lpstr>
      <vt:lpstr>MA Vibrio Control Plan </vt:lpstr>
      <vt:lpstr>Initiating a Vibrio Illness Investigation </vt:lpstr>
      <vt:lpstr>Notification and Request to the LBOH</vt:lpstr>
      <vt:lpstr>DFP Guidelines</vt:lpstr>
      <vt:lpstr>Vibrio Checklist for LBOH</vt:lpstr>
      <vt:lpstr>Conduct a HACCP Risk Assessment</vt:lpstr>
      <vt:lpstr>Summary of a HACCP Risk Assessment (HRA)</vt:lpstr>
      <vt:lpstr>Steps in a HACCP Risk Assessment:</vt:lpstr>
      <vt:lpstr>Follow the Flow of Food</vt:lpstr>
      <vt:lpstr>Observe Receiving</vt:lpstr>
      <vt:lpstr>Review Tags</vt:lpstr>
      <vt:lpstr>Review Storage</vt:lpstr>
      <vt:lpstr>Review Service</vt:lpstr>
      <vt:lpstr>Post on Site Investigation</vt:lpstr>
      <vt:lpstr>DFP Traceback Investigation Summary</vt:lpstr>
      <vt:lpstr>Special Thank You</vt:lpstr>
      <vt:lpstr>My Contact Information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Atkinson, Jessica L (DPH)</dc:creator>
  <cp:lastModifiedBy>Ferreira, Jessica L. (DPH)</cp:lastModifiedBy>
  <cp:revision>81</cp:revision>
  <cp:lastPrinted>2025-08-26T12:25:56Z</cp:lastPrinted>
  <dcterms:created xsi:type="dcterms:W3CDTF">2022-07-05T15:37:33Z</dcterms:created>
  <dcterms:modified xsi:type="dcterms:W3CDTF">2025-08-26T12:34:25Z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0x010100023EC507CF3D814C891D1408D57845A8</vt:lpwstr>
  </property>
  <property fmtid="{D5CDD505-2E9C-101B-9397-08002B2CF9AE}" pid="3" name="MediaServiceImageTags">
    <vt:lpwstr/>
  </property>
</Properties>
</file>