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Lato"/>
      <p:regular r:id="rId34"/>
      <p:bold r:id="rId35"/>
      <p:italic r:id="rId36"/>
      <p:boldItalic r:id="rId37"/>
    </p:embeddedFont>
    <p:embeddedFont>
      <p:font typeface="Source Code Pro"/>
      <p:regular r:id="rId38"/>
      <p:bold r:id="rId39"/>
      <p:italic r:id="rId40"/>
      <p:boldItalic r:id="rId41"/>
    </p:embeddedFont>
    <p:embeddedFont>
      <p:font typeface="Oswal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CodePro-italic.fntdata"/><Relationship Id="rId20" Type="http://schemas.openxmlformats.org/officeDocument/2006/relationships/slide" Target="slides/slide13.xml"/><Relationship Id="rId42" Type="http://schemas.openxmlformats.org/officeDocument/2006/relationships/font" Target="fonts/Oswald-regular.fntdata"/><Relationship Id="rId41" Type="http://schemas.openxmlformats.org/officeDocument/2006/relationships/font" Target="fonts/SourceCodePro-boldItalic.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Oswald-bold.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ato-bold.fntdata"/><Relationship Id="rId12" Type="http://schemas.openxmlformats.org/officeDocument/2006/relationships/slide" Target="slides/slide5.xml"/><Relationship Id="rId34" Type="http://schemas.openxmlformats.org/officeDocument/2006/relationships/font" Target="fonts/Lato-regular.fntdata"/><Relationship Id="rId15" Type="http://schemas.openxmlformats.org/officeDocument/2006/relationships/slide" Target="slides/slide8.xml"/><Relationship Id="rId37" Type="http://schemas.openxmlformats.org/officeDocument/2006/relationships/font" Target="fonts/Lato-boldItalic.fntdata"/><Relationship Id="rId14" Type="http://schemas.openxmlformats.org/officeDocument/2006/relationships/slide" Target="slides/slide7.xml"/><Relationship Id="rId36" Type="http://schemas.openxmlformats.org/officeDocument/2006/relationships/font" Target="fonts/Lato-italic.fntdata"/><Relationship Id="rId17" Type="http://schemas.openxmlformats.org/officeDocument/2006/relationships/slide" Target="slides/slide10.xml"/><Relationship Id="rId39" Type="http://schemas.openxmlformats.org/officeDocument/2006/relationships/font" Target="fonts/SourceCodePro-bold.fntdata"/><Relationship Id="rId16" Type="http://schemas.openxmlformats.org/officeDocument/2006/relationships/slide" Target="slides/slide9.xml"/><Relationship Id="rId38" Type="http://schemas.openxmlformats.org/officeDocument/2006/relationships/font" Target="fonts/SourceCodePr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otefeeney.com/meet_paul" TargetMode="External"/><Relationship Id="rId3" Type="http://schemas.openxmlformats.org/officeDocument/2006/relationships/hyperlink" Target="https://malegislature.gov/Search/FindMyLegislato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legislature.gov/Committe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legislature.gov/Search/FindMyLegislato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e6ae3d3c9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e6ae3d3c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d82daecb7e_1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d82daecb7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Put questions in chat for reference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dbedea51c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dbedea51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4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Paul’s campaign site: </a:t>
            </a:r>
            <a:r>
              <a:rPr lang="en-US" u="sng">
                <a:solidFill>
                  <a:schemeClr val="hlink"/>
                </a:solidFill>
                <a:hlinkClick r:id="rId2"/>
              </a:rPr>
              <a:t>https://www.votefeeney.com/meet_paul</a:t>
            </a:r>
            <a:r>
              <a:rPr lang="en-US"/>
              <a:t> </a:t>
            </a:r>
            <a:endParaRPr/>
          </a:p>
          <a:p>
            <a:pPr indent="0" lvl="0" marL="0" rtl="0" algn="l">
              <a:spcBef>
                <a:spcPts val="0"/>
              </a:spcBef>
              <a:spcAft>
                <a:spcPts val="0"/>
              </a:spcAft>
              <a:buClr>
                <a:schemeClr val="dk1"/>
              </a:buClr>
              <a:buSzPts val="1100"/>
              <a:buFont typeface="Arial"/>
              <a:buNone/>
            </a:pPr>
            <a:r>
              <a:rPr lang="en-US">
                <a:solidFill>
                  <a:schemeClr val="dk1"/>
                </a:solidFill>
              </a:rPr>
              <a:t>Malegislature: </a:t>
            </a:r>
            <a:r>
              <a:rPr lang="en-US" u="sng">
                <a:solidFill>
                  <a:schemeClr val="hlink"/>
                </a:solidFill>
                <a:hlinkClick r:id="rId3"/>
              </a:rPr>
              <a:t>https://malegislature.gov/Search/FindMyLegislator</a:t>
            </a:r>
            <a:endParaRPr/>
          </a:p>
          <a:p>
            <a:pPr indent="0" lvl="0" marL="0" rtl="0" algn="l">
              <a:spcBef>
                <a:spcPts val="0"/>
              </a:spcBef>
              <a:spcAft>
                <a:spcPts val="0"/>
              </a:spcAft>
              <a:buClr>
                <a:schemeClr val="dk1"/>
              </a:buClr>
              <a:buSzPts val="1100"/>
              <a:buFont typeface="Arial"/>
              <a:buNone/>
            </a:pPr>
            <a:r>
              <a:t/>
            </a:r>
            <a:endParaRPr/>
          </a:p>
          <a:p>
            <a:pPr indent="-228600" lvl="0" marL="342900" rtl="0" algn="l">
              <a:lnSpc>
                <a:spcPct val="90000"/>
              </a:lnSpc>
              <a:spcBef>
                <a:spcPts val="800"/>
              </a:spcBef>
              <a:spcAft>
                <a:spcPts val="0"/>
              </a:spcAft>
              <a:buClr>
                <a:schemeClr val="dk1"/>
              </a:buClr>
              <a:buSzPts val="1000"/>
              <a:buFont typeface="Lato"/>
              <a:buAutoNum type="arabicPeriod"/>
            </a:pPr>
            <a:r>
              <a:rPr lang="en-US" sz="1000">
                <a:solidFill>
                  <a:schemeClr val="dk1"/>
                </a:solidFill>
                <a:latin typeface="Lato"/>
                <a:ea typeface="Lato"/>
                <a:cs typeface="Lato"/>
                <a:sym typeface="Lato"/>
              </a:rPr>
              <a:t>What is their career background? </a:t>
            </a:r>
            <a:endParaRPr sz="1000">
              <a:solidFill>
                <a:schemeClr val="dk1"/>
              </a:solidFill>
              <a:latin typeface="Lato"/>
              <a:ea typeface="Lato"/>
              <a:cs typeface="Lato"/>
              <a:sym typeface="Lato"/>
            </a:endParaRPr>
          </a:p>
          <a:p>
            <a:pPr indent="-228600" lvl="0" marL="342900" rtl="0" algn="l">
              <a:lnSpc>
                <a:spcPct val="90000"/>
              </a:lnSpc>
              <a:spcBef>
                <a:spcPts val="0"/>
              </a:spcBef>
              <a:spcAft>
                <a:spcPts val="0"/>
              </a:spcAft>
              <a:buClr>
                <a:schemeClr val="dk1"/>
              </a:buClr>
              <a:buSzPts val="1000"/>
              <a:buFont typeface="Lato"/>
              <a:buAutoNum type="arabicPeriod"/>
            </a:pPr>
            <a:r>
              <a:rPr lang="en-US" sz="1000">
                <a:solidFill>
                  <a:schemeClr val="dk1"/>
                </a:solidFill>
                <a:latin typeface="Lato"/>
                <a:ea typeface="Lato"/>
                <a:cs typeface="Lato"/>
                <a:sym typeface="Lato"/>
              </a:rPr>
              <a:t>What are two bills that they’ve recently sponsored?</a:t>
            </a:r>
            <a:endParaRPr sz="1000">
              <a:solidFill>
                <a:schemeClr val="dk1"/>
              </a:solidFill>
              <a:latin typeface="Lato"/>
              <a:ea typeface="Lato"/>
              <a:cs typeface="Lato"/>
              <a:sym typeface="Lato"/>
            </a:endParaRPr>
          </a:p>
          <a:p>
            <a:pPr indent="-228600" lvl="0" marL="342900" rtl="0" algn="l">
              <a:lnSpc>
                <a:spcPct val="90000"/>
              </a:lnSpc>
              <a:spcBef>
                <a:spcPts val="0"/>
              </a:spcBef>
              <a:spcAft>
                <a:spcPts val="0"/>
              </a:spcAft>
              <a:buClr>
                <a:schemeClr val="dk1"/>
              </a:buClr>
              <a:buSzPts val="1000"/>
              <a:buFont typeface="Lato"/>
              <a:buAutoNum type="arabicPeriod"/>
            </a:pPr>
            <a:r>
              <a:rPr lang="en-US" sz="1000">
                <a:solidFill>
                  <a:schemeClr val="dk1"/>
                </a:solidFill>
                <a:latin typeface="Lato"/>
                <a:ea typeface="Lato"/>
                <a:cs typeface="Lato"/>
                <a:sym typeface="Lato"/>
              </a:rPr>
              <a:t>How long have they been in office?</a:t>
            </a:r>
            <a:endParaRPr sz="1000">
              <a:solidFill>
                <a:schemeClr val="dk1"/>
              </a:solidFill>
              <a:latin typeface="Lato"/>
              <a:ea typeface="Lato"/>
              <a:cs typeface="Lato"/>
              <a:sym typeface="Lato"/>
            </a:endParaRPr>
          </a:p>
          <a:p>
            <a:pPr indent="-228600" lvl="0" marL="342900" rtl="0" algn="l">
              <a:lnSpc>
                <a:spcPct val="90000"/>
              </a:lnSpc>
              <a:spcBef>
                <a:spcPts val="0"/>
              </a:spcBef>
              <a:spcAft>
                <a:spcPts val="0"/>
              </a:spcAft>
              <a:buClr>
                <a:schemeClr val="dk1"/>
              </a:buClr>
              <a:buSzPts val="1000"/>
              <a:buFont typeface="Lato"/>
              <a:buAutoNum type="arabicPeriod"/>
            </a:pPr>
            <a:r>
              <a:rPr lang="en-US" sz="1000">
                <a:solidFill>
                  <a:schemeClr val="dk1"/>
                </a:solidFill>
                <a:latin typeface="Lato"/>
                <a:ea typeface="Lato"/>
                <a:cs typeface="Lato"/>
                <a:sym typeface="Lato"/>
              </a:rPr>
              <a:t>Are they chair or vice chair of a committee?</a:t>
            </a:r>
            <a:endParaRPr sz="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f507b2cdf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af507b2cd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1 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d82daecb7e_3_9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d82daecb7e_3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 mins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5 mins</a:t>
            </a:r>
            <a:endParaRPr/>
          </a:p>
        </p:txBody>
      </p:sp>
      <p:sp>
        <p:nvSpPr>
          <p:cNvPr id="327" name="Google Shape;3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82daecb7e_3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d82daecb7e_3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minute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d82daecb7e_3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d82daecb7e_3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d82daecb7e_3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d82daecb7e_3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d82daecb7e_3_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d82daecb7e_3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question is not “can I lobby?” It’s “when and how can I lobby?”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d82daecb7e_3_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d82daecb7e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4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Put in the chat the code letters for each type of legislative engagement as you make your guesses.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9ab41d15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49ab41d1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46e5a8a999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46e5a8a999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dbedea51c3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dbedea51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 mins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d82daecb7e_3_10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d82daecb7e_3_10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95f4bb71dd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95f4bb71d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4 minutes (provide an example)</a:t>
            </a:r>
            <a:endParaRPr/>
          </a:p>
          <a:p>
            <a:pPr indent="0" lvl="0" marL="0" rtl="0" algn="l">
              <a:spcBef>
                <a:spcPts val="0"/>
              </a:spcBef>
              <a:spcAft>
                <a:spcPts val="0"/>
              </a:spcAft>
              <a:buNone/>
            </a:pPr>
            <a:r>
              <a:rPr lang="en-US"/>
              <a:t>Link to current Senate email/phone scripts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46e5a8a999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46e5a8a99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Encourage them to write down these names, and remind them you will follow up with slides.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f507b2cdf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f507b2cd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f507b2cdf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af507b2cdf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15 mins</a:t>
            </a:r>
            <a:endParaRPr/>
          </a:p>
          <a:p>
            <a:pPr indent="0" lvl="0" marL="0" rtl="0" algn="l">
              <a:spcBef>
                <a:spcPts val="0"/>
              </a:spcBef>
              <a:spcAft>
                <a:spcPts val="0"/>
              </a:spcAft>
              <a:buNone/>
            </a:pPr>
            <a:r>
              <a:rPr lang="en-US"/>
              <a:t>Mention that we only covered the budget process today, but we can also talk about how laws are passed in MA and how to get involved there. (Shameless plug for MPHA’s trainings)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e6ae3d3c96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e6ae3d3c9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 mins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f507b2cdf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af507b2cd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95f4bb71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95f4bb71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4 mins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e6016eac2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e6016eac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mins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46e5a8a99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46e5a8a9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4 mins - Explain how committees work, and share an example of how committees might become relevant to this group. </a:t>
            </a:r>
            <a:r>
              <a:rPr lang="en-US">
                <a:solidFill>
                  <a:schemeClr val="dk1"/>
                </a:solidFill>
              </a:rPr>
              <a:t>Share what “joint” committee means versus House or Senate Committees. </a:t>
            </a:r>
            <a:r>
              <a:rPr lang="en-US" u="sng">
                <a:solidFill>
                  <a:schemeClr val="hlink"/>
                </a:solidFill>
                <a:hlinkClick r:id="rId2"/>
              </a:rPr>
              <a:t>https://malegislature.gov/Committees</a:t>
            </a:r>
            <a:r>
              <a:rPr lang="en-US">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d82daecb7e_1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d82daecb7e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d82daecb7e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d82daecb7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a:t>
            </a:r>
            <a:r>
              <a:rPr lang="en-US"/>
              <a:t>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people to follow-along with the exercise, but tell them you will provide an example and slides will be shared afterwards.</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2"/>
              </a:rPr>
              <a:t>https://malegislature.gov/Search/FindMyLegislator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descr="Tag=AccentColor&#10;Flavor=Light&#10;Target=FillAndLine" id="14" name="Google Shape;14;p2"/>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2"/>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b="0" l="0" r="0" t="0"/>
          <a:stretch/>
        </p:blipFill>
        <p:spPr>
          <a:xfrm>
            <a:off x="8602250" y="5434332"/>
            <a:ext cx="3343404" cy="1192858"/>
          </a:xfrm>
          <a:prstGeom prst="rect">
            <a:avLst/>
          </a:prstGeom>
          <a:noFill/>
          <a:ln>
            <a:noFill/>
          </a:ln>
        </p:spPr>
      </p:pic>
      <p:pic>
        <p:nvPicPr>
          <p:cNvPr id="21" name="Google Shape;21;p2"/>
          <p:cNvPicPr preferRelativeResize="0"/>
          <p:nvPr/>
        </p:nvPicPr>
        <p:blipFill>
          <a:blip r:embed="rId3">
            <a:alphaModFix/>
          </a:blip>
          <a:stretch>
            <a:fillRect/>
          </a:stretch>
        </p:blipFill>
        <p:spPr>
          <a:xfrm>
            <a:off x="3845450" y="5528601"/>
            <a:ext cx="4578205" cy="11928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12"/>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p:nvPr>
            <p:ph idx="2" type="pic"/>
          </p:nvPr>
        </p:nvSpPr>
        <p:spPr>
          <a:xfrm>
            <a:off x="5303520" y="548640"/>
            <a:ext cx="6053328" cy="5431536"/>
          </a:xfrm>
          <a:prstGeom prst="rect">
            <a:avLst/>
          </a:prstGeom>
          <a:noFill/>
          <a:ln>
            <a:noFill/>
          </a:ln>
        </p:spPr>
        <p:txBody>
          <a:bodyPr anchorCtr="0" anchor="t" bIns="45700" lIns="91425" spcFirstLastPara="1" rIns="91425" wrap="square" tIns="45700">
            <a:noAutofit/>
          </a:bodyPr>
          <a:lstStyle>
            <a:lvl1pPr lvl="0" marR="0" rtl="0" algn="l">
              <a:lnSpc>
                <a:spcPct val="11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8" name="Google Shape;88;p12"/>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92" name="Google Shape;92;p12"/>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16"/>
          <p:cNvSpPr/>
          <p:nvPr/>
        </p:nvSpPr>
        <p:spPr>
          <a:xfrm rot="10800000">
            <a:off x="5634700" y="3911300"/>
            <a:ext cx="922500" cy="518100"/>
          </a:xfrm>
          <a:prstGeom prst="triangle">
            <a:avLst>
              <a:gd fmla="val 50000" name="adj"/>
            </a:avLst>
          </a:prstGeom>
          <a:solidFill>
            <a:srgbClr val="7CBA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6"/>
          <p:cNvSpPr/>
          <p:nvPr/>
        </p:nvSpPr>
        <p:spPr>
          <a:xfrm>
            <a:off x="-33" y="0"/>
            <a:ext cx="12192000" cy="4165500"/>
          </a:xfrm>
          <a:prstGeom prst="rect">
            <a:avLst/>
          </a:prstGeom>
          <a:solidFill>
            <a:srgbClr val="7CBA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6"/>
          <p:cNvSpPr txBox="1"/>
          <p:nvPr>
            <p:ph type="ctrTitle"/>
          </p:nvPr>
        </p:nvSpPr>
        <p:spPr>
          <a:xfrm>
            <a:off x="548233" y="859067"/>
            <a:ext cx="11043300" cy="28119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p:txBody>
      </p:sp>
      <p:sp>
        <p:nvSpPr>
          <p:cNvPr id="113" name="Google Shape;113;p16"/>
          <p:cNvSpPr txBox="1"/>
          <p:nvPr>
            <p:ph idx="1" type="subTitle"/>
          </p:nvPr>
        </p:nvSpPr>
        <p:spPr>
          <a:xfrm>
            <a:off x="548233" y="4531000"/>
            <a:ext cx="11043300" cy="1680900"/>
          </a:xfrm>
          <a:prstGeom prst="rect">
            <a:avLst/>
          </a:prstGeom>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Font typeface="Oswald"/>
              <a:buNone/>
              <a:defRPr sz="4800">
                <a:latin typeface="Oswald"/>
                <a:ea typeface="Oswald"/>
                <a:cs typeface="Oswald"/>
                <a:sym typeface="Oswald"/>
              </a:defRPr>
            </a:lvl1pPr>
            <a:lvl2pPr lvl="1" algn="ctr">
              <a:lnSpc>
                <a:spcPct val="100000"/>
              </a:lnSpc>
              <a:spcBef>
                <a:spcPts val="0"/>
              </a:spcBef>
              <a:spcAft>
                <a:spcPts val="0"/>
              </a:spcAft>
              <a:buSzPts val="4800"/>
              <a:buFont typeface="Oswald"/>
              <a:buNone/>
              <a:defRPr sz="4800">
                <a:latin typeface="Oswald"/>
                <a:ea typeface="Oswald"/>
                <a:cs typeface="Oswald"/>
                <a:sym typeface="Oswald"/>
              </a:defRPr>
            </a:lvl2pPr>
            <a:lvl3pPr lvl="2" algn="ctr">
              <a:lnSpc>
                <a:spcPct val="100000"/>
              </a:lnSpc>
              <a:spcBef>
                <a:spcPts val="0"/>
              </a:spcBef>
              <a:spcAft>
                <a:spcPts val="0"/>
              </a:spcAft>
              <a:buSzPts val="4800"/>
              <a:buFont typeface="Oswald"/>
              <a:buNone/>
              <a:defRPr sz="4800">
                <a:latin typeface="Oswald"/>
                <a:ea typeface="Oswald"/>
                <a:cs typeface="Oswald"/>
                <a:sym typeface="Oswald"/>
              </a:defRPr>
            </a:lvl3pPr>
            <a:lvl4pPr lvl="3" algn="ctr">
              <a:lnSpc>
                <a:spcPct val="100000"/>
              </a:lnSpc>
              <a:spcBef>
                <a:spcPts val="0"/>
              </a:spcBef>
              <a:spcAft>
                <a:spcPts val="0"/>
              </a:spcAft>
              <a:buSzPts val="4800"/>
              <a:buFont typeface="Oswald"/>
              <a:buNone/>
              <a:defRPr sz="4800">
                <a:latin typeface="Oswald"/>
                <a:ea typeface="Oswald"/>
                <a:cs typeface="Oswald"/>
                <a:sym typeface="Oswald"/>
              </a:defRPr>
            </a:lvl4pPr>
            <a:lvl5pPr lvl="4" algn="ctr">
              <a:lnSpc>
                <a:spcPct val="100000"/>
              </a:lnSpc>
              <a:spcBef>
                <a:spcPts val="0"/>
              </a:spcBef>
              <a:spcAft>
                <a:spcPts val="0"/>
              </a:spcAft>
              <a:buSzPts val="4800"/>
              <a:buFont typeface="Oswald"/>
              <a:buNone/>
              <a:defRPr sz="4800">
                <a:latin typeface="Oswald"/>
                <a:ea typeface="Oswald"/>
                <a:cs typeface="Oswald"/>
                <a:sym typeface="Oswald"/>
              </a:defRPr>
            </a:lvl5pPr>
            <a:lvl6pPr lvl="5" algn="ctr">
              <a:lnSpc>
                <a:spcPct val="100000"/>
              </a:lnSpc>
              <a:spcBef>
                <a:spcPts val="0"/>
              </a:spcBef>
              <a:spcAft>
                <a:spcPts val="0"/>
              </a:spcAft>
              <a:buSzPts val="4800"/>
              <a:buFont typeface="Oswald"/>
              <a:buNone/>
              <a:defRPr sz="4800">
                <a:latin typeface="Oswald"/>
                <a:ea typeface="Oswald"/>
                <a:cs typeface="Oswald"/>
                <a:sym typeface="Oswald"/>
              </a:defRPr>
            </a:lvl6pPr>
            <a:lvl7pPr lvl="6" algn="ctr">
              <a:lnSpc>
                <a:spcPct val="100000"/>
              </a:lnSpc>
              <a:spcBef>
                <a:spcPts val="0"/>
              </a:spcBef>
              <a:spcAft>
                <a:spcPts val="0"/>
              </a:spcAft>
              <a:buSzPts val="4800"/>
              <a:buFont typeface="Oswald"/>
              <a:buNone/>
              <a:defRPr sz="4800">
                <a:latin typeface="Oswald"/>
                <a:ea typeface="Oswald"/>
                <a:cs typeface="Oswald"/>
                <a:sym typeface="Oswald"/>
              </a:defRPr>
            </a:lvl7pPr>
            <a:lvl8pPr lvl="7" algn="ctr">
              <a:lnSpc>
                <a:spcPct val="100000"/>
              </a:lnSpc>
              <a:spcBef>
                <a:spcPts val="0"/>
              </a:spcBef>
              <a:spcAft>
                <a:spcPts val="0"/>
              </a:spcAft>
              <a:buSzPts val="4800"/>
              <a:buFont typeface="Oswald"/>
              <a:buNone/>
              <a:defRPr sz="4800">
                <a:latin typeface="Oswald"/>
                <a:ea typeface="Oswald"/>
                <a:cs typeface="Oswald"/>
                <a:sym typeface="Oswald"/>
              </a:defRPr>
            </a:lvl8pPr>
            <a:lvl9pPr lvl="8" algn="ctr">
              <a:lnSpc>
                <a:spcPct val="100000"/>
              </a:lnSpc>
              <a:spcBef>
                <a:spcPts val="0"/>
              </a:spcBef>
              <a:spcAft>
                <a:spcPts val="0"/>
              </a:spcAft>
              <a:buSzPts val="4800"/>
              <a:buFont typeface="Oswald"/>
              <a:buNone/>
              <a:defRPr sz="4800">
                <a:latin typeface="Oswald"/>
                <a:ea typeface="Oswald"/>
                <a:cs typeface="Oswald"/>
                <a:sym typeface="Oswald"/>
              </a:defRPr>
            </a:lvl9pPr>
          </a:lstStyle>
          <a:p/>
        </p:txBody>
      </p:sp>
      <p:sp>
        <p:nvSpPr>
          <p:cNvPr id="114" name="Google Shape;114;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p17"/>
          <p:cNvSpPr/>
          <p:nvPr/>
        </p:nvSpPr>
        <p:spPr>
          <a:xfrm>
            <a:off x="0" y="2089800"/>
            <a:ext cx="12192000" cy="2678400"/>
          </a:xfrm>
          <a:prstGeom prst="rect">
            <a:avLst/>
          </a:prstGeom>
          <a:solidFill>
            <a:srgbClr val="CFE07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7"/>
          <p:cNvSpPr txBox="1"/>
          <p:nvPr>
            <p:ph type="title"/>
          </p:nvPr>
        </p:nvSpPr>
        <p:spPr>
          <a:xfrm>
            <a:off x="574400" y="2519600"/>
            <a:ext cx="11043300" cy="20220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118" name="Google Shape;118;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cxnSp>
        <p:nvCxnSpPr>
          <p:cNvPr id="120" name="Google Shape;120;p18"/>
          <p:cNvCxnSpPr/>
          <p:nvPr/>
        </p:nvCxnSpPr>
        <p:spPr>
          <a:xfrm>
            <a:off x="572267" y="1700769"/>
            <a:ext cx="818700" cy="0"/>
          </a:xfrm>
          <a:prstGeom prst="straightConnector1">
            <a:avLst/>
          </a:prstGeom>
          <a:noFill/>
          <a:ln cap="flat" cmpd="sng" w="19050">
            <a:solidFill>
              <a:schemeClr val="dk2"/>
            </a:solidFill>
            <a:prstDash val="solid"/>
            <a:round/>
            <a:headEnd len="sm" w="sm" type="none"/>
            <a:tailEnd len="sm" w="sm" type="none"/>
          </a:ln>
        </p:spPr>
      </p:cxnSp>
      <p:sp>
        <p:nvSpPr>
          <p:cNvPr id="121" name="Google Shape;121;p18"/>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22" name="Google Shape;122;p18"/>
          <p:cNvSpPr txBox="1"/>
          <p:nvPr>
            <p:ph idx="1" type="body"/>
          </p:nvPr>
        </p:nvSpPr>
        <p:spPr>
          <a:xfrm>
            <a:off x="415600" y="1958433"/>
            <a:ext cx="11360700" cy="41331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23" name="Google Shape;123;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cxnSp>
        <p:nvCxnSpPr>
          <p:cNvPr id="125" name="Google Shape;125;p19"/>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126" name="Google Shape;126;p19"/>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27" name="Google Shape;127;p19"/>
          <p:cNvSpPr txBox="1"/>
          <p:nvPr>
            <p:ph idx="1" type="body"/>
          </p:nvPr>
        </p:nvSpPr>
        <p:spPr>
          <a:xfrm>
            <a:off x="415600" y="1958433"/>
            <a:ext cx="5333100" cy="4133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28" name="Google Shape;128;p19"/>
          <p:cNvSpPr txBox="1"/>
          <p:nvPr>
            <p:ph idx="2" type="body"/>
          </p:nvPr>
        </p:nvSpPr>
        <p:spPr>
          <a:xfrm>
            <a:off x="6443200" y="1958433"/>
            <a:ext cx="5333100" cy="4133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29" name="Google Shape;129;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0"/>
          <p:cNvSpPr txBox="1"/>
          <p:nvPr>
            <p:ph type="title"/>
          </p:nvPr>
        </p:nvSpPr>
        <p:spPr>
          <a:xfrm>
            <a:off x="415600" y="496667"/>
            <a:ext cx="11360700" cy="9780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32" name="Google Shape;132;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cxnSp>
        <p:nvCxnSpPr>
          <p:cNvPr id="134" name="Google Shape;134;p21"/>
          <p:cNvCxnSpPr/>
          <p:nvPr/>
        </p:nvCxnSpPr>
        <p:spPr>
          <a:xfrm>
            <a:off x="558233" y="1943716"/>
            <a:ext cx="818700" cy="0"/>
          </a:xfrm>
          <a:prstGeom prst="straightConnector1">
            <a:avLst/>
          </a:prstGeom>
          <a:noFill/>
          <a:ln cap="flat" cmpd="sng" w="19050">
            <a:solidFill>
              <a:schemeClr val="dk2"/>
            </a:solidFill>
            <a:prstDash val="lgDash"/>
            <a:round/>
            <a:headEnd len="sm" w="sm" type="none"/>
            <a:tailEnd len="sm" w="sm" type="none"/>
          </a:ln>
        </p:spPr>
      </p:cxnSp>
      <p:sp>
        <p:nvSpPr>
          <p:cNvPr id="135" name="Google Shape;135;p21"/>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36" name="Google Shape;136;p21"/>
          <p:cNvSpPr txBox="1"/>
          <p:nvPr>
            <p:ph idx="1" type="body"/>
          </p:nvPr>
        </p:nvSpPr>
        <p:spPr>
          <a:xfrm>
            <a:off x="415600" y="2157605"/>
            <a:ext cx="3744000" cy="39345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37" name="Google Shape;137;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8" name="Shape 138"/>
        <p:cNvGrpSpPr/>
        <p:nvPr/>
      </p:nvGrpSpPr>
      <p:grpSpPr>
        <a:xfrm>
          <a:off x="0" y="0"/>
          <a:ext cx="0" cy="0"/>
          <a:chOff x="0" y="0"/>
          <a:chExt cx="0" cy="0"/>
        </a:xfrm>
      </p:grpSpPr>
      <p:sp>
        <p:nvSpPr>
          <p:cNvPr id="139" name="Google Shape;139;p22"/>
          <p:cNvSpPr txBox="1"/>
          <p:nvPr>
            <p:ph type="title"/>
          </p:nvPr>
        </p:nvSpPr>
        <p:spPr>
          <a:xfrm>
            <a:off x="653667" y="705200"/>
            <a:ext cx="7570800" cy="54477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p:txBody>
      </p:sp>
      <p:sp>
        <p:nvSpPr>
          <p:cNvPr id="140" name="Google Shape;140;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34" name="Google Shape;34;p4"/>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1" name="Shape 141"/>
        <p:cNvGrpSpPr/>
        <p:nvPr/>
      </p:nvGrpSpPr>
      <p:grpSpPr>
        <a:xfrm>
          <a:off x="0" y="0"/>
          <a:ext cx="0" cy="0"/>
          <a:chOff x="0" y="0"/>
          <a:chExt cx="0" cy="0"/>
        </a:xfrm>
      </p:grpSpPr>
      <p:sp>
        <p:nvSpPr>
          <p:cNvPr id="142" name="Google Shape;142;p23"/>
          <p:cNvSpPr/>
          <p:nvPr/>
        </p:nvSpPr>
        <p:spPr>
          <a:xfrm>
            <a:off x="6096000" y="233"/>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43" name="Google Shape;143;p23"/>
          <p:cNvCxnSpPr/>
          <p:nvPr/>
        </p:nvCxnSpPr>
        <p:spPr>
          <a:xfrm>
            <a:off x="6706233" y="5994000"/>
            <a:ext cx="769500" cy="0"/>
          </a:xfrm>
          <a:prstGeom prst="straightConnector1">
            <a:avLst/>
          </a:prstGeom>
          <a:noFill/>
          <a:ln cap="flat" cmpd="sng" w="19050">
            <a:solidFill>
              <a:schemeClr val="dk2"/>
            </a:solidFill>
            <a:prstDash val="solid"/>
            <a:round/>
            <a:headEnd len="sm" w="sm" type="none"/>
            <a:tailEnd len="sm" w="sm" type="none"/>
          </a:ln>
        </p:spPr>
      </p:cxnSp>
      <p:sp>
        <p:nvSpPr>
          <p:cNvPr id="144" name="Google Shape;144;p23"/>
          <p:cNvSpPr txBox="1"/>
          <p:nvPr>
            <p:ph type="title"/>
          </p:nvPr>
        </p:nvSpPr>
        <p:spPr>
          <a:xfrm>
            <a:off x="354000" y="1438333"/>
            <a:ext cx="5393700" cy="23856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6100"/>
              <a:buNone/>
              <a:defRPr sz="6100">
                <a:solidFill>
                  <a:schemeClr val="lt1"/>
                </a:solidFill>
              </a:defRPr>
            </a:lvl1pPr>
            <a:lvl2pPr lvl="1" algn="ctr">
              <a:spcBef>
                <a:spcPts val="0"/>
              </a:spcBef>
              <a:spcAft>
                <a:spcPts val="0"/>
              </a:spcAft>
              <a:buClr>
                <a:schemeClr val="lt1"/>
              </a:buClr>
              <a:buSzPts val="6100"/>
              <a:buNone/>
              <a:defRPr sz="6100">
                <a:solidFill>
                  <a:schemeClr val="lt1"/>
                </a:solidFill>
              </a:defRPr>
            </a:lvl2pPr>
            <a:lvl3pPr lvl="2" algn="ctr">
              <a:spcBef>
                <a:spcPts val="0"/>
              </a:spcBef>
              <a:spcAft>
                <a:spcPts val="0"/>
              </a:spcAft>
              <a:buClr>
                <a:schemeClr val="lt1"/>
              </a:buClr>
              <a:buSzPts val="6100"/>
              <a:buNone/>
              <a:defRPr sz="6100">
                <a:solidFill>
                  <a:schemeClr val="lt1"/>
                </a:solidFill>
              </a:defRPr>
            </a:lvl3pPr>
            <a:lvl4pPr lvl="3" algn="ctr">
              <a:spcBef>
                <a:spcPts val="0"/>
              </a:spcBef>
              <a:spcAft>
                <a:spcPts val="0"/>
              </a:spcAft>
              <a:buClr>
                <a:schemeClr val="lt1"/>
              </a:buClr>
              <a:buSzPts val="6100"/>
              <a:buNone/>
              <a:defRPr sz="6100">
                <a:solidFill>
                  <a:schemeClr val="lt1"/>
                </a:solidFill>
              </a:defRPr>
            </a:lvl4pPr>
            <a:lvl5pPr lvl="4" algn="ctr">
              <a:spcBef>
                <a:spcPts val="0"/>
              </a:spcBef>
              <a:spcAft>
                <a:spcPts val="0"/>
              </a:spcAft>
              <a:buClr>
                <a:schemeClr val="lt1"/>
              </a:buClr>
              <a:buSzPts val="6100"/>
              <a:buNone/>
              <a:defRPr sz="6100">
                <a:solidFill>
                  <a:schemeClr val="lt1"/>
                </a:solidFill>
              </a:defRPr>
            </a:lvl5pPr>
            <a:lvl6pPr lvl="5" algn="ctr">
              <a:spcBef>
                <a:spcPts val="0"/>
              </a:spcBef>
              <a:spcAft>
                <a:spcPts val="0"/>
              </a:spcAft>
              <a:buClr>
                <a:schemeClr val="lt1"/>
              </a:buClr>
              <a:buSzPts val="6100"/>
              <a:buNone/>
              <a:defRPr sz="6100">
                <a:solidFill>
                  <a:schemeClr val="lt1"/>
                </a:solidFill>
              </a:defRPr>
            </a:lvl6pPr>
            <a:lvl7pPr lvl="6" algn="ctr">
              <a:spcBef>
                <a:spcPts val="0"/>
              </a:spcBef>
              <a:spcAft>
                <a:spcPts val="0"/>
              </a:spcAft>
              <a:buClr>
                <a:schemeClr val="lt1"/>
              </a:buClr>
              <a:buSzPts val="6100"/>
              <a:buNone/>
              <a:defRPr sz="6100">
                <a:solidFill>
                  <a:schemeClr val="lt1"/>
                </a:solidFill>
              </a:defRPr>
            </a:lvl7pPr>
            <a:lvl8pPr lvl="7" algn="ctr">
              <a:spcBef>
                <a:spcPts val="0"/>
              </a:spcBef>
              <a:spcAft>
                <a:spcPts val="0"/>
              </a:spcAft>
              <a:buClr>
                <a:schemeClr val="lt1"/>
              </a:buClr>
              <a:buSzPts val="6100"/>
              <a:buNone/>
              <a:defRPr sz="6100">
                <a:solidFill>
                  <a:schemeClr val="lt1"/>
                </a:solidFill>
              </a:defRPr>
            </a:lvl8pPr>
            <a:lvl9pPr lvl="8" algn="ctr">
              <a:spcBef>
                <a:spcPts val="0"/>
              </a:spcBef>
              <a:spcAft>
                <a:spcPts val="0"/>
              </a:spcAft>
              <a:buClr>
                <a:schemeClr val="lt1"/>
              </a:buClr>
              <a:buSzPts val="6100"/>
              <a:buNone/>
              <a:defRPr sz="6100">
                <a:solidFill>
                  <a:schemeClr val="lt1"/>
                </a:solidFill>
              </a:defRPr>
            </a:lvl9pPr>
          </a:lstStyle>
          <a:p/>
        </p:txBody>
      </p:sp>
      <p:sp>
        <p:nvSpPr>
          <p:cNvPr id="145" name="Google Shape;145;p23"/>
          <p:cNvSpPr txBox="1"/>
          <p:nvPr>
            <p:ph idx="1" type="subTitle"/>
          </p:nvPr>
        </p:nvSpPr>
        <p:spPr>
          <a:xfrm>
            <a:off x="354000" y="38952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lt1"/>
              </a:buClr>
              <a:buSzPts val="2500"/>
              <a:buNone/>
              <a:defRPr sz="2500">
                <a:solidFill>
                  <a:schemeClr val="lt1"/>
                </a:solidFill>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p:txBody>
      </p:sp>
      <p:sp>
        <p:nvSpPr>
          <p:cNvPr id="146" name="Google Shape;146;p23"/>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47" name="Google Shape;147;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8" name="Shape 148"/>
        <p:cNvGrpSpPr/>
        <p:nvPr/>
      </p:nvGrpSpPr>
      <p:grpSpPr>
        <a:xfrm>
          <a:off x="0" y="0"/>
          <a:ext cx="0" cy="0"/>
          <a:chOff x="0" y="0"/>
          <a:chExt cx="0" cy="0"/>
        </a:xfrm>
      </p:grpSpPr>
      <p:sp>
        <p:nvSpPr>
          <p:cNvPr id="149" name="Google Shape;149;p24"/>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800"/>
              <a:buFont typeface="Oswald"/>
              <a:buNone/>
              <a:defRPr sz="2800">
                <a:latin typeface="Oswald"/>
                <a:ea typeface="Oswald"/>
                <a:cs typeface="Oswald"/>
                <a:sym typeface="Oswald"/>
              </a:defRPr>
            </a:lvl1pPr>
          </a:lstStyle>
          <a:p/>
        </p:txBody>
      </p:sp>
      <p:sp>
        <p:nvSpPr>
          <p:cNvPr id="150" name="Google Shape;150;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1" name="Shape 151"/>
        <p:cNvGrpSpPr/>
        <p:nvPr/>
      </p:nvGrpSpPr>
      <p:grpSpPr>
        <a:xfrm>
          <a:off x="0" y="0"/>
          <a:ext cx="0" cy="0"/>
          <a:chOff x="0" y="0"/>
          <a:chExt cx="0" cy="0"/>
        </a:xfrm>
      </p:grpSpPr>
      <p:cxnSp>
        <p:nvCxnSpPr>
          <p:cNvPr id="152" name="Google Shape;152;p25"/>
          <p:cNvCxnSpPr/>
          <p:nvPr/>
        </p:nvCxnSpPr>
        <p:spPr>
          <a:xfrm>
            <a:off x="551033" y="3984367"/>
            <a:ext cx="1214100" cy="0"/>
          </a:xfrm>
          <a:prstGeom prst="straightConnector1">
            <a:avLst/>
          </a:prstGeom>
          <a:noFill/>
          <a:ln cap="flat" cmpd="sng" w="28575">
            <a:solidFill>
              <a:schemeClr val="dk1"/>
            </a:solidFill>
            <a:prstDash val="lgDash"/>
            <a:round/>
            <a:headEnd len="sm" w="sm" type="none"/>
            <a:tailEnd len="sm" w="sm" type="none"/>
          </a:ln>
        </p:spPr>
      </p:cxnSp>
      <p:sp>
        <p:nvSpPr>
          <p:cNvPr id="153" name="Google Shape;153;p25"/>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spcBef>
                <a:spcPts val="0"/>
              </a:spcBef>
              <a:spcAft>
                <a:spcPts val="0"/>
              </a:spcAft>
              <a:buSzPts val="16000"/>
              <a:buNone/>
              <a:defRPr sz="16000"/>
            </a:lvl1pPr>
            <a:lvl2pPr lvl="1">
              <a:spcBef>
                <a:spcPts val="0"/>
              </a:spcBef>
              <a:spcAft>
                <a:spcPts val="0"/>
              </a:spcAft>
              <a:buSzPts val="16000"/>
              <a:buNone/>
              <a:defRPr sz="16000"/>
            </a:lvl2pPr>
            <a:lvl3pPr lvl="2">
              <a:spcBef>
                <a:spcPts val="0"/>
              </a:spcBef>
              <a:spcAft>
                <a:spcPts val="0"/>
              </a:spcAft>
              <a:buSzPts val="16000"/>
              <a:buNone/>
              <a:defRPr sz="16000"/>
            </a:lvl3pPr>
            <a:lvl4pPr lvl="3">
              <a:spcBef>
                <a:spcPts val="0"/>
              </a:spcBef>
              <a:spcAft>
                <a:spcPts val="0"/>
              </a:spcAft>
              <a:buSzPts val="16000"/>
              <a:buNone/>
              <a:defRPr sz="16000"/>
            </a:lvl4pPr>
            <a:lvl5pPr lvl="4">
              <a:spcBef>
                <a:spcPts val="0"/>
              </a:spcBef>
              <a:spcAft>
                <a:spcPts val="0"/>
              </a:spcAft>
              <a:buSzPts val="16000"/>
              <a:buNone/>
              <a:defRPr sz="16000"/>
            </a:lvl5pPr>
            <a:lvl6pPr lvl="5">
              <a:spcBef>
                <a:spcPts val="0"/>
              </a:spcBef>
              <a:spcAft>
                <a:spcPts val="0"/>
              </a:spcAft>
              <a:buSzPts val="16000"/>
              <a:buNone/>
              <a:defRPr sz="16000"/>
            </a:lvl6pPr>
            <a:lvl7pPr lvl="6">
              <a:spcBef>
                <a:spcPts val="0"/>
              </a:spcBef>
              <a:spcAft>
                <a:spcPts val="0"/>
              </a:spcAft>
              <a:buSzPts val="16000"/>
              <a:buNone/>
              <a:defRPr sz="16000"/>
            </a:lvl7pPr>
            <a:lvl8pPr lvl="7">
              <a:spcBef>
                <a:spcPts val="0"/>
              </a:spcBef>
              <a:spcAft>
                <a:spcPts val="0"/>
              </a:spcAft>
              <a:buSzPts val="16000"/>
              <a:buNone/>
              <a:defRPr sz="16000"/>
            </a:lvl8pPr>
            <a:lvl9pPr lvl="8">
              <a:spcBef>
                <a:spcPts val="0"/>
              </a:spcBef>
              <a:spcAft>
                <a:spcPts val="0"/>
              </a:spcAft>
              <a:buSzPts val="16000"/>
              <a:buNone/>
              <a:defRPr sz="16000"/>
            </a:lvl9pPr>
          </a:lstStyle>
          <a:p>
            <a:r>
              <a:t>xx%</a:t>
            </a:r>
          </a:p>
        </p:txBody>
      </p:sp>
      <p:sp>
        <p:nvSpPr>
          <p:cNvPr id="154" name="Google Shape;154;p25"/>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55" name="Google Shape;155;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4" name="Shape 164"/>
        <p:cNvGrpSpPr/>
        <p:nvPr/>
      </p:nvGrpSpPr>
      <p:grpSpPr>
        <a:xfrm>
          <a:off x="0" y="0"/>
          <a:ext cx="0" cy="0"/>
          <a:chOff x="0" y="0"/>
          <a:chExt cx="0" cy="0"/>
        </a:xfrm>
      </p:grpSpPr>
      <p:sp>
        <p:nvSpPr>
          <p:cNvPr id="165" name="Google Shape;165;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66" name="Google Shape;166;p28"/>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1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9250" lvl="3" marL="1828800" algn="l">
              <a:lnSpc>
                <a:spcPct val="110000"/>
              </a:lnSpc>
              <a:spcBef>
                <a:spcPts val="500"/>
              </a:spcBef>
              <a:spcAft>
                <a:spcPts val="0"/>
              </a:spcAft>
              <a:buClr>
                <a:schemeClr val="dk1"/>
              </a:buClr>
              <a:buSzPts val="1900"/>
              <a:buChar char="•"/>
              <a:defRPr sz="1900"/>
            </a:lvl4pPr>
            <a:lvl5pPr indent="-349250" lvl="4" marL="2286000" algn="l">
              <a:lnSpc>
                <a:spcPct val="11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7" name="Google Shape;167;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68" name="Google Shape;168;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69" name="Google Shape;169;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170" name="Google Shape;170;p28"/>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1" name="Shape 171"/>
        <p:cNvGrpSpPr/>
        <p:nvPr/>
      </p:nvGrpSpPr>
      <p:grpSpPr>
        <a:xfrm>
          <a:off x="0" y="0"/>
          <a:ext cx="0" cy="0"/>
          <a:chOff x="0" y="0"/>
          <a:chExt cx="0" cy="0"/>
        </a:xfrm>
      </p:grpSpPr>
      <p:sp>
        <p:nvSpPr>
          <p:cNvPr id="172" name="Google Shape;172;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73" name="Google Shape;173;p29"/>
          <p:cNvSpPr txBox="1"/>
          <p:nvPr>
            <p:ph idx="1" type="body"/>
          </p:nvPr>
        </p:nvSpPr>
        <p:spPr>
          <a:xfrm>
            <a:off x="838200" y="1929384"/>
            <a:ext cx="5181600" cy="42519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4" name="Google Shape;174;p29"/>
          <p:cNvSpPr txBox="1"/>
          <p:nvPr>
            <p:ph idx="2" type="body"/>
          </p:nvPr>
        </p:nvSpPr>
        <p:spPr>
          <a:xfrm>
            <a:off x="6172200" y="1929384"/>
            <a:ext cx="5181600" cy="42519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5" name="Google Shape;175;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6" name="Google Shape;176;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7" name="Google Shape;177;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178" name="Google Shape;178;p29"/>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9" name="Shape 179"/>
        <p:cNvGrpSpPr/>
        <p:nvPr/>
      </p:nvGrpSpPr>
      <p:grpSpPr>
        <a:xfrm>
          <a:off x="0" y="0"/>
          <a:ext cx="0" cy="0"/>
          <a:chOff x="0" y="0"/>
          <a:chExt cx="0" cy="0"/>
        </a:xfrm>
      </p:grpSpPr>
      <p:sp>
        <p:nvSpPr>
          <p:cNvPr id="180" name="Google Shape;180;p30"/>
          <p:cNvSpPr txBox="1"/>
          <p:nvPr>
            <p:ph type="title"/>
          </p:nvPr>
        </p:nvSpPr>
        <p:spPr>
          <a:xfrm>
            <a:off x="841248" y="448056"/>
            <a:ext cx="10515600" cy="4069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81" name="Google Shape;181;p30"/>
          <p:cNvSpPr txBox="1"/>
          <p:nvPr>
            <p:ph idx="1" type="body"/>
          </p:nvPr>
        </p:nvSpPr>
        <p:spPr>
          <a:xfrm>
            <a:off x="841248" y="4983480"/>
            <a:ext cx="10515600" cy="11247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1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900"/>
              <a:buNone/>
              <a:defRPr sz="19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2" name="Google Shape;182;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3" name="Google Shape;183;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4" name="Google Shape;184;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185" name="Google Shape;185;p30"/>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6" name="Shape 186"/>
        <p:cNvGrpSpPr/>
        <p:nvPr/>
      </p:nvGrpSpPr>
      <p:grpSpPr>
        <a:xfrm>
          <a:off x="0" y="0"/>
          <a:ext cx="0" cy="0"/>
          <a:chOff x="0" y="0"/>
          <a:chExt cx="0" cy="0"/>
        </a:xfrm>
      </p:grpSpPr>
      <p:sp>
        <p:nvSpPr>
          <p:cNvPr id="187" name="Google Shape;187;p31"/>
          <p:cNvSpPr txBox="1"/>
          <p:nvPr>
            <p:ph type="title"/>
          </p:nvPr>
        </p:nvSpPr>
        <p:spPr>
          <a:xfrm>
            <a:off x="2203704" y="1728216"/>
            <a:ext cx="7781700" cy="3392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900"/>
              <a:buFont typeface="Arial"/>
              <a:buNone/>
              <a:defRPr sz="7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88" name="Google Shape;188;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9" name="Google Shape;189;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90" name="Google Shape;190;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191" name="Google Shape;191;p31"/>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2" name="Shape 192"/>
        <p:cNvGrpSpPr/>
        <p:nvPr/>
      </p:nvGrpSpPr>
      <p:grpSpPr>
        <a:xfrm>
          <a:off x="0" y="0"/>
          <a:ext cx="0" cy="0"/>
          <a:chOff x="0" y="0"/>
          <a:chExt cx="0" cy="0"/>
        </a:xfrm>
      </p:grpSpPr>
      <p:sp>
        <p:nvSpPr>
          <p:cNvPr id="193" name="Google Shape;193;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94" name="Google Shape;194;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95" name="Google Shape;195;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6" name="Shape 196"/>
        <p:cNvGrpSpPr/>
        <p:nvPr/>
      </p:nvGrpSpPr>
      <p:grpSpPr>
        <a:xfrm>
          <a:off x="0" y="0"/>
          <a:ext cx="0" cy="0"/>
          <a:chOff x="0" y="0"/>
          <a:chExt cx="0" cy="0"/>
        </a:xfrm>
      </p:grpSpPr>
      <p:sp>
        <p:nvSpPr>
          <p:cNvPr descr="Tag=AccentColor&#10;Flavor=Light&#10;Target=FillAndLine" id="197" name="Google Shape;197;p33"/>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
        <p:nvSpPr>
          <p:cNvPr id="198" name="Google Shape;198;p33"/>
          <p:cNvSpPr txBox="1"/>
          <p:nvPr>
            <p:ph type="ctrTitle"/>
          </p:nvPr>
        </p:nvSpPr>
        <p:spPr>
          <a:xfrm>
            <a:off x="841248" y="448056"/>
            <a:ext cx="10515600" cy="406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99" name="Google Shape;199;p33"/>
          <p:cNvSpPr txBox="1"/>
          <p:nvPr>
            <p:ph idx="1" type="subTitle"/>
          </p:nvPr>
        </p:nvSpPr>
        <p:spPr>
          <a:xfrm>
            <a:off x="841248" y="4983480"/>
            <a:ext cx="10515600" cy="11247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1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900"/>
              <a:buNone/>
              <a:defRPr sz="19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0" name="Google Shape;200;p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1" name="Google Shape;201;p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2" name="Google Shape;202;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838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6172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42" name="Google Shape;42;p5"/>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3" name="Shape 203"/>
        <p:cNvGrpSpPr/>
        <p:nvPr/>
      </p:nvGrpSpPr>
      <p:grpSpPr>
        <a:xfrm>
          <a:off x="0" y="0"/>
          <a:ext cx="0" cy="0"/>
          <a:chOff x="0" y="0"/>
          <a:chExt cx="0" cy="0"/>
        </a:xfrm>
      </p:grpSpPr>
      <p:sp>
        <p:nvSpPr>
          <p:cNvPr id="204" name="Google Shape;204;p3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05" name="Google Shape;205;p34"/>
          <p:cNvSpPr txBox="1"/>
          <p:nvPr>
            <p:ph idx="1" type="body"/>
          </p:nvPr>
        </p:nvSpPr>
        <p:spPr>
          <a:xfrm>
            <a:off x="839788" y="1938528"/>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1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900"/>
              <a:buNone/>
              <a:defRPr b="1" sz="19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6" name="Google Shape;206;p34"/>
          <p:cNvSpPr txBox="1"/>
          <p:nvPr>
            <p:ph idx="2" type="body"/>
          </p:nvPr>
        </p:nvSpPr>
        <p:spPr>
          <a:xfrm>
            <a:off x="839788" y="2926080"/>
            <a:ext cx="5157900" cy="32643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7" name="Google Shape;207;p34"/>
          <p:cNvSpPr txBox="1"/>
          <p:nvPr>
            <p:ph idx="3" type="body"/>
          </p:nvPr>
        </p:nvSpPr>
        <p:spPr>
          <a:xfrm>
            <a:off x="6172200" y="1938528"/>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1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900"/>
              <a:buNone/>
              <a:defRPr b="1" sz="19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34"/>
          <p:cNvSpPr txBox="1"/>
          <p:nvPr>
            <p:ph idx="4" type="body"/>
          </p:nvPr>
        </p:nvSpPr>
        <p:spPr>
          <a:xfrm>
            <a:off x="6172200" y="2926080"/>
            <a:ext cx="5183100" cy="32643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9" name="Google Shape;209;p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0" name="Google Shape;210;p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1" name="Google Shape;211;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212" name="Google Shape;212;p34"/>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35"/>
          <p:cNvSpPr txBox="1"/>
          <p:nvPr>
            <p:ph type="title"/>
          </p:nvPr>
        </p:nvSpPr>
        <p:spPr>
          <a:xfrm>
            <a:off x="839788" y="457200"/>
            <a:ext cx="3932100" cy="3429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15" name="Google Shape;215;p35"/>
          <p:cNvSpPr txBox="1"/>
          <p:nvPr>
            <p:ph idx="1" type="body"/>
          </p:nvPr>
        </p:nvSpPr>
        <p:spPr>
          <a:xfrm>
            <a:off x="5303520" y="548640"/>
            <a:ext cx="6053700" cy="5431500"/>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1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6" name="Google Shape;216;p35"/>
          <p:cNvSpPr txBox="1"/>
          <p:nvPr>
            <p:ph idx="2" type="body"/>
          </p:nvPr>
        </p:nvSpPr>
        <p:spPr>
          <a:xfrm>
            <a:off x="839788" y="3977640"/>
            <a:ext cx="3932100" cy="20025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1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500"/>
              <a:buNone/>
              <a:defRPr sz="15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100"/>
              <a:buNone/>
              <a:defRPr sz="1100"/>
            </a:lvl4pPr>
            <a:lvl5pPr indent="-228600" lvl="4" marL="2286000" algn="l">
              <a:lnSpc>
                <a:spcPct val="11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17" name="Google Shape;217;p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8" name="Google Shape;218;p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9" name="Google Shape;219;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220" name="Google Shape;220;p35"/>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59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id="222" name="Google Shape;222;p36"/>
          <p:cNvSpPr txBox="1"/>
          <p:nvPr>
            <p:ph type="title"/>
          </p:nvPr>
        </p:nvSpPr>
        <p:spPr>
          <a:xfrm>
            <a:off x="839788" y="457200"/>
            <a:ext cx="3932100" cy="3429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23" name="Google Shape;223;p36"/>
          <p:cNvSpPr/>
          <p:nvPr>
            <p:ph idx="2" type="pic"/>
          </p:nvPr>
        </p:nvSpPr>
        <p:spPr>
          <a:xfrm>
            <a:off x="5303520" y="548640"/>
            <a:ext cx="6053700" cy="5431500"/>
          </a:xfrm>
          <a:prstGeom prst="rect">
            <a:avLst/>
          </a:prstGeom>
          <a:noFill/>
          <a:ln>
            <a:noFill/>
          </a:ln>
        </p:spPr>
        <p:txBody>
          <a:bodyPr anchorCtr="0" anchor="t" bIns="45700" lIns="91425" spcFirstLastPara="1" rIns="91425" wrap="square" tIns="45700">
            <a:noAutofit/>
          </a:bodyPr>
          <a:lstStyle>
            <a:lvl1pPr lvl="0" marR="0" algn="l">
              <a:lnSpc>
                <a:spcPct val="110000"/>
              </a:lnSpc>
              <a:spcBef>
                <a:spcPts val="11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algn="l">
              <a:lnSpc>
                <a:spcPct val="11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1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4" name="Google Shape;224;p36"/>
          <p:cNvSpPr txBox="1"/>
          <p:nvPr>
            <p:ph idx="1" type="body"/>
          </p:nvPr>
        </p:nvSpPr>
        <p:spPr>
          <a:xfrm>
            <a:off x="839788" y="3977640"/>
            <a:ext cx="3932100" cy="20025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1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500"/>
              <a:buNone/>
              <a:defRPr sz="15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100"/>
              <a:buNone/>
              <a:defRPr sz="1100"/>
            </a:lvl4pPr>
            <a:lvl5pPr indent="-228600" lvl="4" marL="2286000" algn="l">
              <a:lnSpc>
                <a:spcPct val="11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25" name="Google Shape;225;p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26" name="Google Shape;226;p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27" name="Google Shape;227;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228" name="Google Shape;228;p36"/>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59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9" name="Shape 229"/>
        <p:cNvGrpSpPr/>
        <p:nvPr/>
      </p:nvGrpSpPr>
      <p:grpSpPr>
        <a:xfrm>
          <a:off x="0" y="0"/>
          <a:ext cx="0" cy="0"/>
          <a:chOff x="0" y="0"/>
          <a:chExt cx="0" cy="0"/>
        </a:xfrm>
      </p:grpSpPr>
      <p:sp>
        <p:nvSpPr>
          <p:cNvPr id="230" name="Google Shape;230;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31" name="Google Shape;231;p37"/>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2" name="Google Shape;232;p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3" name="Google Shape;233;p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4" name="Google Shape;234;p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5" name="Shape 235"/>
        <p:cNvGrpSpPr/>
        <p:nvPr/>
      </p:nvGrpSpPr>
      <p:grpSpPr>
        <a:xfrm>
          <a:off x="0" y="0"/>
          <a:ext cx="0" cy="0"/>
          <a:chOff x="0" y="0"/>
          <a:chExt cx="0" cy="0"/>
        </a:xfrm>
      </p:grpSpPr>
      <p:sp>
        <p:nvSpPr>
          <p:cNvPr id="236" name="Google Shape;236;p3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37" name="Google Shape;237;p3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1100"/>
              </a:spcBef>
              <a:spcAft>
                <a:spcPts val="0"/>
              </a:spcAft>
              <a:buClr>
                <a:schemeClr val="dk1"/>
              </a:buClr>
              <a:buSzPts val="1900"/>
              <a:buChar char="•"/>
              <a:defRPr/>
            </a:lvl1pPr>
            <a:lvl2pPr indent="-349250" lvl="1" marL="914400" algn="l">
              <a:lnSpc>
                <a:spcPct val="110000"/>
              </a:lnSpc>
              <a:spcBef>
                <a:spcPts val="500"/>
              </a:spcBef>
              <a:spcAft>
                <a:spcPts val="0"/>
              </a:spcAft>
              <a:buClr>
                <a:schemeClr val="dk1"/>
              </a:buClr>
              <a:buSzPts val="1900"/>
              <a:buChar char="•"/>
              <a:defRPr/>
            </a:lvl2pPr>
            <a:lvl3pPr indent="-349250" lvl="2" marL="1371600" algn="l">
              <a:lnSpc>
                <a:spcPct val="110000"/>
              </a:lnSpc>
              <a:spcBef>
                <a:spcPts val="500"/>
              </a:spcBef>
              <a:spcAft>
                <a:spcPts val="0"/>
              </a:spcAft>
              <a:buClr>
                <a:schemeClr val="dk1"/>
              </a:buClr>
              <a:buSzPts val="1900"/>
              <a:buChar char="•"/>
              <a:defRPr/>
            </a:lvl3pPr>
            <a:lvl4pPr indent="-349250" lvl="3" marL="1828800" algn="l">
              <a:lnSpc>
                <a:spcPct val="110000"/>
              </a:lnSpc>
              <a:spcBef>
                <a:spcPts val="500"/>
              </a:spcBef>
              <a:spcAft>
                <a:spcPts val="0"/>
              </a:spcAft>
              <a:buClr>
                <a:schemeClr val="dk1"/>
              </a:buClr>
              <a:buSzPts val="1900"/>
              <a:buChar char="•"/>
              <a:defRPr/>
            </a:lvl4pPr>
            <a:lvl5pPr indent="-349250" lvl="4" marL="2286000" algn="l">
              <a:lnSpc>
                <a:spcPct val="11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8" name="Google Shape;238;p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9" name="Google Shape;239;p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40" name="Google Shape;240;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6"/>
          <p:cNvSpPr txBox="1"/>
          <p:nvPr>
            <p:ph type="title"/>
          </p:nvPr>
        </p:nvSpPr>
        <p:spPr>
          <a:xfrm>
            <a:off x="841248" y="448056"/>
            <a:ext cx="10515600" cy="4069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49" name="Google Shape;49;p6"/>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2203704" y="1728216"/>
            <a:ext cx="7781544" cy="339242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55" name="Google Shape;55;p7"/>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descr="Tag=AccentColor&#10;Flavor=Light&#10;Target=FillAndLine" id="61" name="Google Shape;61;p9"/>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9"/>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839788" y="193852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10"/>
          <p:cNvSpPr txBox="1"/>
          <p:nvPr>
            <p:ph idx="2" type="body"/>
          </p:nvPr>
        </p:nvSpPr>
        <p:spPr>
          <a:xfrm>
            <a:off x="839788" y="2926080"/>
            <a:ext cx="5157787"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0"/>
          <p:cNvSpPr txBox="1"/>
          <p:nvPr>
            <p:ph idx="3" type="body"/>
          </p:nvPr>
        </p:nvSpPr>
        <p:spPr>
          <a:xfrm>
            <a:off x="6172200" y="193852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10"/>
          <p:cNvSpPr txBox="1"/>
          <p:nvPr>
            <p:ph idx="4" type="body"/>
          </p:nvPr>
        </p:nvSpPr>
        <p:spPr>
          <a:xfrm>
            <a:off x="6172200" y="2926080"/>
            <a:ext cx="5183188"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76" name="Google Shape;76;p10"/>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11"/>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84" name="Google Shape;84;p11"/>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image" Target="../media/image2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image" Target="../media/image22.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800"/>
              <a:buFont typeface="Arial"/>
              <a:buNone/>
              <a:defRPr b="0"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10000"/>
              </a:lnSpc>
              <a:spcBef>
                <a:spcPts val="5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1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chemeClr val="lt1"/>
                </a:solidFill>
                <a:latin typeface="Arial"/>
                <a:ea typeface="Arial"/>
                <a:cs typeface="Arial"/>
                <a:sym typeface="Arial"/>
              </a:defRPr>
            </a:lvl1pPr>
            <a:lvl2pPr indent="0" lvl="1" marL="0" marR="0" rtl="0" algn="r">
              <a:spcBef>
                <a:spcPts val="0"/>
              </a:spcBef>
              <a:buNone/>
              <a:defRPr b="0" i="0" sz="1600" u="none" cap="none" strike="noStrike">
                <a:solidFill>
                  <a:schemeClr val="lt1"/>
                </a:solidFill>
                <a:latin typeface="Arial"/>
                <a:ea typeface="Arial"/>
                <a:cs typeface="Arial"/>
                <a:sym typeface="Arial"/>
              </a:defRPr>
            </a:lvl2pPr>
            <a:lvl3pPr indent="0" lvl="2" marL="0" marR="0" rtl="0" algn="r">
              <a:spcBef>
                <a:spcPts val="0"/>
              </a:spcBef>
              <a:buNone/>
              <a:defRPr b="0" i="0" sz="1600" u="none" cap="none" strike="noStrike">
                <a:solidFill>
                  <a:schemeClr val="lt1"/>
                </a:solidFill>
                <a:latin typeface="Arial"/>
                <a:ea typeface="Arial"/>
                <a:cs typeface="Arial"/>
                <a:sym typeface="Arial"/>
              </a:defRPr>
            </a:lvl3pPr>
            <a:lvl4pPr indent="0" lvl="3" marL="0" marR="0" rtl="0" algn="r">
              <a:spcBef>
                <a:spcPts val="0"/>
              </a:spcBef>
              <a:buNone/>
              <a:defRPr b="0" i="0" sz="1600" u="none" cap="none" strike="noStrike">
                <a:solidFill>
                  <a:schemeClr val="lt1"/>
                </a:solidFill>
                <a:latin typeface="Arial"/>
                <a:ea typeface="Arial"/>
                <a:cs typeface="Arial"/>
                <a:sym typeface="Arial"/>
              </a:defRPr>
            </a:lvl4pPr>
            <a:lvl5pPr indent="0" lvl="4" marL="0" marR="0" rtl="0" algn="r">
              <a:spcBef>
                <a:spcPts val="0"/>
              </a:spcBef>
              <a:buNone/>
              <a:defRPr b="0" i="0" sz="1600" u="none" cap="none" strike="noStrike">
                <a:solidFill>
                  <a:schemeClr val="lt1"/>
                </a:solidFill>
                <a:latin typeface="Arial"/>
                <a:ea typeface="Arial"/>
                <a:cs typeface="Arial"/>
                <a:sym typeface="Arial"/>
              </a:defRPr>
            </a:lvl5pPr>
            <a:lvl6pPr indent="0" lvl="5" marL="0" marR="0" rtl="0" algn="r">
              <a:spcBef>
                <a:spcPts val="0"/>
              </a:spcBef>
              <a:buNone/>
              <a:defRPr b="0" i="0" sz="1600" u="none" cap="none" strike="noStrike">
                <a:solidFill>
                  <a:schemeClr val="lt1"/>
                </a:solidFill>
                <a:latin typeface="Arial"/>
                <a:ea typeface="Arial"/>
                <a:cs typeface="Arial"/>
                <a:sym typeface="Arial"/>
              </a:defRPr>
            </a:lvl6pPr>
            <a:lvl7pPr indent="0" lvl="6" marL="0" marR="0" rtl="0" algn="r">
              <a:spcBef>
                <a:spcPts val="0"/>
              </a:spcBef>
              <a:buNone/>
              <a:defRPr b="0" i="0" sz="1600" u="none" cap="none" strike="noStrike">
                <a:solidFill>
                  <a:schemeClr val="lt1"/>
                </a:solidFill>
                <a:latin typeface="Arial"/>
                <a:ea typeface="Arial"/>
                <a:cs typeface="Arial"/>
                <a:sym typeface="Arial"/>
              </a:defRPr>
            </a:lvl7pPr>
            <a:lvl8pPr indent="0" lvl="7" marL="0" marR="0" rtl="0" algn="r">
              <a:spcBef>
                <a:spcPts val="0"/>
              </a:spcBef>
              <a:buNone/>
              <a:defRPr b="0" i="0" sz="1600" u="none" cap="none" strike="noStrike">
                <a:solidFill>
                  <a:schemeClr val="lt1"/>
                </a:solidFill>
                <a:latin typeface="Arial"/>
                <a:ea typeface="Arial"/>
                <a:cs typeface="Arial"/>
                <a:sym typeface="Arial"/>
              </a:defRPr>
            </a:lvl8pPr>
            <a:lvl9pPr indent="0" lvl="8" marL="0" marR="0" rtl="0" algn="r">
              <a:spcBef>
                <a:spcPts val="0"/>
              </a:spcBef>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a:blip r:embed="rId2">
            <a:alphaModFix/>
          </a:blip>
          <a:stretch>
            <a:fillRect/>
          </a:stretch>
        </p:blipFill>
        <p:spPr>
          <a:xfrm>
            <a:off x="4445950" y="5677626"/>
            <a:ext cx="3795124" cy="988850"/>
          </a:xfrm>
          <a:prstGeom prst="rect">
            <a:avLst/>
          </a:prstGeom>
          <a:noFill/>
          <a:ln>
            <a:noFill/>
          </a:ln>
        </p:spPr>
      </p:pic>
      <p:pic>
        <p:nvPicPr>
          <p:cNvPr id="12" name="Google Shape;12;p1"/>
          <p:cNvPicPr preferRelativeResize="0"/>
          <p:nvPr/>
        </p:nvPicPr>
        <p:blipFill rotWithShape="1">
          <a:blip r:embed="rId3">
            <a:alphaModFix/>
          </a:blip>
          <a:srcRect b="0" l="0" r="0" t="0"/>
          <a:stretch/>
        </p:blipFill>
        <p:spPr>
          <a:xfrm>
            <a:off x="8602250" y="5434332"/>
            <a:ext cx="3343404" cy="11928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600" u="none">
                <a:solidFill>
                  <a:srgbClr val="888888"/>
                </a:solidFill>
                <a:latin typeface="Arial"/>
                <a:ea typeface="Arial"/>
                <a:cs typeface="Arial"/>
                <a:sym typeface="Arial"/>
              </a:defRPr>
            </a:lvl1pPr>
            <a:lvl2pPr indent="0" lvl="1" marL="0" marR="0" rtl="0" algn="r">
              <a:spcBef>
                <a:spcPts val="0"/>
              </a:spcBef>
              <a:buNone/>
              <a:defRPr b="0" sz="1600" u="none">
                <a:solidFill>
                  <a:srgbClr val="888888"/>
                </a:solidFill>
                <a:latin typeface="Arial"/>
                <a:ea typeface="Arial"/>
                <a:cs typeface="Arial"/>
                <a:sym typeface="Arial"/>
              </a:defRPr>
            </a:lvl2pPr>
            <a:lvl3pPr indent="0" lvl="2" marL="0" marR="0" rtl="0" algn="r">
              <a:spcBef>
                <a:spcPts val="0"/>
              </a:spcBef>
              <a:buNone/>
              <a:defRPr b="0" sz="1600" u="none">
                <a:solidFill>
                  <a:srgbClr val="888888"/>
                </a:solidFill>
                <a:latin typeface="Arial"/>
                <a:ea typeface="Arial"/>
                <a:cs typeface="Arial"/>
                <a:sym typeface="Arial"/>
              </a:defRPr>
            </a:lvl3pPr>
            <a:lvl4pPr indent="0" lvl="3" marL="0" marR="0" rtl="0" algn="r">
              <a:spcBef>
                <a:spcPts val="0"/>
              </a:spcBef>
              <a:buNone/>
              <a:defRPr b="0" sz="1600" u="none">
                <a:solidFill>
                  <a:srgbClr val="888888"/>
                </a:solidFill>
                <a:latin typeface="Arial"/>
                <a:ea typeface="Arial"/>
                <a:cs typeface="Arial"/>
                <a:sym typeface="Arial"/>
              </a:defRPr>
            </a:lvl4pPr>
            <a:lvl5pPr indent="0" lvl="4" marL="0" marR="0" rtl="0" algn="r">
              <a:spcBef>
                <a:spcPts val="0"/>
              </a:spcBef>
              <a:buNone/>
              <a:defRPr b="0" sz="1600" u="none">
                <a:solidFill>
                  <a:srgbClr val="888888"/>
                </a:solidFill>
                <a:latin typeface="Arial"/>
                <a:ea typeface="Arial"/>
                <a:cs typeface="Arial"/>
                <a:sym typeface="Arial"/>
              </a:defRPr>
            </a:lvl5pPr>
            <a:lvl6pPr indent="0" lvl="5" marL="0" marR="0" rtl="0" algn="r">
              <a:spcBef>
                <a:spcPts val="0"/>
              </a:spcBef>
              <a:buNone/>
              <a:defRPr b="0" sz="1600" u="none">
                <a:solidFill>
                  <a:srgbClr val="888888"/>
                </a:solidFill>
                <a:latin typeface="Arial"/>
                <a:ea typeface="Arial"/>
                <a:cs typeface="Arial"/>
                <a:sym typeface="Arial"/>
              </a:defRPr>
            </a:lvl6pPr>
            <a:lvl7pPr indent="0" lvl="6" marL="0" marR="0" rtl="0" algn="r">
              <a:spcBef>
                <a:spcPts val="0"/>
              </a:spcBef>
              <a:buNone/>
              <a:defRPr b="0" sz="1600" u="none">
                <a:solidFill>
                  <a:srgbClr val="888888"/>
                </a:solidFill>
                <a:latin typeface="Arial"/>
                <a:ea typeface="Arial"/>
                <a:cs typeface="Arial"/>
                <a:sym typeface="Arial"/>
              </a:defRPr>
            </a:lvl7pPr>
            <a:lvl8pPr indent="0" lvl="7" marL="0" marR="0" rtl="0" algn="r">
              <a:spcBef>
                <a:spcPts val="0"/>
              </a:spcBef>
              <a:buNone/>
              <a:defRPr b="0" sz="1600" u="none">
                <a:solidFill>
                  <a:srgbClr val="888888"/>
                </a:solidFill>
                <a:latin typeface="Arial"/>
                <a:ea typeface="Arial"/>
                <a:cs typeface="Arial"/>
                <a:sym typeface="Arial"/>
              </a:defRPr>
            </a:lvl8pPr>
            <a:lvl9pPr indent="0" lvl="8" marL="0" marR="0" rtl="0" algn="r">
              <a:spcBef>
                <a:spcPts val="0"/>
              </a:spcBef>
              <a:buNone/>
              <a:defRPr b="0" sz="16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blipFill>
          <a:blip r:embed="rId1">
            <a:alphaModFix/>
          </a:blip>
          <a:stretch>
            <a:fillRect/>
          </a:stretch>
        </a:blipFill>
      </p:bgPr>
    </p:bg>
    <p:spTree>
      <p:nvGrpSpPr>
        <p:cNvPr id="105" name="Shape 105"/>
        <p:cNvGrpSpPr/>
        <p:nvPr/>
      </p:nvGrpSpPr>
      <p:grpSpPr>
        <a:xfrm>
          <a:off x="0" y="0"/>
          <a:ext cx="0" cy="0"/>
          <a:chOff x="0" y="0"/>
          <a:chExt cx="0" cy="0"/>
        </a:xfrm>
      </p:grpSpPr>
      <p:sp>
        <p:nvSpPr>
          <p:cNvPr id="106" name="Google Shape;106;p15"/>
          <p:cNvSpPr txBox="1"/>
          <p:nvPr>
            <p:ph type="title"/>
          </p:nvPr>
        </p:nvSpPr>
        <p:spPr>
          <a:xfrm>
            <a:off x="415600" y="496667"/>
            <a:ext cx="11360700" cy="9780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p:txBody>
      </p:sp>
      <p:sp>
        <p:nvSpPr>
          <p:cNvPr id="107" name="Google Shape;107;p15"/>
          <p:cNvSpPr txBox="1"/>
          <p:nvPr>
            <p:ph idx="1" type="body"/>
          </p:nvPr>
        </p:nvSpPr>
        <p:spPr>
          <a:xfrm>
            <a:off x="415600" y="1958433"/>
            <a:ext cx="11360700" cy="41331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108" name="Google Shape;108;p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Source Code Pro"/>
                <a:ea typeface="Source Code Pro"/>
                <a:cs typeface="Source Code Pro"/>
                <a:sym typeface="Source Code Pro"/>
              </a:defRPr>
            </a:lvl1pPr>
            <a:lvl2pPr lvl="1" algn="r">
              <a:buNone/>
              <a:defRPr sz="1300">
                <a:solidFill>
                  <a:schemeClr val="dk2"/>
                </a:solidFill>
                <a:latin typeface="Source Code Pro"/>
                <a:ea typeface="Source Code Pro"/>
                <a:cs typeface="Source Code Pro"/>
                <a:sym typeface="Source Code Pro"/>
              </a:defRPr>
            </a:lvl2pPr>
            <a:lvl3pPr lvl="2" algn="r">
              <a:buNone/>
              <a:defRPr sz="1300">
                <a:solidFill>
                  <a:schemeClr val="dk2"/>
                </a:solidFill>
                <a:latin typeface="Source Code Pro"/>
                <a:ea typeface="Source Code Pro"/>
                <a:cs typeface="Source Code Pro"/>
                <a:sym typeface="Source Code Pro"/>
              </a:defRPr>
            </a:lvl3pPr>
            <a:lvl4pPr lvl="3" algn="r">
              <a:buNone/>
              <a:defRPr sz="1300">
                <a:solidFill>
                  <a:schemeClr val="dk2"/>
                </a:solidFill>
                <a:latin typeface="Source Code Pro"/>
                <a:ea typeface="Source Code Pro"/>
                <a:cs typeface="Source Code Pro"/>
                <a:sym typeface="Source Code Pro"/>
              </a:defRPr>
            </a:lvl4pPr>
            <a:lvl5pPr lvl="4" algn="r">
              <a:buNone/>
              <a:defRPr sz="1300">
                <a:solidFill>
                  <a:schemeClr val="dk2"/>
                </a:solidFill>
                <a:latin typeface="Source Code Pro"/>
                <a:ea typeface="Source Code Pro"/>
                <a:cs typeface="Source Code Pro"/>
                <a:sym typeface="Source Code Pro"/>
              </a:defRPr>
            </a:lvl5pPr>
            <a:lvl6pPr lvl="5" algn="r">
              <a:buNone/>
              <a:defRPr sz="1300">
                <a:solidFill>
                  <a:schemeClr val="dk2"/>
                </a:solidFill>
                <a:latin typeface="Source Code Pro"/>
                <a:ea typeface="Source Code Pro"/>
                <a:cs typeface="Source Code Pro"/>
                <a:sym typeface="Source Code Pro"/>
              </a:defRPr>
            </a:lvl6pPr>
            <a:lvl7pPr lvl="6" algn="r">
              <a:buNone/>
              <a:defRPr sz="1300">
                <a:solidFill>
                  <a:schemeClr val="dk2"/>
                </a:solidFill>
                <a:latin typeface="Source Code Pro"/>
                <a:ea typeface="Source Code Pro"/>
                <a:cs typeface="Source Code Pro"/>
                <a:sym typeface="Source Code Pro"/>
              </a:defRPr>
            </a:lvl7pPr>
            <a:lvl8pPr lvl="7" algn="r">
              <a:buNone/>
              <a:defRPr sz="1300">
                <a:solidFill>
                  <a:schemeClr val="dk2"/>
                </a:solidFill>
                <a:latin typeface="Source Code Pro"/>
                <a:ea typeface="Source Code Pro"/>
                <a:cs typeface="Source Code Pro"/>
                <a:sym typeface="Source Code Pro"/>
              </a:defRPr>
            </a:lvl8pPr>
            <a:lvl9pPr lvl="8" algn="r">
              <a:buNone/>
              <a:defRPr sz="13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160" name="Google Shape;160;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31800" lvl="0" marL="457200" marR="0" algn="l">
              <a:lnSpc>
                <a:spcPct val="110000"/>
              </a:lnSpc>
              <a:spcBef>
                <a:spcPts val="11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161" name="Google Shape;161;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500"/>
              <a:buNone/>
              <a:defRPr sz="1600">
                <a:solidFill>
                  <a:srgbClr val="888888"/>
                </a:solidFill>
                <a:latin typeface="Arial"/>
                <a:ea typeface="Arial"/>
                <a:cs typeface="Arial"/>
                <a:sym typeface="Arial"/>
              </a:defRPr>
            </a:lvl1pPr>
            <a:lvl2pPr lvl="1" marR="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162" name="Google Shape;162;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500"/>
              <a:buNone/>
              <a:defRPr sz="1600">
                <a:solidFill>
                  <a:srgbClr val="888888"/>
                </a:solidFill>
                <a:latin typeface="Arial"/>
                <a:ea typeface="Arial"/>
                <a:cs typeface="Arial"/>
                <a:sym typeface="Arial"/>
              </a:defRPr>
            </a:lvl1pPr>
            <a:lvl2pPr lvl="1" marR="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163" name="Google Shape;163;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sz="1600" u="none">
                <a:solidFill>
                  <a:srgbClr val="888888"/>
                </a:solidFill>
                <a:latin typeface="Arial"/>
                <a:ea typeface="Arial"/>
                <a:cs typeface="Arial"/>
                <a:sym typeface="Arial"/>
              </a:defRPr>
            </a:lvl1pPr>
            <a:lvl2pPr indent="0" lvl="1" marL="0" marR="0" algn="r">
              <a:spcBef>
                <a:spcPts val="0"/>
              </a:spcBef>
              <a:buNone/>
              <a:defRPr b="0" sz="1600" u="none">
                <a:solidFill>
                  <a:srgbClr val="888888"/>
                </a:solidFill>
                <a:latin typeface="Arial"/>
                <a:ea typeface="Arial"/>
                <a:cs typeface="Arial"/>
                <a:sym typeface="Arial"/>
              </a:defRPr>
            </a:lvl2pPr>
            <a:lvl3pPr indent="0" lvl="2" marL="0" marR="0" algn="r">
              <a:spcBef>
                <a:spcPts val="0"/>
              </a:spcBef>
              <a:buNone/>
              <a:defRPr b="0" sz="1600" u="none">
                <a:solidFill>
                  <a:srgbClr val="888888"/>
                </a:solidFill>
                <a:latin typeface="Arial"/>
                <a:ea typeface="Arial"/>
                <a:cs typeface="Arial"/>
                <a:sym typeface="Arial"/>
              </a:defRPr>
            </a:lvl3pPr>
            <a:lvl4pPr indent="0" lvl="3" marL="0" marR="0" algn="r">
              <a:spcBef>
                <a:spcPts val="0"/>
              </a:spcBef>
              <a:buNone/>
              <a:defRPr b="0" sz="1600" u="none">
                <a:solidFill>
                  <a:srgbClr val="888888"/>
                </a:solidFill>
                <a:latin typeface="Arial"/>
                <a:ea typeface="Arial"/>
                <a:cs typeface="Arial"/>
                <a:sym typeface="Arial"/>
              </a:defRPr>
            </a:lvl4pPr>
            <a:lvl5pPr indent="0" lvl="4" marL="0" marR="0" algn="r">
              <a:spcBef>
                <a:spcPts val="0"/>
              </a:spcBef>
              <a:buNone/>
              <a:defRPr b="0" sz="1600" u="none">
                <a:solidFill>
                  <a:srgbClr val="888888"/>
                </a:solidFill>
                <a:latin typeface="Arial"/>
                <a:ea typeface="Arial"/>
                <a:cs typeface="Arial"/>
                <a:sym typeface="Arial"/>
              </a:defRPr>
            </a:lvl5pPr>
            <a:lvl6pPr indent="0" lvl="5" marL="0" marR="0" algn="r">
              <a:spcBef>
                <a:spcPts val="0"/>
              </a:spcBef>
              <a:buNone/>
              <a:defRPr b="0" sz="1600" u="none">
                <a:solidFill>
                  <a:srgbClr val="888888"/>
                </a:solidFill>
                <a:latin typeface="Arial"/>
                <a:ea typeface="Arial"/>
                <a:cs typeface="Arial"/>
                <a:sym typeface="Arial"/>
              </a:defRPr>
            </a:lvl6pPr>
            <a:lvl7pPr indent="0" lvl="6" marL="0" marR="0" algn="r">
              <a:spcBef>
                <a:spcPts val="0"/>
              </a:spcBef>
              <a:buNone/>
              <a:defRPr b="0" sz="1600" u="none">
                <a:solidFill>
                  <a:srgbClr val="888888"/>
                </a:solidFill>
                <a:latin typeface="Arial"/>
                <a:ea typeface="Arial"/>
                <a:cs typeface="Arial"/>
                <a:sym typeface="Arial"/>
              </a:defRPr>
            </a:lvl7pPr>
            <a:lvl8pPr indent="0" lvl="7" marL="0" marR="0" algn="r">
              <a:spcBef>
                <a:spcPts val="0"/>
              </a:spcBef>
              <a:buNone/>
              <a:defRPr b="0" sz="1600" u="none">
                <a:solidFill>
                  <a:srgbClr val="888888"/>
                </a:solidFill>
                <a:latin typeface="Arial"/>
                <a:ea typeface="Arial"/>
                <a:cs typeface="Arial"/>
                <a:sym typeface="Arial"/>
              </a:defRPr>
            </a:lvl8pPr>
            <a:lvl9pPr indent="0" lvl="8" marL="0" marR="0" algn="r">
              <a:spcBef>
                <a:spcPts val="0"/>
              </a:spcBef>
              <a:buNone/>
              <a:defRPr b="0" sz="16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hyperlink" Target="https://www.homesforallmass.org/" TargetMode="External"/><Relationship Id="rId5" Type="http://schemas.openxmlformats.org/officeDocument/2006/relationships/hyperlink" Target="https://t4ma.org/transportation-funding-initiatives/" TargetMode="External"/><Relationship Id="rId6" Type="http://schemas.openxmlformats.org/officeDocument/2006/relationships/hyperlink" Target="https://mafoodsystem.org/projects/campaign-for-healthy-incentives-program-funding/" TargetMode="External"/><Relationship Id="rId7" Type="http://schemas.openxmlformats.org/officeDocument/2006/relationships/hyperlink" Target="https://www.raiseupma.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hyperlink" Target="mailto:awalls@mapublichealth.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s://malegislature.gov/Committees/Detail/J18" TargetMode="External"/><Relationship Id="rId5" Type="http://schemas.openxmlformats.org/officeDocument/2006/relationships/hyperlink" Target="https://malegislature.gov/Committees/Detail/J34" TargetMode="External"/><Relationship Id="rId6" Type="http://schemas.openxmlformats.org/officeDocument/2006/relationships/hyperlink" Target="https://malegislature.gov/Committees/Detail/J3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9"/>
          <p:cNvSpPr txBox="1"/>
          <p:nvPr/>
        </p:nvSpPr>
        <p:spPr>
          <a:xfrm>
            <a:off x="595867" y="4413500"/>
            <a:ext cx="7340100" cy="110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chemeClr val="dk1"/>
                </a:solidFill>
                <a:latin typeface="Lato"/>
                <a:ea typeface="Lato"/>
                <a:cs typeface="Lato"/>
                <a:sym typeface="Lato"/>
              </a:rPr>
              <a:t>Kate Forrest, MA Public Health Alliance</a:t>
            </a:r>
            <a:endParaRPr b="1" sz="2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i="1" lang="en-US" sz="2000">
                <a:solidFill>
                  <a:schemeClr val="dk1"/>
                </a:solidFill>
                <a:latin typeface="Lato"/>
                <a:ea typeface="Lato"/>
                <a:cs typeface="Lato"/>
                <a:sym typeface="Lato"/>
              </a:rPr>
              <a:t>Bay State Public Health Training Hub webinar - 5/14/26</a:t>
            </a:r>
            <a:endParaRPr i="1" sz="2000">
              <a:solidFill>
                <a:schemeClr val="dk1"/>
              </a:solidFill>
              <a:latin typeface="Lato"/>
              <a:ea typeface="Lato"/>
              <a:cs typeface="Lato"/>
              <a:sym typeface="Lato"/>
            </a:endParaRPr>
          </a:p>
        </p:txBody>
      </p:sp>
      <p:sp>
        <p:nvSpPr>
          <p:cNvPr id="246" name="Google Shape;246;p39"/>
          <p:cNvSpPr txBox="1"/>
          <p:nvPr/>
        </p:nvSpPr>
        <p:spPr>
          <a:xfrm>
            <a:off x="595875" y="2586325"/>
            <a:ext cx="6110100" cy="15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300">
                <a:solidFill>
                  <a:schemeClr val="lt1"/>
                </a:solidFill>
                <a:latin typeface="Lato"/>
                <a:ea typeface="Lato"/>
                <a:cs typeface="Lato"/>
                <a:sym typeface="Lato"/>
              </a:rPr>
              <a:t>Advocacy 101 for </a:t>
            </a:r>
            <a:endParaRPr b="1" sz="4300">
              <a:solidFill>
                <a:schemeClr val="lt1"/>
              </a:solidFill>
              <a:latin typeface="Lato"/>
              <a:ea typeface="Lato"/>
              <a:cs typeface="Lato"/>
              <a:sym typeface="Lato"/>
            </a:endParaRPr>
          </a:p>
          <a:p>
            <a:pPr indent="0" lvl="0" marL="0" rtl="0" algn="l">
              <a:spcBef>
                <a:spcPts val="0"/>
              </a:spcBef>
              <a:spcAft>
                <a:spcPts val="0"/>
              </a:spcAft>
              <a:buNone/>
            </a:pPr>
            <a:r>
              <a:rPr b="1" lang="en-US" sz="4300">
                <a:solidFill>
                  <a:schemeClr val="lt1"/>
                </a:solidFill>
                <a:latin typeface="Lato"/>
                <a:ea typeface="Lato"/>
                <a:cs typeface="Lato"/>
                <a:sym typeface="Lato"/>
              </a:rPr>
              <a:t>Local Public Health</a:t>
            </a:r>
            <a:endParaRPr b="1" sz="43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sp>
        <p:nvSpPr>
          <p:cNvPr id="301" name="Google Shape;301;p48"/>
          <p:cNvSpPr txBox="1"/>
          <p:nvPr/>
        </p:nvSpPr>
        <p:spPr>
          <a:xfrm>
            <a:off x="376000" y="606375"/>
            <a:ext cx="4336200" cy="3263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5000">
                <a:solidFill>
                  <a:schemeClr val="dk1"/>
                </a:solidFill>
                <a:latin typeface="Lato"/>
                <a:ea typeface="Lato"/>
                <a:cs typeface="Lato"/>
                <a:sym typeface="Lato"/>
              </a:rPr>
              <a:t>Answer these questions about your legislators!</a:t>
            </a:r>
            <a:endParaRPr b="1" sz="5200">
              <a:latin typeface="Lato"/>
              <a:ea typeface="Lato"/>
              <a:cs typeface="Lato"/>
              <a:sym typeface="Lato"/>
            </a:endParaRPr>
          </a:p>
        </p:txBody>
      </p:sp>
      <p:sp>
        <p:nvSpPr>
          <p:cNvPr id="302" name="Google Shape;302;p48"/>
          <p:cNvSpPr txBox="1"/>
          <p:nvPr/>
        </p:nvSpPr>
        <p:spPr>
          <a:xfrm>
            <a:off x="5526950" y="1178925"/>
            <a:ext cx="5990100" cy="4291500"/>
          </a:xfrm>
          <a:prstGeom prst="rect">
            <a:avLst/>
          </a:prstGeom>
          <a:noFill/>
          <a:ln>
            <a:noFill/>
          </a:ln>
        </p:spPr>
        <p:txBody>
          <a:bodyPr anchorCtr="0" anchor="t" bIns="91425" lIns="91425" spcFirstLastPara="1" rIns="91425" wrap="square" tIns="91425">
            <a:spAutoFit/>
          </a:bodyPr>
          <a:lstStyle/>
          <a:p>
            <a:pPr indent="-342900" lvl="0" marL="342900" rtl="0" algn="l">
              <a:lnSpc>
                <a:spcPct val="90000"/>
              </a:lnSpc>
              <a:spcBef>
                <a:spcPts val="80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What is their career background? </a:t>
            </a:r>
            <a:endParaRPr sz="2800">
              <a:solidFill>
                <a:schemeClr val="dk1"/>
              </a:solidFill>
              <a:latin typeface="Lato"/>
              <a:ea typeface="Lato"/>
              <a:cs typeface="Lato"/>
              <a:sym typeface="Lato"/>
            </a:endParaRPr>
          </a:p>
          <a:p>
            <a:pPr indent="0" lvl="0" marL="0" rtl="0" algn="l">
              <a:lnSpc>
                <a:spcPct val="90000"/>
              </a:lnSpc>
              <a:spcBef>
                <a:spcPts val="800"/>
              </a:spcBef>
              <a:spcAft>
                <a:spcPts val="0"/>
              </a:spcAft>
              <a:buClr>
                <a:schemeClr val="dk1"/>
              </a:buClr>
              <a:buSzPts val="1100"/>
              <a:buFont typeface="Arial"/>
              <a:buNone/>
            </a:pPr>
            <a:r>
              <a:t/>
            </a:r>
            <a:endParaRPr sz="2800">
              <a:solidFill>
                <a:schemeClr val="dk1"/>
              </a:solidFill>
              <a:latin typeface="Lato"/>
              <a:ea typeface="Lato"/>
              <a:cs typeface="Lato"/>
              <a:sym typeface="Lato"/>
            </a:endParaRPr>
          </a:p>
          <a:p>
            <a:pPr indent="-342900" lvl="0" marL="342900" rtl="0" algn="l">
              <a:lnSpc>
                <a:spcPct val="90000"/>
              </a:lnSpc>
              <a:spcBef>
                <a:spcPts val="80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What are two bills that they’ve recently sponsored?</a:t>
            </a:r>
            <a:endParaRPr sz="2800">
              <a:solidFill>
                <a:schemeClr val="dk1"/>
              </a:solidFill>
              <a:latin typeface="Lato"/>
              <a:ea typeface="Lato"/>
              <a:cs typeface="Lato"/>
              <a:sym typeface="Lato"/>
            </a:endParaRPr>
          </a:p>
          <a:p>
            <a:pPr indent="0" lvl="0" marL="0" rtl="0" algn="l">
              <a:lnSpc>
                <a:spcPct val="90000"/>
              </a:lnSpc>
              <a:spcBef>
                <a:spcPts val="800"/>
              </a:spcBef>
              <a:spcAft>
                <a:spcPts val="0"/>
              </a:spcAft>
              <a:buClr>
                <a:schemeClr val="dk1"/>
              </a:buClr>
              <a:buSzPts val="1100"/>
              <a:buFont typeface="Arial"/>
              <a:buNone/>
            </a:pPr>
            <a:r>
              <a:t/>
            </a:r>
            <a:endParaRPr sz="2800">
              <a:solidFill>
                <a:schemeClr val="dk1"/>
              </a:solidFill>
              <a:latin typeface="Lato"/>
              <a:ea typeface="Lato"/>
              <a:cs typeface="Lato"/>
              <a:sym typeface="Lato"/>
            </a:endParaRPr>
          </a:p>
          <a:p>
            <a:pPr indent="-342900" lvl="0" marL="342900" rtl="0" algn="l">
              <a:lnSpc>
                <a:spcPct val="90000"/>
              </a:lnSpc>
              <a:spcBef>
                <a:spcPts val="80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How long have they been in office?</a:t>
            </a:r>
            <a:endParaRPr sz="2800">
              <a:solidFill>
                <a:schemeClr val="dk1"/>
              </a:solidFill>
              <a:latin typeface="Lato"/>
              <a:ea typeface="Lato"/>
              <a:cs typeface="Lato"/>
              <a:sym typeface="Lato"/>
            </a:endParaRPr>
          </a:p>
          <a:p>
            <a:pPr indent="0" lvl="0" marL="0" rtl="0" algn="l">
              <a:lnSpc>
                <a:spcPct val="90000"/>
              </a:lnSpc>
              <a:spcBef>
                <a:spcPts val="800"/>
              </a:spcBef>
              <a:spcAft>
                <a:spcPts val="0"/>
              </a:spcAft>
              <a:buClr>
                <a:schemeClr val="dk1"/>
              </a:buClr>
              <a:buSzPts val="1100"/>
              <a:buFont typeface="Arial"/>
              <a:buNone/>
            </a:pPr>
            <a:r>
              <a:t/>
            </a:r>
            <a:endParaRPr sz="2800">
              <a:solidFill>
                <a:schemeClr val="dk1"/>
              </a:solidFill>
              <a:latin typeface="Lato"/>
              <a:ea typeface="Lato"/>
              <a:cs typeface="Lato"/>
              <a:sym typeface="Lato"/>
            </a:endParaRPr>
          </a:p>
          <a:p>
            <a:pPr indent="-342900" lvl="0" marL="342900" rtl="0" algn="l">
              <a:lnSpc>
                <a:spcPct val="90000"/>
              </a:lnSpc>
              <a:spcBef>
                <a:spcPts val="80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Are they chair or vice chair of a committee?</a:t>
            </a:r>
            <a:endParaRPr sz="37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49"/>
          <p:cNvSpPr/>
          <p:nvPr/>
        </p:nvSpPr>
        <p:spPr>
          <a:xfrm>
            <a:off x="8847150" y="1896175"/>
            <a:ext cx="1825500" cy="26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49"/>
          <p:cNvSpPr/>
          <p:nvPr/>
        </p:nvSpPr>
        <p:spPr>
          <a:xfrm>
            <a:off x="6411725" y="1896175"/>
            <a:ext cx="1825500" cy="26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49"/>
          <p:cNvSpPr txBox="1"/>
          <p:nvPr/>
        </p:nvSpPr>
        <p:spPr>
          <a:xfrm>
            <a:off x="349525" y="1896175"/>
            <a:ext cx="4336200" cy="1723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5000">
                <a:solidFill>
                  <a:schemeClr val="dk1"/>
                </a:solidFill>
                <a:latin typeface="Lato"/>
                <a:ea typeface="Lato"/>
                <a:cs typeface="Lato"/>
                <a:sym typeface="Lato"/>
              </a:rPr>
              <a:t>Let’s look at an example…</a:t>
            </a:r>
            <a:endParaRPr b="1" sz="5200">
              <a:latin typeface="Lato"/>
              <a:ea typeface="Lato"/>
              <a:cs typeface="Lato"/>
              <a:sym typeface="Lato"/>
            </a:endParaRPr>
          </a:p>
        </p:txBody>
      </p:sp>
      <p:sp>
        <p:nvSpPr>
          <p:cNvPr id="310" name="Google Shape;310;p49"/>
          <p:cNvSpPr txBox="1"/>
          <p:nvPr/>
        </p:nvSpPr>
        <p:spPr>
          <a:xfrm>
            <a:off x="6022750" y="1028375"/>
            <a:ext cx="59901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US" sz="2800">
                <a:solidFill>
                  <a:schemeClr val="dk1"/>
                </a:solidFill>
                <a:latin typeface="Lato"/>
                <a:ea typeface="Lato"/>
                <a:cs typeface="Lato"/>
                <a:sym typeface="Lato"/>
              </a:rPr>
              <a:t>Kate’s legislators </a:t>
            </a:r>
            <a:r>
              <a:rPr b="1" i="1" lang="en-US" sz="2800">
                <a:solidFill>
                  <a:schemeClr val="dk1"/>
                </a:solidFill>
                <a:latin typeface="Lato"/>
                <a:ea typeface="Lato"/>
                <a:cs typeface="Lato"/>
                <a:sym typeface="Lato"/>
              </a:rPr>
              <a:t>(Attleboro, MA)</a:t>
            </a:r>
            <a:endParaRPr sz="2800">
              <a:solidFill>
                <a:schemeClr val="dk1"/>
              </a:solidFill>
              <a:latin typeface="Lato"/>
              <a:ea typeface="Lato"/>
              <a:cs typeface="Lato"/>
              <a:sym typeface="Lato"/>
            </a:endParaRPr>
          </a:p>
        </p:txBody>
      </p:sp>
      <p:pic>
        <p:nvPicPr>
          <p:cNvPr id="311" name="Google Shape;311;p49"/>
          <p:cNvPicPr preferRelativeResize="0"/>
          <p:nvPr/>
        </p:nvPicPr>
        <p:blipFill>
          <a:blip r:embed="rId4">
            <a:alphaModFix/>
          </a:blip>
          <a:stretch>
            <a:fillRect/>
          </a:stretch>
        </p:blipFill>
        <p:spPr>
          <a:xfrm>
            <a:off x="6508150" y="2012850"/>
            <a:ext cx="1619250" cy="2428875"/>
          </a:xfrm>
          <a:prstGeom prst="rect">
            <a:avLst/>
          </a:prstGeom>
          <a:noFill/>
          <a:ln>
            <a:noFill/>
          </a:ln>
        </p:spPr>
      </p:pic>
      <p:sp>
        <p:nvSpPr>
          <p:cNvPr id="312" name="Google Shape;312;p49"/>
          <p:cNvSpPr txBox="1"/>
          <p:nvPr/>
        </p:nvSpPr>
        <p:spPr>
          <a:xfrm>
            <a:off x="6022750" y="4648775"/>
            <a:ext cx="2397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Senator </a:t>
            </a:r>
            <a:endParaRPr b="1" sz="2000">
              <a:solidFill>
                <a:schemeClr val="dk1"/>
              </a:solidFill>
            </a:endParaRPr>
          </a:p>
          <a:p>
            <a:pPr indent="0" lvl="0" marL="0" rtl="0" algn="ctr">
              <a:spcBef>
                <a:spcPts val="0"/>
              </a:spcBef>
              <a:spcAft>
                <a:spcPts val="0"/>
              </a:spcAft>
              <a:buNone/>
            </a:pPr>
            <a:r>
              <a:rPr b="1" lang="en-US" sz="2000">
                <a:solidFill>
                  <a:schemeClr val="dk1"/>
                </a:solidFill>
              </a:rPr>
              <a:t>Paul Feeney</a:t>
            </a:r>
            <a:endParaRPr b="1" sz="2000">
              <a:solidFill>
                <a:schemeClr val="dk1"/>
              </a:solidFill>
            </a:endParaRPr>
          </a:p>
        </p:txBody>
      </p:sp>
      <p:pic>
        <p:nvPicPr>
          <p:cNvPr id="313" name="Google Shape;313;p49"/>
          <p:cNvPicPr preferRelativeResize="0"/>
          <p:nvPr/>
        </p:nvPicPr>
        <p:blipFill rotWithShape="1">
          <a:blip r:embed="rId5">
            <a:alphaModFix/>
          </a:blip>
          <a:srcRect b="0" l="20125" r="20120" t="0"/>
          <a:stretch/>
        </p:blipFill>
        <p:spPr>
          <a:xfrm>
            <a:off x="8950275" y="2012838"/>
            <a:ext cx="1619250" cy="2428875"/>
          </a:xfrm>
          <a:prstGeom prst="rect">
            <a:avLst/>
          </a:prstGeom>
          <a:noFill/>
          <a:ln>
            <a:noFill/>
          </a:ln>
        </p:spPr>
      </p:pic>
      <p:sp>
        <p:nvSpPr>
          <p:cNvPr id="314" name="Google Shape;314;p49"/>
          <p:cNvSpPr txBox="1"/>
          <p:nvPr/>
        </p:nvSpPr>
        <p:spPr>
          <a:xfrm>
            <a:off x="8352450" y="4648775"/>
            <a:ext cx="2814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Representative</a:t>
            </a:r>
            <a:endParaRPr b="1" sz="2000">
              <a:solidFill>
                <a:schemeClr val="dk1"/>
              </a:solidFill>
            </a:endParaRPr>
          </a:p>
          <a:p>
            <a:pPr indent="0" lvl="0" marL="0" rtl="0" algn="ctr">
              <a:spcBef>
                <a:spcPts val="0"/>
              </a:spcBef>
              <a:spcAft>
                <a:spcPts val="0"/>
              </a:spcAft>
              <a:buNone/>
            </a:pPr>
            <a:r>
              <a:rPr b="1" lang="en-US" sz="2000">
                <a:solidFill>
                  <a:schemeClr val="dk1"/>
                </a:solidFill>
              </a:rPr>
              <a:t>James Hawkins</a:t>
            </a:r>
            <a:endParaRPr b="1"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nvSpPr>
        <p:spPr>
          <a:xfrm>
            <a:off x="1957050" y="2913300"/>
            <a:ext cx="8277900" cy="10314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000"/>
              </a:spcBef>
              <a:spcAft>
                <a:spcPts val="0"/>
              </a:spcAft>
              <a:buNone/>
            </a:pPr>
            <a:r>
              <a:rPr b="1" lang="en-US" sz="5500">
                <a:solidFill>
                  <a:srgbClr val="A3D7D9"/>
                </a:solidFill>
                <a:latin typeface="Lato"/>
                <a:ea typeface="Lato"/>
                <a:cs typeface="Lato"/>
                <a:sym typeface="Lato"/>
              </a:rPr>
              <a:t>MA State Budget Process</a:t>
            </a:r>
            <a:endParaRPr sz="1800">
              <a:solidFill>
                <a:srgbClr val="A3D7D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51"/>
          <p:cNvSpPr txBox="1"/>
          <p:nvPr/>
        </p:nvSpPr>
        <p:spPr>
          <a:xfrm>
            <a:off x="413775" y="2967300"/>
            <a:ext cx="11359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800">
                <a:solidFill>
                  <a:schemeClr val="dk1"/>
                </a:solidFill>
                <a:latin typeface="Lato"/>
                <a:ea typeface="Lato"/>
                <a:cs typeface="Lato"/>
                <a:sym typeface="Lato"/>
              </a:rPr>
              <a:t>When should advocates engage legislators?</a:t>
            </a:r>
            <a:endParaRPr b="1" sz="4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0" name="Google Shape;330;p5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31" name="Google Shape;331;p52"/>
          <p:cNvSpPr/>
          <p:nvPr/>
        </p:nvSpPr>
        <p:spPr>
          <a:xfrm>
            <a:off x="8271400" y="1971800"/>
            <a:ext cx="550500" cy="501300"/>
          </a:xfrm>
          <a:prstGeom prst="star5">
            <a:avLst>
              <a:gd fmla="val 19098" name="adj"/>
              <a:gd fmla="val 105146" name="hf"/>
              <a:gd fmla="val 110557" name="vf"/>
            </a:avLst>
          </a:prstGeom>
          <a:solidFill>
            <a:srgbClr val="FFC000"/>
          </a:solidFill>
          <a:ln cap="flat" cmpd="sng" w="12700">
            <a:solidFill>
              <a:srgbClr val="3333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p52"/>
          <p:cNvSpPr/>
          <p:nvPr/>
        </p:nvSpPr>
        <p:spPr>
          <a:xfrm>
            <a:off x="8534925" y="4394325"/>
            <a:ext cx="550500" cy="501300"/>
          </a:xfrm>
          <a:prstGeom prst="star5">
            <a:avLst>
              <a:gd fmla="val 19098" name="adj"/>
              <a:gd fmla="val 105146" name="hf"/>
              <a:gd fmla="val 110557" name="vf"/>
            </a:avLst>
          </a:prstGeom>
          <a:solidFill>
            <a:srgbClr val="FFC000"/>
          </a:solidFill>
          <a:ln cap="flat" cmpd="sng" w="12700">
            <a:solidFill>
              <a:srgbClr val="3333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52"/>
          <p:cNvSpPr/>
          <p:nvPr/>
        </p:nvSpPr>
        <p:spPr>
          <a:xfrm rot="10798572">
            <a:off x="6873700" y="47500"/>
            <a:ext cx="1444800" cy="841500"/>
          </a:xfrm>
          <a:prstGeom prst="flowChartDelay">
            <a:avLst/>
          </a:prstGeom>
          <a:solidFill>
            <a:srgbClr val="3C6E92"/>
          </a:solidFill>
          <a:ln cap="flat" cmpd="sng" w="9525">
            <a:solidFill>
              <a:srgbClr val="3C6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2"/>
          <p:cNvSpPr/>
          <p:nvPr/>
        </p:nvSpPr>
        <p:spPr>
          <a:xfrm>
            <a:off x="6873700" y="219550"/>
            <a:ext cx="1174800" cy="842100"/>
          </a:xfrm>
          <a:prstGeom prst="wedgeEllipseCallout">
            <a:avLst>
              <a:gd fmla="val -20833" name="adj1"/>
              <a:gd fmla="val 625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You are </a:t>
            </a:r>
            <a:r>
              <a:rPr b="1" lang="en-US" u="sng"/>
              <a:t>HERE</a:t>
            </a:r>
            <a:endParaRPr b="1"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3"/>
          <p:cNvSpPr txBox="1"/>
          <p:nvPr/>
        </p:nvSpPr>
        <p:spPr>
          <a:xfrm>
            <a:off x="2310900" y="2913300"/>
            <a:ext cx="7570200" cy="1031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b="1" lang="en-US" sz="5500">
                <a:solidFill>
                  <a:srgbClr val="A3D7D9"/>
                </a:solidFill>
                <a:latin typeface="Lato"/>
                <a:ea typeface="Lato"/>
                <a:cs typeface="Lato"/>
                <a:sym typeface="Lato"/>
              </a:rPr>
              <a:t>What is lobbying?</a:t>
            </a:r>
            <a:endParaRPr sz="1800">
              <a:solidFill>
                <a:srgbClr val="A3D7D9"/>
              </a:solidFill>
            </a:endParaRPr>
          </a:p>
        </p:txBody>
      </p:sp>
      <p:sp>
        <p:nvSpPr>
          <p:cNvPr id="340" name="Google Shape;340;p53"/>
          <p:cNvSpPr txBox="1"/>
          <p:nvPr/>
        </p:nvSpPr>
        <p:spPr>
          <a:xfrm>
            <a:off x="2860950" y="3844100"/>
            <a:ext cx="6470100" cy="6465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lang="en-US" sz="3000">
                <a:solidFill>
                  <a:srgbClr val="FFFFFF"/>
                </a:solidFill>
                <a:latin typeface="Lato"/>
                <a:ea typeface="Lato"/>
                <a:cs typeface="Lato"/>
                <a:sym typeface="Lato"/>
              </a:rPr>
              <a:t>…and can I do it?</a:t>
            </a:r>
            <a:endParaRPr sz="30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54"/>
          <p:cNvSpPr txBox="1"/>
          <p:nvPr/>
        </p:nvSpPr>
        <p:spPr>
          <a:xfrm>
            <a:off x="362975" y="1815950"/>
            <a:ext cx="4336200" cy="1569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5000">
                <a:solidFill>
                  <a:schemeClr val="dk1"/>
                </a:solidFill>
                <a:latin typeface="Lato"/>
                <a:ea typeface="Lato"/>
                <a:cs typeface="Lato"/>
                <a:sym typeface="Lato"/>
              </a:rPr>
              <a:t>Why advocate &amp; lobby?</a:t>
            </a:r>
            <a:endParaRPr b="1" sz="5000">
              <a:latin typeface="Lato"/>
              <a:ea typeface="Lato"/>
              <a:cs typeface="Lato"/>
              <a:sym typeface="Lato"/>
            </a:endParaRPr>
          </a:p>
        </p:txBody>
      </p:sp>
      <p:sp>
        <p:nvSpPr>
          <p:cNvPr id="346" name="Google Shape;346;p54"/>
          <p:cNvSpPr txBox="1"/>
          <p:nvPr/>
        </p:nvSpPr>
        <p:spPr>
          <a:xfrm>
            <a:off x="5701200" y="1510000"/>
            <a:ext cx="6141600" cy="4202100"/>
          </a:xfrm>
          <a:prstGeom prst="rect">
            <a:avLst/>
          </a:prstGeom>
          <a:noFill/>
          <a:ln>
            <a:noFill/>
          </a:ln>
        </p:spPr>
        <p:txBody>
          <a:bodyPr anchorCtr="0" anchor="t" bIns="91425" lIns="91425" spcFirstLastPara="1" rIns="91425" wrap="square" tIns="91425">
            <a:spAutoFit/>
          </a:bodyPr>
          <a:lstStyle/>
          <a:p>
            <a:pPr indent="-419100" lvl="0" marL="457200" rtl="0" algn="l">
              <a:lnSpc>
                <a:spcPct val="110000"/>
              </a:lnSpc>
              <a:spcBef>
                <a:spcPts val="1000"/>
              </a:spcBef>
              <a:spcAft>
                <a:spcPts val="0"/>
              </a:spcAft>
              <a:buClr>
                <a:schemeClr val="dk1"/>
              </a:buClr>
              <a:buSzPts val="3000"/>
              <a:buFont typeface="Lato"/>
              <a:buAutoNum type="arabicPeriod"/>
            </a:pPr>
            <a:r>
              <a:rPr lang="en-US" sz="3000">
                <a:solidFill>
                  <a:schemeClr val="dk1"/>
                </a:solidFill>
                <a:latin typeface="Lato"/>
                <a:ea typeface="Lato"/>
                <a:cs typeface="Lato"/>
                <a:sym typeface="Lato"/>
              </a:rPr>
              <a:t>Elected officials need our eyes and ears​</a:t>
            </a:r>
            <a:endParaRPr sz="3000">
              <a:solidFill>
                <a:schemeClr val="dk1"/>
              </a:solidFill>
              <a:latin typeface="Lato"/>
              <a:ea typeface="Lato"/>
              <a:cs typeface="Lato"/>
              <a:sym typeface="Lato"/>
            </a:endParaRPr>
          </a:p>
          <a:p>
            <a:pPr indent="-419100" lvl="0" marL="457200" rtl="0" algn="l">
              <a:lnSpc>
                <a:spcPct val="110000"/>
              </a:lnSpc>
              <a:spcBef>
                <a:spcPts val="0"/>
              </a:spcBef>
              <a:spcAft>
                <a:spcPts val="0"/>
              </a:spcAft>
              <a:buClr>
                <a:schemeClr val="dk1"/>
              </a:buClr>
              <a:buSzPts val="3000"/>
              <a:buFont typeface="Lato"/>
              <a:buAutoNum type="arabicPeriod"/>
            </a:pPr>
            <a:r>
              <a:rPr lang="en-US" sz="3000">
                <a:solidFill>
                  <a:schemeClr val="dk1"/>
                </a:solidFill>
                <a:latin typeface="Lato"/>
                <a:ea typeface="Lato"/>
                <a:cs typeface="Lato"/>
                <a:sym typeface="Lato"/>
              </a:rPr>
              <a:t>It impacts who gets what, when and how​</a:t>
            </a:r>
            <a:endParaRPr sz="3000">
              <a:solidFill>
                <a:schemeClr val="dk1"/>
              </a:solidFill>
              <a:latin typeface="Lato"/>
              <a:ea typeface="Lato"/>
              <a:cs typeface="Lato"/>
              <a:sym typeface="Lato"/>
            </a:endParaRPr>
          </a:p>
          <a:p>
            <a:pPr indent="-419100" lvl="0" marL="457200" rtl="0" algn="l">
              <a:lnSpc>
                <a:spcPct val="110000"/>
              </a:lnSpc>
              <a:spcBef>
                <a:spcPts val="0"/>
              </a:spcBef>
              <a:spcAft>
                <a:spcPts val="0"/>
              </a:spcAft>
              <a:buClr>
                <a:schemeClr val="dk1"/>
              </a:buClr>
              <a:buSzPts val="3000"/>
              <a:buFont typeface="Lato"/>
              <a:buAutoNum type="arabicPeriod"/>
            </a:pPr>
            <a:r>
              <a:rPr lang="en-US" sz="3000">
                <a:solidFill>
                  <a:schemeClr val="dk1"/>
                </a:solidFill>
                <a:latin typeface="Lato"/>
                <a:ea typeface="Lato"/>
                <a:cs typeface="Lato"/>
                <a:sym typeface="Lato"/>
              </a:rPr>
              <a:t>It creates dialogue</a:t>
            </a:r>
            <a:endParaRPr sz="3000">
              <a:solidFill>
                <a:schemeClr val="dk1"/>
              </a:solidFill>
              <a:latin typeface="Lato"/>
              <a:ea typeface="Lato"/>
              <a:cs typeface="Lato"/>
              <a:sym typeface="Lato"/>
            </a:endParaRPr>
          </a:p>
          <a:p>
            <a:pPr indent="-419100" lvl="0" marL="457200" rtl="0" algn="l">
              <a:lnSpc>
                <a:spcPct val="110000"/>
              </a:lnSpc>
              <a:spcBef>
                <a:spcPts val="0"/>
              </a:spcBef>
              <a:spcAft>
                <a:spcPts val="0"/>
              </a:spcAft>
              <a:buClr>
                <a:schemeClr val="dk1"/>
              </a:buClr>
              <a:buSzPts val="3000"/>
              <a:buFont typeface="Lato"/>
              <a:buAutoNum type="arabicPeriod"/>
            </a:pPr>
            <a:r>
              <a:rPr lang="en-US" sz="3000">
                <a:solidFill>
                  <a:schemeClr val="dk1"/>
                </a:solidFill>
                <a:latin typeface="Lato"/>
                <a:ea typeface="Lato"/>
                <a:cs typeface="Lato"/>
                <a:sym typeface="Lato"/>
              </a:rPr>
              <a:t>Positive impacts on public health (the squeaky wheel gets the grease!)</a:t>
            </a:r>
            <a:endParaRPr sz="30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55"/>
          <p:cNvSpPr txBox="1"/>
          <p:nvPr/>
        </p:nvSpPr>
        <p:spPr>
          <a:xfrm>
            <a:off x="297525" y="753450"/>
            <a:ext cx="11100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5000">
                <a:solidFill>
                  <a:schemeClr val="dk1"/>
                </a:solidFill>
                <a:latin typeface="Lato"/>
                <a:ea typeface="Lato"/>
                <a:cs typeface="Lato"/>
                <a:sym typeface="Lato"/>
              </a:rPr>
              <a:t>What is lobbying?</a:t>
            </a:r>
            <a:endParaRPr b="1" sz="5200">
              <a:solidFill>
                <a:schemeClr val="dk1"/>
              </a:solidFill>
              <a:latin typeface="Lato"/>
              <a:ea typeface="Lato"/>
              <a:cs typeface="Lato"/>
              <a:sym typeface="Lato"/>
            </a:endParaRPr>
          </a:p>
        </p:txBody>
      </p:sp>
      <p:sp>
        <p:nvSpPr>
          <p:cNvPr id="352" name="Google Shape;352;p55"/>
          <p:cNvSpPr/>
          <p:nvPr/>
        </p:nvSpPr>
        <p:spPr>
          <a:xfrm>
            <a:off x="938200" y="2145650"/>
            <a:ext cx="4195500" cy="729600"/>
          </a:xfrm>
          <a:prstGeom prst="chevron">
            <a:avLst>
              <a:gd fmla="val 29291" name="adj"/>
            </a:avLst>
          </a:prstGeom>
          <a:solidFill>
            <a:srgbClr val="A3D7D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000">
                <a:solidFill>
                  <a:schemeClr val="dk1"/>
                </a:solidFill>
                <a:latin typeface="Lato"/>
                <a:ea typeface="Lato"/>
                <a:cs typeface="Lato"/>
                <a:sym typeface="Lato"/>
              </a:rPr>
              <a:t>Direct Lobbying</a:t>
            </a:r>
            <a:endParaRPr b="1" sz="3000">
              <a:solidFill>
                <a:schemeClr val="dk1"/>
              </a:solidFill>
              <a:latin typeface="Lato"/>
              <a:ea typeface="Lato"/>
              <a:cs typeface="Lato"/>
              <a:sym typeface="Lato"/>
            </a:endParaRPr>
          </a:p>
        </p:txBody>
      </p:sp>
      <p:sp>
        <p:nvSpPr>
          <p:cNvPr id="353" name="Google Shape;353;p55"/>
          <p:cNvSpPr/>
          <p:nvPr/>
        </p:nvSpPr>
        <p:spPr>
          <a:xfrm>
            <a:off x="5852075" y="2128475"/>
            <a:ext cx="4195500" cy="729600"/>
          </a:xfrm>
          <a:prstGeom prst="chevron">
            <a:avLst>
              <a:gd fmla="val 29291" name="adj"/>
            </a:avLst>
          </a:prstGeom>
          <a:solidFill>
            <a:srgbClr val="063D57"/>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000">
                <a:solidFill>
                  <a:schemeClr val="lt1"/>
                </a:solidFill>
                <a:latin typeface="Lato"/>
                <a:ea typeface="Lato"/>
                <a:cs typeface="Lato"/>
                <a:sym typeface="Lato"/>
              </a:rPr>
              <a:t>Grassroots Lobbying</a:t>
            </a:r>
            <a:endParaRPr b="1" sz="3000">
              <a:solidFill>
                <a:schemeClr val="lt1"/>
              </a:solidFill>
              <a:latin typeface="Lato"/>
              <a:ea typeface="Lato"/>
              <a:cs typeface="Lato"/>
              <a:sym typeface="Lato"/>
            </a:endParaRPr>
          </a:p>
        </p:txBody>
      </p:sp>
      <p:sp>
        <p:nvSpPr>
          <p:cNvPr id="354" name="Google Shape;354;p55"/>
          <p:cNvSpPr txBox="1"/>
          <p:nvPr/>
        </p:nvSpPr>
        <p:spPr>
          <a:xfrm>
            <a:off x="938200" y="2977275"/>
            <a:ext cx="4699200" cy="2276100"/>
          </a:xfrm>
          <a:prstGeom prst="rect">
            <a:avLst/>
          </a:prstGeom>
          <a:noFill/>
          <a:ln>
            <a:noFill/>
          </a:ln>
        </p:spPr>
        <p:txBody>
          <a:bodyPr anchorCtr="0" anchor="t" bIns="121900" lIns="121900" spcFirstLastPara="1" rIns="121900" wrap="square" tIns="121900">
            <a:spAutoFit/>
          </a:bodyPr>
          <a:lstStyle/>
          <a:p>
            <a:pPr indent="-457200" lvl="0" marL="609600" rtl="0" algn="l">
              <a:lnSpc>
                <a:spcPct val="90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Communication to an elected official or staffer </a:t>
            </a:r>
            <a:endParaRPr sz="2400">
              <a:solidFill>
                <a:schemeClr val="dk1"/>
              </a:solidFill>
              <a:latin typeface="Lato"/>
              <a:ea typeface="Lato"/>
              <a:cs typeface="Lato"/>
              <a:sym typeface="Lato"/>
            </a:endParaRPr>
          </a:p>
          <a:p>
            <a:pPr indent="-457200" lvl="0" marL="609600" rtl="0" algn="l">
              <a:lnSpc>
                <a:spcPct val="95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Specific legislation​ + </a:t>
            </a:r>
            <a:endParaRPr sz="2400">
              <a:solidFill>
                <a:schemeClr val="dk1"/>
              </a:solidFill>
              <a:latin typeface="Lato"/>
              <a:ea typeface="Lato"/>
              <a:cs typeface="Lato"/>
              <a:sym typeface="Lato"/>
            </a:endParaRPr>
          </a:p>
          <a:p>
            <a:pPr indent="-457200" lvl="0" marL="609600" rtl="0" algn="l">
              <a:lnSpc>
                <a:spcPct val="95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An opinion and/or clear ask on that legislation  </a:t>
            </a:r>
            <a:endParaRPr sz="2400">
              <a:solidFill>
                <a:schemeClr val="dk1"/>
              </a:solidFill>
              <a:latin typeface="Lato"/>
              <a:ea typeface="Lato"/>
              <a:cs typeface="Lato"/>
              <a:sym typeface="Lato"/>
            </a:endParaRPr>
          </a:p>
        </p:txBody>
      </p:sp>
      <p:sp>
        <p:nvSpPr>
          <p:cNvPr id="355" name="Google Shape;355;p55"/>
          <p:cNvSpPr txBox="1"/>
          <p:nvPr/>
        </p:nvSpPr>
        <p:spPr>
          <a:xfrm>
            <a:off x="5849297" y="2960125"/>
            <a:ext cx="4606200" cy="1980300"/>
          </a:xfrm>
          <a:prstGeom prst="rect">
            <a:avLst/>
          </a:prstGeom>
          <a:noFill/>
          <a:ln>
            <a:noFill/>
          </a:ln>
        </p:spPr>
        <p:txBody>
          <a:bodyPr anchorCtr="0" anchor="t" bIns="121900" lIns="121900" spcFirstLastPara="1" rIns="121900" wrap="square" tIns="121900">
            <a:spAutoFit/>
          </a:bodyPr>
          <a:lstStyle/>
          <a:p>
            <a:pPr indent="-381000" lvl="0" marL="457200" rtl="0" algn="l">
              <a:lnSpc>
                <a:spcPct val="100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Communication to people​ +</a:t>
            </a:r>
            <a:endParaRPr sz="2400">
              <a:solidFill>
                <a:schemeClr val="dk1"/>
              </a:solidFill>
              <a:latin typeface="Lato"/>
              <a:ea typeface="Lato"/>
              <a:cs typeface="Lato"/>
              <a:sym typeface="Lato"/>
            </a:endParaRPr>
          </a:p>
          <a:p>
            <a:pPr indent="-381000" lvl="0" marL="457200" rtl="0" algn="l">
              <a:lnSpc>
                <a:spcPct val="100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Expressing a view on specific legislation​ +</a:t>
            </a:r>
            <a:endParaRPr sz="2400">
              <a:solidFill>
                <a:schemeClr val="dk1"/>
              </a:solidFill>
              <a:latin typeface="Lato"/>
              <a:ea typeface="Lato"/>
              <a:cs typeface="Lato"/>
              <a:sym typeface="Lato"/>
            </a:endParaRPr>
          </a:p>
          <a:p>
            <a:pPr indent="-381000" lvl="0" marL="457200" rtl="0" algn="l">
              <a:lnSpc>
                <a:spcPct val="100000"/>
              </a:lnSpc>
              <a:spcBef>
                <a:spcPts val="1000"/>
              </a:spcBef>
              <a:spcAft>
                <a:spcPts val="0"/>
              </a:spcAft>
              <a:buClr>
                <a:schemeClr val="dk1"/>
              </a:buClr>
              <a:buSzPts val="2400"/>
              <a:buFont typeface="Lato"/>
              <a:buAutoNum type="arabicPeriod"/>
            </a:pPr>
            <a:r>
              <a:rPr lang="en-US" sz="2400">
                <a:solidFill>
                  <a:schemeClr val="dk1"/>
                </a:solidFill>
                <a:latin typeface="Lato"/>
                <a:ea typeface="Lato"/>
                <a:cs typeface="Lato"/>
                <a:sym typeface="Lato"/>
              </a:rPr>
              <a:t>A call to action</a:t>
            </a:r>
            <a:endParaRPr sz="24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56"/>
          <p:cNvSpPr txBox="1"/>
          <p:nvPr/>
        </p:nvSpPr>
        <p:spPr>
          <a:xfrm>
            <a:off x="382075" y="1907375"/>
            <a:ext cx="9378900" cy="3890100"/>
          </a:xfrm>
          <a:prstGeom prst="rect">
            <a:avLst/>
          </a:prstGeom>
          <a:noFill/>
          <a:ln>
            <a:noFill/>
          </a:ln>
        </p:spPr>
        <p:txBody>
          <a:bodyPr anchorCtr="0" anchor="t" bIns="91425" lIns="91425" spcFirstLastPara="1" rIns="91425" wrap="square" tIns="91425">
            <a:spAutoFit/>
          </a:bodyPr>
          <a:lstStyle/>
          <a:p>
            <a:pPr indent="-450850" lvl="0" marL="609600" rtl="0" algn="l">
              <a:lnSpc>
                <a:spcPct val="110000"/>
              </a:lnSpc>
              <a:spcBef>
                <a:spcPts val="1000"/>
              </a:spcBef>
              <a:spcAft>
                <a:spcPts val="0"/>
              </a:spcAft>
              <a:buClr>
                <a:schemeClr val="dk1"/>
              </a:buClr>
              <a:buSzPts val="2300"/>
              <a:buFont typeface="Lato"/>
              <a:buChar char="●"/>
            </a:pPr>
            <a:r>
              <a:rPr b="1" lang="en-US" sz="2300">
                <a:solidFill>
                  <a:schemeClr val="dk1"/>
                </a:solidFill>
                <a:latin typeface="Lato"/>
                <a:ea typeface="Lato"/>
                <a:cs typeface="Lato"/>
                <a:sym typeface="Lato"/>
              </a:rPr>
              <a:t>We all have a responsibility to lobby!</a:t>
            </a:r>
            <a:endParaRPr b="1" sz="2300">
              <a:solidFill>
                <a:schemeClr val="dk1"/>
              </a:solidFill>
              <a:latin typeface="Lato"/>
              <a:ea typeface="Lato"/>
              <a:cs typeface="Lato"/>
              <a:sym typeface="Lato"/>
            </a:endParaRPr>
          </a:p>
          <a:p>
            <a:pPr indent="-450850" lvl="0" marL="609600" rtl="0" algn="l">
              <a:lnSpc>
                <a:spcPct val="110000"/>
              </a:lnSpc>
              <a:spcBef>
                <a:spcPts val="0"/>
              </a:spcBef>
              <a:spcAft>
                <a:spcPts val="0"/>
              </a:spcAft>
              <a:buClr>
                <a:schemeClr val="dk1"/>
              </a:buClr>
              <a:buSzPts val="2300"/>
              <a:buFont typeface="Lato"/>
              <a:buChar char="●"/>
            </a:pPr>
            <a:r>
              <a:rPr lang="en-US" sz="2300">
                <a:solidFill>
                  <a:schemeClr val="dk1"/>
                </a:solidFill>
                <a:latin typeface="Lato"/>
                <a:ea typeface="Lato"/>
                <a:cs typeface="Lato"/>
                <a:sym typeface="Lato"/>
              </a:rPr>
              <a:t>Most of you will never hit the threshold that would jeopardize your non-profit’s 501(c) 3 status or require you to register as lobbyist</a:t>
            </a:r>
            <a:endParaRPr sz="2300">
              <a:solidFill>
                <a:schemeClr val="dk1"/>
              </a:solidFill>
              <a:latin typeface="Lato"/>
              <a:ea typeface="Lato"/>
              <a:cs typeface="Lato"/>
              <a:sym typeface="Lato"/>
            </a:endParaRPr>
          </a:p>
          <a:p>
            <a:pPr indent="-450850" lvl="0" marL="609600" rtl="0" algn="l">
              <a:lnSpc>
                <a:spcPct val="110000"/>
              </a:lnSpc>
              <a:spcBef>
                <a:spcPts val="0"/>
              </a:spcBef>
              <a:spcAft>
                <a:spcPts val="0"/>
              </a:spcAft>
              <a:buClr>
                <a:schemeClr val="dk1"/>
              </a:buClr>
              <a:buSzPts val="2300"/>
              <a:buFont typeface="Lato"/>
              <a:buChar char="●"/>
            </a:pPr>
            <a:r>
              <a:rPr lang="en-US" sz="2300">
                <a:solidFill>
                  <a:schemeClr val="dk1"/>
                </a:solidFill>
                <a:latin typeface="Lato"/>
                <a:ea typeface="Lato"/>
                <a:cs typeface="Lato"/>
                <a:sym typeface="Lato"/>
              </a:rPr>
              <a:t>If your work is 100% state or federally funded, you can lobby on your own personal time</a:t>
            </a:r>
            <a:endParaRPr sz="2300">
              <a:solidFill>
                <a:schemeClr val="dk1"/>
              </a:solidFill>
              <a:latin typeface="Lato"/>
              <a:ea typeface="Lato"/>
              <a:cs typeface="Lato"/>
              <a:sym typeface="Lato"/>
            </a:endParaRPr>
          </a:p>
          <a:p>
            <a:pPr indent="-450850" lvl="0" marL="609600" rtl="0" algn="l">
              <a:lnSpc>
                <a:spcPct val="110000"/>
              </a:lnSpc>
              <a:spcBef>
                <a:spcPts val="0"/>
              </a:spcBef>
              <a:spcAft>
                <a:spcPts val="0"/>
              </a:spcAft>
              <a:buClr>
                <a:schemeClr val="dk1"/>
              </a:buClr>
              <a:buSzPts val="2300"/>
              <a:buFont typeface="Lato"/>
              <a:buChar char="●"/>
            </a:pPr>
            <a:r>
              <a:rPr lang="en-US" sz="2300">
                <a:solidFill>
                  <a:schemeClr val="dk1"/>
                </a:solidFill>
                <a:latin typeface="Lato"/>
                <a:ea typeface="Lato"/>
                <a:cs typeface="Lato"/>
                <a:sym typeface="Lato"/>
              </a:rPr>
              <a:t>If you work for government, you are legally able to lobby, but may want to check with your organization to understand your own organizational policies </a:t>
            </a:r>
            <a:endParaRPr sz="2300">
              <a:solidFill>
                <a:schemeClr val="dk1"/>
              </a:solidFill>
              <a:latin typeface="Lato"/>
              <a:ea typeface="Lato"/>
              <a:cs typeface="Lato"/>
              <a:sym typeface="Lato"/>
            </a:endParaRPr>
          </a:p>
          <a:p>
            <a:pPr indent="0" lvl="0" marL="0" rtl="0" algn="ctr">
              <a:lnSpc>
                <a:spcPct val="110000"/>
              </a:lnSpc>
              <a:spcBef>
                <a:spcPts val="1000"/>
              </a:spcBef>
              <a:spcAft>
                <a:spcPts val="0"/>
              </a:spcAft>
              <a:buNone/>
            </a:pPr>
            <a:r>
              <a:t/>
            </a:r>
            <a:endParaRPr sz="3000">
              <a:solidFill>
                <a:srgbClr val="FFFFFF"/>
              </a:solidFill>
              <a:latin typeface="Lato"/>
              <a:ea typeface="Lato"/>
              <a:cs typeface="Lato"/>
              <a:sym typeface="Lato"/>
            </a:endParaRPr>
          </a:p>
        </p:txBody>
      </p:sp>
      <p:sp>
        <p:nvSpPr>
          <p:cNvPr id="361" name="Google Shape;361;p56"/>
          <p:cNvSpPr txBox="1"/>
          <p:nvPr/>
        </p:nvSpPr>
        <p:spPr>
          <a:xfrm>
            <a:off x="261225" y="590175"/>
            <a:ext cx="11100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4800">
                <a:solidFill>
                  <a:schemeClr val="dk1"/>
                </a:solidFill>
                <a:latin typeface="Lato"/>
                <a:ea typeface="Lato"/>
                <a:cs typeface="Lato"/>
                <a:sym typeface="Lato"/>
              </a:rPr>
              <a:t> When &amp; how can you lobby?</a:t>
            </a:r>
            <a:endParaRPr b="1" sz="48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5" name="Shape 365"/>
        <p:cNvGrpSpPr/>
        <p:nvPr/>
      </p:nvGrpSpPr>
      <p:grpSpPr>
        <a:xfrm>
          <a:off x="0" y="0"/>
          <a:ext cx="0" cy="0"/>
          <a:chOff x="0" y="0"/>
          <a:chExt cx="0" cy="0"/>
        </a:xfrm>
      </p:grpSpPr>
      <p:sp>
        <p:nvSpPr>
          <p:cNvPr id="366" name="Google Shape;366;p57"/>
          <p:cNvSpPr txBox="1"/>
          <p:nvPr/>
        </p:nvSpPr>
        <p:spPr>
          <a:xfrm>
            <a:off x="418350" y="1903975"/>
            <a:ext cx="11355300" cy="5281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200">
                <a:solidFill>
                  <a:schemeClr val="dk1"/>
                </a:solidFill>
                <a:latin typeface="Lato"/>
                <a:ea typeface="Lato"/>
                <a:cs typeface="Lato"/>
                <a:sym typeface="Lato"/>
              </a:rPr>
              <a:t>Sending a mass email to a listserv asking subscribers to contact their legislators about co-sponsoring a bill that protects low-income folks from evictions </a:t>
            </a:r>
            <a:endParaRPr sz="2200">
              <a:solidFill>
                <a:schemeClr val="dk1"/>
              </a:solidFill>
              <a:latin typeface="Lato"/>
              <a:ea typeface="Lato"/>
              <a:cs typeface="Lato"/>
              <a:sym typeface="Lato"/>
            </a:endParaRPr>
          </a:p>
          <a:p>
            <a:pPr indent="0" lvl="0" marL="914400" rtl="0" algn="l">
              <a:lnSpc>
                <a:spcPct val="90000"/>
              </a:lnSpc>
              <a:spcBef>
                <a:spcPts val="1000"/>
              </a:spcBef>
              <a:spcAft>
                <a:spcPts val="0"/>
              </a:spcAft>
              <a:buNone/>
            </a:pPr>
            <a:r>
              <a:rPr b="1" lang="en-US" sz="2200">
                <a:solidFill>
                  <a:schemeClr val="dk1"/>
                </a:solidFill>
                <a:latin typeface="Lato"/>
                <a:ea typeface="Lato"/>
                <a:cs typeface="Lato"/>
                <a:sym typeface="Lato"/>
              </a:rPr>
              <a:t>GRASSROOTS LOBBYING</a:t>
            </a:r>
            <a:endParaRPr b="1" sz="2200">
              <a:solidFill>
                <a:schemeClr val="dk1"/>
              </a:solidFill>
              <a:latin typeface="Lato"/>
              <a:ea typeface="Lato"/>
              <a:cs typeface="Lato"/>
              <a:sym typeface="Lato"/>
            </a:endParaRPr>
          </a:p>
          <a:p>
            <a:pPr indent="0" lvl="0" marL="914400" rtl="0" algn="l">
              <a:lnSpc>
                <a:spcPct val="90000"/>
              </a:lnSpc>
              <a:spcBef>
                <a:spcPts val="1000"/>
              </a:spcBef>
              <a:spcAft>
                <a:spcPts val="0"/>
              </a:spcAft>
              <a:buNone/>
            </a:pPr>
            <a:r>
              <a:t/>
            </a:r>
            <a:endParaRPr b="1" sz="2200">
              <a:solidFill>
                <a:schemeClr val="dk1"/>
              </a:solidFill>
              <a:latin typeface="Lato"/>
              <a:ea typeface="Lato"/>
              <a:cs typeface="Lato"/>
              <a:sym typeface="Lato"/>
            </a:endParaRPr>
          </a:p>
          <a:p>
            <a:pPr indent="0" lvl="0" marL="0" rtl="0" algn="l">
              <a:lnSpc>
                <a:spcPct val="90000"/>
              </a:lnSpc>
              <a:spcBef>
                <a:spcPts val="1000"/>
              </a:spcBef>
              <a:spcAft>
                <a:spcPts val="0"/>
              </a:spcAft>
              <a:buNone/>
            </a:pPr>
            <a:r>
              <a:rPr lang="en-US" sz="2200">
                <a:solidFill>
                  <a:schemeClr val="dk1"/>
                </a:solidFill>
                <a:latin typeface="Lato"/>
                <a:ea typeface="Lato"/>
                <a:cs typeface="Lato"/>
                <a:sym typeface="Lato"/>
              </a:rPr>
              <a:t>Organizing an educational public forum for local politicians to debate and share </a:t>
            </a:r>
            <a:endParaRPr sz="2200">
              <a:solidFill>
                <a:schemeClr val="dk1"/>
              </a:solidFill>
              <a:latin typeface="Lato"/>
              <a:ea typeface="Lato"/>
              <a:cs typeface="Lato"/>
              <a:sym typeface="Lato"/>
            </a:endParaRPr>
          </a:p>
          <a:p>
            <a:pPr indent="0" lvl="0" marL="0" rtl="0" algn="l">
              <a:lnSpc>
                <a:spcPct val="90000"/>
              </a:lnSpc>
              <a:spcBef>
                <a:spcPts val="1000"/>
              </a:spcBef>
              <a:spcAft>
                <a:spcPts val="0"/>
              </a:spcAft>
              <a:buNone/>
            </a:pPr>
            <a:r>
              <a:rPr lang="en-US" sz="2200">
                <a:solidFill>
                  <a:schemeClr val="dk1"/>
                </a:solidFill>
                <a:latin typeface="Lato"/>
                <a:ea typeface="Lato"/>
                <a:cs typeface="Lato"/>
                <a:sym typeface="Lato"/>
              </a:rPr>
              <a:t>their views on transportation issues</a:t>
            </a:r>
            <a:endParaRPr sz="2200">
              <a:solidFill>
                <a:schemeClr val="dk1"/>
              </a:solidFill>
              <a:latin typeface="Lato"/>
              <a:ea typeface="Lato"/>
              <a:cs typeface="Lato"/>
              <a:sym typeface="Lato"/>
            </a:endParaRPr>
          </a:p>
          <a:p>
            <a:pPr indent="0" lvl="0" marL="914400" rtl="0" algn="l">
              <a:lnSpc>
                <a:spcPct val="90000"/>
              </a:lnSpc>
              <a:spcBef>
                <a:spcPts val="1000"/>
              </a:spcBef>
              <a:spcAft>
                <a:spcPts val="0"/>
              </a:spcAft>
              <a:buNone/>
            </a:pPr>
            <a:r>
              <a:rPr b="1" lang="en-US" sz="2200">
                <a:solidFill>
                  <a:schemeClr val="dk1"/>
                </a:solidFill>
                <a:latin typeface="Lato"/>
                <a:ea typeface="Lato"/>
                <a:cs typeface="Lato"/>
                <a:sym typeface="Lato"/>
              </a:rPr>
              <a:t>ADVOCACY</a:t>
            </a:r>
            <a:endParaRPr b="1" sz="2200">
              <a:solidFill>
                <a:schemeClr val="dk1"/>
              </a:solidFill>
              <a:latin typeface="Lato"/>
              <a:ea typeface="Lato"/>
              <a:cs typeface="Lato"/>
              <a:sym typeface="Lato"/>
            </a:endParaRPr>
          </a:p>
          <a:p>
            <a:pPr indent="0" lvl="0" marL="914400" rtl="0" algn="l">
              <a:lnSpc>
                <a:spcPct val="90000"/>
              </a:lnSpc>
              <a:spcBef>
                <a:spcPts val="1000"/>
              </a:spcBef>
              <a:spcAft>
                <a:spcPts val="0"/>
              </a:spcAft>
              <a:buNone/>
            </a:pPr>
            <a:r>
              <a:t/>
            </a:r>
            <a:endParaRPr b="1" sz="2200">
              <a:solidFill>
                <a:schemeClr val="dk1"/>
              </a:solidFill>
              <a:latin typeface="Lato"/>
              <a:ea typeface="Lato"/>
              <a:cs typeface="Lato"/>
              <a:sym typeface="Lato"/>
            </a:endParaRPr>
          </a:p>
          <a:p>
            <a:pPr indent="0" lvl="0" marL="0" rtl="0" algn="l">
              <a:lnSpc>
                <a:spcPct val="90000"/>
              </a:lnSpc>
              <a:spcBef>
                <a:spcPts val="1000"/>
              </a:spcBef>
              <a:spcAft>
                <a:spcPts val="0"/>
              </a:spcAft>
              <a:buNone/>
            </a:pPr>
            <a:r>
              <a:rPr lang="en-US" sz="2200">
                <a:solidFill>
                  <a:schemeClr val="dk1"/>
                </a:solidFill>
                <a:latin typeface="Lato"/>
                <a:ea typeface="Lato"/>
                <a:cs typeface="Lato"/>
                <a:sym typeface="Lato"/>
              </a:rPr>
              <a:t>Calling or writing members of the legislature asking them to vote </a:t>
            </a:r>
            <a:endParaRPr sz="2200">
              <a:solidFill>
                <a:schemeClr val="dk1"/>
              </a:solidFill>
              <a:latin typeface="Lato"/>
              <a:ea typeface="Lato"/>
              <a:cs typeface="Lato"/>
              <a:sym typeface="Lato"/>
            </a:endParaRPr>
          </a:p>
          <a:p>
            <a:pPr indent="0" lvl="0" marL="0" rtl="0" algn="l">
              <a:lnSpc>
                <a:spcPct val="90000"/>
              </a:lnSpc>
              <a:spcBef>
                <a:spcPts val="1000"/>
              </a:spcBef>
              <a:spcAft>
                <a:spcPts val="0"/>
              </a:spcAft>
              <a:buNone/>
            </a:pPr>
            <a:r>
              <a:rPr lang="en-US" sz="2200">
                <a:solidFill>
                  <a:schemeClr val="dk1"/>
                </a:solidFill>
                <a:latin typeface="Lato"/>
                <a:ea typeface="Lato"/>
                <a:cs typeface="Lato"/>
                <a:sym typeface="Lato"/>
              </a:rPr>
              <a:t>against the current version of a climate bill</a:t>
            </a:r>
            <a:endParaRPr sz="2200">
              <a:solidFill>
                <a:schemeClr val="dk1"/>
              </a:solidFill>
              <a:latin typeface="Lato"/>
              <a:ea typeface="Lato"/>
              <a:cs typeface="Lato"/>
              <a:sym typeface="Lato"/>
            </a:endParaRPr>
          </a:p>
          <a:p>
            <a:pPr indent="457200" lvl="0" marL="457200" rtl="0" algn="l">
              <a:lnSpc>
                <a:spcPct val="90000"/>
              </a:lnSpc>
              <a:spcBef>
                <a:spcPts val="1000"/>
              </a:spcBef>
              <a:spcAft>
                <a:spcPts val="0"/>
              </a:spcAft>
              <a:buNone/>
            </a:pPr>
            <a:r>
              <a:rPr b="1" lang="en-US" sz="2200">
                <a:solidFill>
                  <a:schemeClr val="dk1"/>
                </a:solidFill>
                <a:latin typeface="Lato"/>
                <a:ea typeface="Lato"/>
                <a:cs typeface="Lato"/>
                <a:sym typeface="Lato"/>
              </a:rPr>
              <a:t>DIRECT LOBBYING</a:t>
            </a:r>
            <a:endParaRPr b="1" sz="2200">
              <a:solidFill>
                <a:schemeClr val="dk1"/>
              </a:solidFill>
              <a:latin typeface="Lato"/>
              <a:ea typeface="Lato"/>
              <a:cs typeface="Lato"/>
              <a:sym typeface="Lato"/>
            </a:endParaRPr>
          </a:p>
          <a:p>
            <a:pPr indent="0" lvl="0" marL="0" rtl="0" algn="ctr">
              <a:lnSpc>
                <a:spcPct val="110000"/>
              </a:lnSpc>
              <a:spcBef>
                <a:spcPts val="1000"/>
              </a:spcBef>
              <a:spcAft>
                <a:spcPts val="0"/>
              </a:spcAft>
              <a:buNone/>
            </a:pPr>
            <a:r>
              <a:t/>
            </a:r>
            <a:endParaRPr sz="3000">
              <a:solidFill>
                <a:srgbClr val="FFFFFF"/>
              </a:solidFill>
              <a:latin typeface="Lato"/>
              <a:ea typeface="Lato"/>
              <a:cs typeface="Lato"/>
              <a:sym typeface="Lato"/>
            </a:endParaRPr>
          </a:p>
        </p:txBody>
      </p:sp>
      <p:sp>
        <p:nvSpPr>
          <p:cNvPr id="367" name="Google Shape;367;p57"/>
          <p:cNvSpPr txBox="1"/>
          <p:nvPr/>
        </p:nvSpPr>
        <p:spPr>
          <a:xfrm>
            <a:off x="279375" y="352525"/>
            <a:ext cx="11100900" cy="128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4500">
                <a:solidFill>
                  <a:schemeClr val="dk1"/>
                </a:solidFill>
                <a:latin typeface="Lato"/>
                <a:ea typeface="Lato"/>
                <a:cs typeface="Lato"/>
                <a:sym typeface="Lato"/>
              </a:rPr>
              <a:t>Advocacy or Lobbying?</a:t>
            </a:r>
            <a:endParaRPr b="1" sz="4500">
              <a:solidFill>
                <a:schemeClr val="dk1"/>
              </a:solidFill>
              <a:latin typeface="Lato"/>
              <a:ea typeface="Lato"/>
              <a:cs typeface="Lato"/>
              <a:sym typeface="Lato"/>
            </a:endParaRPr>
          </a:p>
          <a:p>
            <a:pPr indent="0" lvl="0" marL="0" rtl="0" algn="l">
              <a:spcBef>
                <a:spcPts val="1000"/>
              </a:spcBef>
              <a:spcAft>
                <a:spcPts val="1000"/>
              </a:spcAft>
              <a:buClr>
                <a:schemeClr val="dk1"/>
              </a:buClr>
              <a:buSzPts val="1100"/>
              <a:buFont typeface="Arial"/>
              <a:buNone/>
            </a:pPr>
            <a:r>
              <a:rPr b="1" i="1" lang="en-US" sz="1800">
                <a:solidFill>
                  <a:srgbClr val="38761D"/>
                </a:solidFill>
                <a:latin typeface="Lato"/>
                <a:ea typeface="Lato"/>
                <a:cs typeface="Lato"/>
                <a:sym typeface="Lato"/>
              </a:rPr>
              <a:t>GL = grassroots lobbying,    DL = direct lobbying,    A = advocacy</a:t>
            </a:r>
            <a:endParaRPr b="1" i="1" sz="1800">
              <a:solidFill>
                <a:srgbClr val="38761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nvSpPr>
        <p:spPr>
          <a:xfrm>
            <a:off x="2773500" y="1915350"/>
            <a:ext cx="6645000" cy="1031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b="1" lang="en-US" sz="5500">
                <a:solidFill>
                  <a:srgbClr val="A3D7D9"/>
                </a:solidFill>
                <a:latin typeface="Lato"/>
                <a:ea typeface="Lato"/>
                <a:cs typeface="Lato"/>
                <a:sym typeface="Lato"/>
              </a:rPr>
              <a:t>Icebreaker</a:t>
            </a:r>
            <a:endParaRPr sz="1800">
              <a:solidFill>
                <a:srgbClr val="A3D7D9"/>
              </a:solidFill>
            </a:endParaRPr>
          </a:p>
        </p:txBody>
      </p:sp>
      <p:sp>
        <p:nvSpPr>
          <p:cNvPr id="252" name="Google Shape;252;p40"/>
          <p:cNvSpPr txBox="1"/>
          <p:nvPr/>
        </p:nvSpPr>
        <p:spPr>
          <a:xfrm>
            <a:off x="1221900" y="3263075"/>
            <a:ext cx="9748200" cy="172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Share a time you used your voice to get something that felt important to you (personally or professionally)</a:t>
            </a:r>
            <a:endParaRPr sz="3200">
              <a:solidFill>
                <a:schemeClr val="lt1"/>
              </a:solidFill>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t/>
            </a:r>
            <a:endParaRPr sz="2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8"/>
          <p:cNvSpPr txBox="1"/>
          <p:nvPr/>
        </p:nvSpPr>
        <p:spPr>
          <a:xfrm>
            <a:off x="2310900" y="2714725"/>
            <a:ext cx="7570200" cy="1031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b="1" lang="en-US" sz="5500">
                <a:solidFill>
                  <a:srgbClr val="A3D7D9"/>
                </a:solidFill>
                <a:latin typeface="Lato"/>
                <a:ea typeface="Lato"/>
                <a:cs typeface="Lato"/>
                <a:sym typeface="Lato"/>
              </a:rPr>
              <a:t>Legislative Engagement</a:t>
            </a:r>
            <a:endParaRPr sz="1800">
              <a:solidFill>
                <a:srgbClr val="A3D7D9"/>
              </a:solidFill>
            </a:endParaRPr>
          </a:p>
        </p:txBody>
      </p:sp>
      <p:sp>
        <p:nvSpPr>
          <p:cNvPr id="373" name="Google Shape;373;p58"/>
          <p:cNvSpPr txBox="1"/>
          <p:nvPr/>
        </p:nvSpPr>
        <p:spPr>
          <a:xfrm>
            <a:off x="840900" y="3746125"/>
            <a:ext cx="10874700" cy="6465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lang="en-US" sz="3000">
                <a:solidFill>
                  <a:srgbClr val="FFFFFF"/>
                </a:solidFill>
                <a:latin typeface="Lato"/>
                <a:ea typeface="Lato"/>
                <a:cs typeface="Lato"/>
                <a:sym typeface="Lato"/>
              </a:rPr>
              <a:t>You know the basics. Now, how do you get involved?</a:t>
            </a:r>
            <a:endParaRPr sz="30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59"/>
          <p:cNvSpPr txBox="1"/>
          <p:nvPr/>
        </p:nvSpPr>
        <p:spPr>
          <a:xfrm>
            <a:off x="413775" y="2967300"/>
            <a:ext cx="11359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800">
                <a:solidFill>
                  <a:schemeClr val="dk1"/>
                </a:solidFill>
                <a:latin typeface="Lato"/>
                <a:ea typeface="Lato"/>
                <a:cs typeface="Lato"/>
                <a:sym typeface="Lato"/>
              </a:rPr>
              <a:t>What have you contacted your legislators about?</a:t>
            </a:r>
            <a:endParaRPr b="1" sz="48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2" name="Shape 382"/>
        <p:cNvGrpSpPr/>
        <p:nvPr/>
      </p:nvGrpSpPr>
      <p:grpSpPr>
        <a:xfrm>
          <a:off x="0" y="0"/>
          <a:ext cx="0" cy="0"/>
          <a:chOff x="0" y="0"/>
          <a:chExt cx="0" cy="0"/>
        </a:xfrm>
      </p:grpSpPr>
      <p:sp>
        <p:nvSpPr>
          <p:cNvPr id="383" name="Google Shape;383;p60"/>
          <p:cNvSpPr txBox="1"/>
          <p:nvPr/>
        </p:nvSpPr>
        <p:spPr>
          <a:xfrm>
            <a:off x="403700" y="2139075"/>
            <a:ext cx="5210100" cy="4186800"/>
          </a:xfrm>
          <a:prstGeom prst="rect">
            <a:avLst/>
          </a:prstGeom>
          <a:noFill/>
          <a:ln>
            <a:noFill/>
          </a:ln>
        </p:spPr>
        <p:txBody>
          <a:bodyPr anchorCtr="0" anchor="t" bIns="91425" lIns="91425" spcFirstLastPara="1" rIns="91425" wrap="square" tIns="91425">
            <a:spAutoFit/>
          </a:bodyPr>
          <a:lstStyle/>
          <a:p>
            <a:pPr indent="-368300" lvl="0" marL="457200" rtl="0" algn="l">
              <a:lnSpc>
                <a:spcPct val="100000"/>
              </a:lnSpc>
              <a:spcBef>
                <a:spcPts val="1200"/>
              </a:spcBef>
              <a:spcAft>
                <a:spcPts val="0"/>
              </a:spcAft>
              <a:buClr>
                <a:schemeClr val="dk1"/>
              </a:buClr>
              <a:buSzPts val="2200"/>
              <a:buFont typeface="Lato"/>
              <a:buChar char="●"/>
            </a:pPr>
            <a:r>
              <a:rPr lang="en-US" sz="2200">
                <a:solidFill>
                  <a:schemeClr val="dk1"/>
                </a:solidFill>
                <a:latin typeface="Lato"/>
                <a:ea typeface="Lato"/>
                <a:cs typeface="Lato"/>
                <a:sym typeface="Lato"/>
              </a:rPr>
              <a:t>Remember legislators are just people</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Mention that you are a constituent</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Lead with your experience/expertise</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polite, friendly, and patient</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concise and to the point</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Make the issue personal (remember: stories are stickier than data)</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prepared to talk with staff who work with your elected official</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lt1"/>
              </a:buClr>
              <a:buSzPts val="2200"/>
              <a:buFont typeface="Lato"/>
              <a:buChar char="●"/>
            </a:pPr>
            <a:r>
              <a:rPr lang="en-US" sz="2200">
                <a:solidFill>
                  <a:schemeClr val="dk1"/>
                </a:solidFill>
                <a:latin typeface="Lato"/>
                <a:ea typeface="Lato"/>
                <a:cs typeface="Lato"/>
                <a:sym typeface="Lato"/>
              </a:rPr>
              <a:t>Thank them and follow-up</a:t>
            </a:r>
            <a:endParaRPr sz="2200">
              <a:solidFill>
                <a:schemeClr val="dk1"/>
              </a:solidFill>
              <a:latin typeface="Lato"/>
              <a:ea typeface="Lato"/>
              <a:cs typeface="Lato"/>
              <a:sym typeface="Lato"/>
            </a:endParaRPr>
          </a:p>
          <a:p>
            <a:pPr indent="0" lvl="0" marL="0" rtl="0" algn="ctr">
              <a:lnSpc>
                <a:spcPct val="110000"/>
              </a:lnSpc>
              <a:spcBef>
                <a:spcPts val="1200"/>
              </a:spcBef>
              <a:spcAft>
                <a:spcPts val="0"/>
              </a:spcAft>
              <a:buNone/>
            </a:pPr>
            <a:r>
              <a:t/>
            </a:r>
            <a:endParaRPr sz="3000">
              <a:solidFill>
                <a:schemeClr val="lt1"/>
              </a:solidFill>
              <a:latin typeface="Lato"/>
              <a:ea typeface="Lato"/>
              <a:cs typeface="Lato"/>
              <a:sym typeface="Lato"/>
            </a:endParaRPr>
          </a:p>
        </p:txBody>
      </p:sp>
      <p:sp>
        <p:nvSpPr>
          <p:cNvPr id="384" name="Google Shape;384;p60"/>
          <p:cNvSpPr txBox="1"/>
          <p:nvPr/>
        </p:nvSpPr>
        <p:spPr>
          <a:xfrm>
            <a:off x="261225" y="458975"/>
            <a:ext cx="6026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4800">
                <a:solidFill>
                  <a:schemeClr val="dk1"/>
                </a:solidFill>
                <a:latin typeface="Lato"/>
                <a:ea typeface="Lato"/>
                <a:cs typeface="Lato"/>
                <a:sym typeface="Lato"/>
              </a:rPr>
              <a:t> Advocacy Pro Tips</a:t>
            </a:r>
            <a:endParaRPr b="1" sz="4800">
              <a:solidFill>
                <a:schemeClr val="dk1"/>
              </a:solidFill>
              <a:latin typeface="Lato"/>
              <a:ea typeface="Lato"/>
              <a:cs typeface="Lato"/>
              <a:sym typeface="Lato"/>
            </a:endParaRPr>
          </a:p>
        </p:txBody>
      </p:sp>
      <p:sp>
        <p:nvSpPr>
          <p:cNvPr id="385" name="Google Shape;385;p60"/>
          <p:cNvSpPr txBox="1"/>
          <p:nvPr/>
        </p:nvSpPr>
        <p:spPr>
          <a:xfrm>
            <a:off x="6084075" y="2139075"/>
            <a:ext cx="4886100" cy="3170700"/>
          </a:xfrm>
          <a:prstGeom prst="rect">
            <a:avLst/>
          </a:prstGeom>
          <a:noFill/>
          <a:ln>
            <a:noFill/>
          </a:ln>
        </p:spPr>
        <p:txBody>
          <a:bodyPr anchorCtr="0" anchor="t" bIns="91425" lIns="91425" spcFirstLastPara="1" rIns="91425" wrap="square" tIns="91425">
            <a:spAutoFit/>
          </a:bodyPr>
          <a:lstStyle/>
          <a:p>
            <a:pPr indent="-368300" lvl="0" marL="457200" rtl="0" algn="l">
              <a:lnSpc>
                <a:spcPct val="100000"/>
              </a:lnSpc>
              <a:spcBef>
                <a:spcPts val="1200"/>
              </a:spcBef>
              <a:spcAft>
                <a:spcPts val="0"/>
              </a:spcAft>
              <a:buClr>
                <a:schemeClr val="dk1"/>
              </a:buClr>
              <a:buSzPts val="2200"/>
              <a:buFont typeface="Lato"/>
              <a:buChar char="●"/>
            </a:pPr>
            <a:r>
              <a:rPr lang="en-US" sz="2200">
                <a:solidFill>
                  <a:schemeClr val="dk1"/>
                </a:solidFill>
                <a:latin typeface="Lato"/>
                <a:ea typeface="Lato"/>
                <a:cs typeface="Lato"/>
                <a:sym typeface="Lato"/>
              </a:rPr>
              <a:t>Assume someone else is contacting your legislators about this issue</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intimidated</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dishonest or exaggerate</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Be afraid to say you don’t know</a:t>
            </a:r>
            <a:endParaRPr sz="2200">
              <a:solidFill>
                <a:schemeClr val="dk1"/>
              </a:solidFill>
              <a:latin typeface="Lato"/>
              <a:ea typeface="Lato"/>
              <a:cs typeface="Lato"/>
              <a:sym typeface="Lato"/>
            </a:endParaRPr>
          </a:p>
          <a:p>
            <a:pPr indent="-368300" lvl="0" marL="457200" rtl="0" algn="l">
              <a:lnSpc>
                <a:spcPct val="100000"/>
              </a:lnSpc>
              <a:spcBef>
                <a:spcPts val="0"/>
              </a:spcBef>
              <a:spcAft>
                <a:spcPts val="0"/>
              </a:spcAft>
              <a:buClr>
                <a:schemeClr val="dk1"/>
              </a:buClr>
              <a:buSzPts val="2200"/>
              <a:buFont typeface="Lato"/>
              <a:buChar char="●"/>
            </a:pPr>
            <a:r>
              <a:rPr lang="en-US" sz="2200">
                <a:solidFill>
                  <a:schemeClr val="dk1"/>
                </a:solidFill>
                <a:latin typeface="Lato"/>
                <a:ea typeface="Lato"/>
                <a:cs typeface="Lato"/>
                <a:sym typeface="Lato"/>
              </a:rPr>
              <a:t>Forget your power</a:t>
            </a:r>
            <a:endParaRPr sz="2200">
              <a:solidFill>
                <a:schemeClr val="dk1"/>
              </a:solidFill>
              <a:latin typeface="Lato"/>
              <a:ea typeface="Lato"/>
              <a:cs typeface="Lato"/>
              <a:sym typeface="Lato"/>
            </a:endParaRPr>
          </a:p>
          <a:p>
            <a:pPr indent="0" lvl="0" marL="0" rtl="0" algn="ctr">
              <a:lnSpc>
                <a:spcPct val="110000"/>
              </a:lnSpc>
              <a:spcBef>
                <a:spcPts val="1200"/>
              </a:spcBef>
              <a:spcAft>
                <a:spcPts val="0"/>
              </a:spcAft>
              <a:buNone/>
            </a:pPr>
            <a:r>
              <a:t/>
            </a:r>
            <a:endParaRPr sz="3000">
              <a:solidFill>
                <a:schemeClr val="lt1"/>
              </a:solidFill>
              <a:latin typeface="Lato"/>
              <a:ea typeface="Lato"/>
              <a:cs typeface="Lato"/>
              <a:sym typeface="Lato"/>
            </a:endParaRPr>
          </a:p>
        </p:txBody>
      </p:sp>
      <p:sp>
        <p:nvSpPr>
          <p:cNvPr id="386" name="Google Shape;386;p60"/>
          <p:cNvSpPr txBox="1"/>
          <p:nvPr>
            <p:ph idx="4294967295" type="body"/>
          </p:nvPr>
        </p:nvSpPr>
        <p:spPr>
          <a:xfrm>
            <a:off x="403700" y="1468275"/>
            <a:ext cx="5405400" cy="67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solidFill>
                  <a:srgbClr val="BF5807"/>
                </a:solidFill>
                <a:latin typeface="Lato"/>
                <a:ea typeface="Lato"/>
                <a:cs typeface="Lato"/>
                <a:sym typeface="Lato"/>
              </a:rPr>
              <a:t>Do</a:t>
            </a:r>
            <a:endParaRPr b="1">
              <a:solidFill>
                <a:srgbClr val="BF5807"/>
              </a:solidFill>
              <a:latin typeface="Lato"/>
              <a:ea typeface="Lato"/>
              <a:cs typeface="Lato"/>
              <a:sym typeface="Lato"/>
            </a:endParaRPr>
          </a:p>
        </p:txBody>
      </p:sp>
      <p:sp>
        <p:nvSpPr>
          <p:cNvPr id="387" name="Google Shape;387;p60"/>
          <p:cNvSpPr txBox="1"/>
          <p:nvPr>
            <p:ph idx="4294967295" type="body"/>
          </p:nvPr>
        </p:nvSpPr>
        <p:spPr>
          <a:xfrm>
            <a:off x="6084075" y="1468275"/>
            <a:ext cx="5157900" cy="67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solidFill>
                  <a:srgbClr val="BF5807"/>
                </a:solidFill>
                <a:latin typeface="Lato"/>
                <a:ea typeface="Lato"/>
                <a:cs typeface="Lato"/>
                <a:sym typeface="Lato"/>
              </a:rPr>
              <a:t>Don’t</a:t>
            </a:r>
            <a:endParaRPr b="1">
              <a:solidFill>
                <a:srgbClr val="BF5807"/>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p61"/>
          <p:cNvSpPr txBox="1"/>
          <p:nvPr/>
        </p:nvSpPr>
        <p:spPr>
          <a:xfrm>
            <a:off x="370425" y="621500"/>
            <a:ext cx="109953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5100">
                <a:solidFill>
                  <a:schemeClr val="dk1"/>
                </a:solidFill>
                <a:latin typeface="Lato"/>
                <a:ea typeface="Lato"/>
                <a:cs typeface="Lato"/>
                <a:sym typeface="Lato"/>
              </a:rPr>
              <a:t>Here are your secret ingredients!</a:t>
            </a:r>
            <a:endParaRPr b="1" sz="5100">
              <a:solidFill>
                <a:schemeClr val="dk1"/>
              </a:solidFill>
              <a:latin typeface="Lato"/>
              <a:ea typeface="Lato"/>
              <a:cs typeface="Lato"/>
              <a:sym typeface="Lato"/>
            </a:endParaRPr>
          </a:p>
        </p:txBody>
      </p:sp>
      <p:sp>
        <p:nvSpPr>
          <p:cNvPr id="393" name="Google Shape;393;p61"/>
          <p:cNvSpPr txBox="1"/>
          <p:nvPr/>
        </p:nvSpPr>
        <p:spPr>
          <a:xfrm>
            <a:off x="370433" y="1827067"/>
            <a:ext cx="10853100" cy="400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2500">
                <a:solidFill>
                  <a:schemeClr val="dk1"/>
                </a:solidFill>
                <a:latin typeface="Lato"/>
                <a:ea typeface="Lato"/>
                <a:cs typeface="Lato"/>
                <a:sym typeface="Lato"/>
              </a:rPr>
              <a:t>When talking with others, it is important that we use plain language to communicate the what, the why and the how.</a:t>
            </a:r>
            <a:endParaRPr sz="2500">
              <a:solidFill>
                <a:schemeClr val="dk1"/>
              </a:solidFill>
              <a:latin typeface="Lato"/>
              <a:ea typeface="Lato"/>
              <a:cs typeface="Lato"/>
              <a:sym typeface="Lato"/>
            </a:endParaRPr>
          </a:p>
          <a:p>
            <a:pPr indent="0" lvl="0" marL="0" rtl="0" algn="l">
              <a:lnSpc>
                <a:spcPct val="115000"/>
              </a:lnSpc>
              <a:spcBef>
                <a:spcPts val="1100"/>
              </a:spcBef>
              <a:spcAft>
                <a:spcPts val="0"/>
              </a:spcAft>
              <a:buNone/>
            </a:pPr>
            <a:r>
              <a:rPr lang="en-US" sz="2500">
                <a:solidFill>
                  <a:schemeClr val="dk1"/>
                </a:solidFill>
                <a:latin typeface="Lato"/>
                <a:ea typeface="Lato"/>
                <a:cs typeface="Lato"/>
                <a:sym typeface="Lato"/>
              </a:rPr>
              <a:t>Here is a simple ‘recipe’ for effective advocacy:</a:t>
            </a:r>
            <a:endParaRPr sz="2500">
              <a:solidFill>
                <a:schemeClr val="dk1"/>
              </a:solidFill>
              <a:latin typeface="Lato"/>
              <a:ea typeface="Lato"/>
              <a:cs typeface="Lato"/>
              <a:sym typeface="Lato"/>
            </a:endParaRPr>
          </a:p>
          <a:p>
            <a:pPr indent="-374650" lvl="0" marL="457200" rtl="0" algn="l">
              <a:lnSpc>
                <a:spcPct val="150000"/>
              </a:lnSpc>
              <a:spcBef>
                <a:spcPts val="1100"/>
              </a:spcBef>
              <a:spcAft>
                <a:spcPts val="0"/>
              </a:spcAft>
              <a:buClr>
                <a:schemeClr val="dk1"/>
              </a:buClr>
              <a:buSzPts val="2500"/>
              <a:buFont typeface="Lato"/>
              <a:buChar char="●"/>
            </a:pPr>
            <a:r>
              <a:rPr b="1" lang="en-US" sz="2500">
                <a:solidFill>
                  <a:schemeClr val="dk1"/>
                </a:solidFill>
                <a:latin typeface="Lato"/>
                <a:ea typeface="Lato"/>
                <a:cs typeface="Lato"/>
                <a:sym typeface="Lato"/>
              </a:rPr>
              <a:t>Step one. </a:t>
            </a:r>
            <a:r>
              <a:rPr lang="en-US" sz="2500">
                <a:solidFill>
                  <a:schemeClr val="dk1"/>
                </a:solidFill>
                <a:latin typeface="Lato"/>
                <a:ea typeface="Lato"/>
                <a:cs typeface="Lato"/>
                <a:sym typeface="Lato"/>
              </a:rPr>
              <a:t>Share </a:t>
            </a:r>
            <a:r>
              <a:rPr i="1" lang="en-US" sz="2500">
                <a:solidFill>
                  <a:schemeClr val="dk1"/>
                </a:solidFill>
                <a:latin typeface="Lato"/>
                <a:ea typeface="Lato"/>
                <a:cs typeface="Lato"/>
                <a:sym typeface="Lato"/>
              </a:rPr>
              <a:t>what</a:t>
            </a:r>
            <a:r>
              <a:rPr lang="en-US" sz="2500">
                <a:solidFill>
                  <a:schemeClr val="dk1"/>
                </a:solidFill>
                <a:latin typeface="Lato"/>
                <a:ea typeface="Lato"/>
                <a:cs typeface="Lato"/>
                <a:sym typeface="Lato"/>
              </a:rPr>
              <a:t> the problem is, and emphasize the policy solution. </a:t>
            </a:r>
            <a:endParaRPr sz="2500">
              <a:solidFill>
                <a:schemeClr val="dk1"/>
              </a:solidFill>
              <a:latin typeface="Lato"/>
              <a:ea typeface="Lato"/>
              <a:cs typeface="Lato"/>
              <a:sym typeface="Lato"/>
            </a:endParaRPr>
          </a:p>
          <a:p>
            <a:pPr indent="-374650" lvl="0" marL="457200" rtl="0" algn="l">
              <a:lnSpc>
                <a:spcPct val="150000"/>
              </a:lnSpc>
              <a:spcBef>
                <a:spcPts val="0"/>
              </a:spcBef>
              <a:spcAft>
                <a:spcPts val="0"/>
              </a:spcAft>
              <a:buClr>
                <a:schemeClr val="dk1"/>
              </a:buClr>
              <a:buSzPts val="2500"/>
              <a:buFont typeface="Lato"/>
              <a:buChar char="●"/>
            </a:pPr>
            <a:r>
              <a:rPr b="1" lang="en-US" sz="2500">
                <a:solidFill>
                  <a:schemeClr val="dk1"/>
                </a:solidFill>
                <a:latin typeface="Lato"/>
                <a:ea typeface="Lato"/>
                <a:cs typeface="Lato"/>
                <a:sym typeface="Lato"/>
              </a:rPr>
              <a:t>Step two. </a:t>
            </a:r>
            <a:r>
              <a:rPr lang="en-US" sz="2500">
                <a:solidFill>
                  <a:schemeClr val="dk1"/>
                </a:solidFill>
                <a:latin typeface="Lato"/>
                <a:ea typeface="Lato"/>
                <a:cs typeface="Lato"/>
                <a:sym typeface="Lato"/>
              </a:rPr>
              <a:t>Share </a:t>
            </a:r>
            <a:r>
              <a:rPr i="1" lang="en-US" sz="2500">
                <a:solidFill>
                  <a:schemeClr val="dk1"/>
                </a:solidFill>
                <a:latin typeface="Lato"/>
                <a:ea typeface="Lato"/>
                <a:cs typeface="Lato"/>
                <a:sym typeface="Lato"/>
              </a:rPr>
              <a:t>why</a:t>
            </a:r>
            <a:r>
              <a:rPr lang="en-US" sz="2500">
                <a:solidFill>
                  <a:schemeClr val="dk1"/>
                </a:solidFill>
                <a:latin typeface="Lato"/>
                <a:ea typeface="Lato"/>
                <a:cs typeface="Lato"/>
                <a:sym typeface="Lato"/>
              </a:rPr>
              <a:t> your audience should care, using stories and data.  </a:t>
            </a:r>
            <a:endParaRPr sz="2500">
              <a:solidFill>
                <a:schemeClr val="dk1"/>
              </a:solidFill>
              <a:latin typeface="Lato"/>
              <a:ea typeface="Lato"/>
              <a:cs typeface="Lato"/>
              <a:sym typeface="Lato"/>
            </a:endParaRPr>
          </a:p>
          <a:p>
            <a:pPr indent="-374650" lvl="0" marL="457200" rtl="0" algn="l">
              <a:lnSpc>
                <a:spcPct val="150000"/>
              </a:lnSpc>
              <a:spcBef>
                <a:spcPts val="0"/>
              </a:spcBef>
              <a:spcAft>
                <a:spcPts val="0"/>
              </a:spcAft>
              <a:buClr>
                <a:schemeClr val="dk1"/>
              </a:buClr>
              <a:buSzPts val="2500"/>
              <a:buFont typeface="Lato"/>
              <a:buChar char="●"/>
            </a:pPr>
            <a:r>
              <a:rPr b="1" lang="en-US" sz="2500">
                <a:solidFill>
                  <a:schemeClr val="dk1"/>
                </a:solidFill>
                <a:latin typeface="Lato"/>
                <a:ea typeface="Lato"/>
                <a:cs typeface="Lato"/>
                <a:sym typeface="Lato"/>
              </a:rPr>
              <a:t>Step three.</a:t>
            </a:r>
            <a:r>
              <a:rPr lang="en-US" sz="2500">
                <a:solidFill>
                  <a:schemeClr val="dk1"/>
                </a:solidFill>
                <a:latin typeface="Lato"/>
                <a:ea typeface="Lato"/>
                <a:cs typeface="Lato"/>
                <a:sym typeface="Lato"/>
              </a:rPr>
              <a:t> Share a clear ask regarding </a:t>
            </a:r>
            <a:r>
              <a:rPr i="1" lang="en-US" sz="2500">
                <a:solidFill>
                  <a:schemeClr val="dk1"/>
                </a:solidFill>
                <a:latin typeface="Lato"/>
                <a:ea typeface="Lato"/>
                <a:cs typeface="Lato"/>
                <a:sym typeface="Lato"/>
              </a:rPr>
              <a:t>how</a:t>
            </a:r>
            <a:r>
              <a:rPr lang="en-US" sz="2500">
                <a:solidFill>
                  <a:schemeClr val="dk1"/>
                </a:solidFill>
                <a:latin typeface="Lato"/>
                <a:ea typeface="Lato"/>
                <a:cs typeface="Lato"/>
                <a:sym typeface="Lato"/>
              </a:rPr>
              <a:t> they can support.</a:t>
            </a:r>
            <a:r>
              <a:rPr lang="en-US" sz="2500">
                <a:solidFill>
                  <a:schemeClr val="lt1"/>
                </a:solidFill>
                <a:latin typeface="Lato"/>
                <a:ea typeface="Lato"/>
                <a:cs typeface="Lato"/>
                <a:sym typeface="Lato"/>
              </a:rPr>
              <a:t> </a:t>
            </a:r>
            <a:endParaRPr b="1" sz="2500">
              <a:solidFill>
                <a:schemeClr val="dk1"/>
              </a:solidFill>
              <a:latin typeface="Lato"/>
              <a:ea typeface="Lato"/>
              <a:cs typeface="Lato"/>
              <a:sym typeface="Lato"/>
            </a:endParaRPr>
          </a:p>
          <a:p>
            <a:pPr indent="0" lvl="0" marL="0" rtl="0" algn="l">
              <a:lnSpc>
                <a:spcPct val="115000"/>
              </a:lnSpc>
              <a:spcBef>
                <a:spcPts val="0"/>
              </a:spcBef>
              <a:spcAft>
                <a:spcPts val="1600"/>
              </a:spcAft>
              <a:buNone/>
            </a:pPr>
            <a:r>
              <a:t/>
            </a:r>
            <a:endParaRPr sz="3100">
              <a:solidFill>
                <a:schemeClr val="lt1"/>
              </a:solidFill>
              <a:latin typeface="Lato"/>
              <a:ea typeface="Lato"/>
              <a:cs typeface="Lato"/>
              <a:sym typeface="Lato"/>
            </a:endParaRPr>
          </a:p>
        </p:txBody>
      </p:sp>
      <p:pic>
        <p:nvPicPr>
          <p:cNvPr id="394" name="Google Shape;394;p61" title="pngtree-food-collection-with-milk-vector-png-image_6831979.png"/>
          <p:cNvPicPr preferRelativeResize="0"/>
          <p:nvPr/>
        </p:nvPicPr>
        <p:blipFill>
          <a:blip r:embed="rId4">
            <a:alphaModFix/>
          </a:blip>
          <a:stretch>
            <a:fillRect/>
          </a:stretch>
        </p:blipFill>
        <p:spPr>
          <a:xfrm>
            <a:off x="10116033" y="262018"/>
            <a:ext cx="1683367" cy="16833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62"/>
          <p:cNvSpPr txBox="1"/>
          <p:nvPr/>
        </p:nvSpPr>
        <p:spPr>
          <a:xfrm>
            <a:off x="240500" y="1424050"/>
            <a:ext cx="4666200" cy="2262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5000">
                <a:solidFill>
                  <a:schemeClr val="dk1"/>
                </a:solidFill>
                <a:latin typeface="Lato"/>
                <a:ea typeface="Lato"/>
                <a:cs typeface="Lato"/>
                <a:sym typeface="Lato"/>
              </a:rPr>
              <a:t>I feel prepared. </a:t>
            </a:r>
            <a:endParaRPr b="1" sz="5000">
              <a:solidFill>
                <a:schemeClr val="dk1"/>
              </a:solidFill>
              <a:latin typeface="Lato"/>
              <a:ea typeface="Lato"/>
              <a:cs typeface="Lato"/>
              <a:sym typeface="Lato"/>
            </a:endParaRPr>
          </a:p>
          <a:p>
            <a:pPr indent="0" lvl="0" marL="0" rtl="0" algn="l">
              <a:lnSpc>
                <a:spcPct val="90000"/>
              </a:lnSpc>
              <a:spcBef>
                <a:spcPts val="0"/>
              </a:spcBef>
              <a:spcAft>
                <a:spcPts val="0"/>
              </a:spcAft>
              <a:buNone/>
            </a:pPr>
            <a:r>
              <a:rPr b="1" lang="en-US" sz="5000">
                <a:solidFill>
                  <a:schemeClr val="dk1"/>
                </a:solidFill>
                <a:latin typeface="Lato"/>
                <a:ea typeface="Lato"/>
                <a:cs typeface="Lato"/>
                <a:sym typeface="Lato"/>
              </a:rPr>
              <a:t>So, what comes next?</a:t>
            </a:r>
            <a:endParaRPr b="1" sz="5000">
              <a:latin typeface="Lato"/>
              <a:ea typeface="Lato"/>
              <a:cs typeface="Lato"/>
              <a:sym typeface="Lato"/>
            </a:endParaRPr>
          </a:p>
        </p:txBody>
      </p:sp>
      <p:sp>
        <p:nvSpPr>
          <p:cNvPr id="400" name="Google Shape;400;p62"/>
          <p:cNvSpPr txBox="1"/>
          <p:nvPr/>
        </p:nvSpPr>
        <p:spPr>
          <a:xfrm>
            <a:off x="5662650" y="1105250"/>
            <a:ext cx="6141600" cy="53868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000"/>
              </a:spcBef>
              <a:spcAft>
                <a:spcPts val="0"/>
              </a:spcAft>
              <a:buNone/>
            </a:pPr>
            <a:r>
              <a:rPr lang="en-US" sz="2300">
                <a:solidFill>
                  <a:schemeClr val="dk1"/>
                </a:solidFill>
                <a:latin typeface="Lato"/>
                <a:ea typeface="Lato"/>
                <a:cs typeface="Lato"/>
                <a:sym typeface="Lato"/>
              </a:rPr>
              <a:t>You are not alone! There are a number of orgs that work full time on campaigns that matter to you. They analyze policy, build coalitions, and know when and how to take action to influence legislators. </a:t>
            </a:r>
            <a:r>
              <a:rPr b="1" lang="en-US" sz="2300" u="sng">
                <a:solidFill>
                  <a:schemeClr val="dk1"/>
                </a:solidFill>
                <a:latin typeface="Lato"/>
                <a:ea typeface="Lato"/>
                <a:cs typeface="Lato"/>
                <a:sym typeface="Lato"/>
              </a:rPr>
              <a:t>Stay connected:</a:t>
            </a:r>
            <a:endParaRPr b="1" sz="2300" u="sng">
              <a:solidFill>
                <a:schemeClr val="dk1"/>
              </a:solidFill>
              <a:latin typeface="Lato"/>
              <a:ea typeface="Lato"/>
              <a:cs typeface="Lato"/>
              <a:sym typeface="Lato"/>
            </a:endParaRPr>
          </a:p>
          <a:p>
            <a:pPr indent="0" lvl="0" marL="0" rtl="0" algn="l">
              <a:lnSpc>
                <a:spcPct val="110000"/>
              </a:lnSpc>
              <a:spcBef>
                <a:spcPts val="1000"/>
              </a:spcBef>
              <a:spcAft>
                <a:spcPts val="0"/>
              </a:spcAft>
              <a:buNone/>
            </a:pPr>
            <a:r>
              <a:t/>
            </a:r>
            <a:endParaRPr sz="2300">
              <a:solidFill>
                <a:schemeClr val="dk1"/>
              </a:solidFill>
              <a:latin typeface="Lato"/>
              <a:ea typeface="Lato"/>
              <a:cs typeface="Lato"/>
              <a:sym typeface="Lato"/>
            </a:endParaRPr>
          </a:p>
          <a:p>
            <a:pPr indent="-374650" lvl="0" marL="457200" rtl="0" algn="l">
              <a:lnSpc>
                <a:spcPct val="110000"/>
              </a:lnSpc>
              <a:spcBef>
                <a:spcPts val="0"/>
              </a:spcBef>
              <a:spcAft>
                <a:spcPts val="0"/>
              </a:spcAft>
              <a:buClr>
                <a:schemeClr val="dk1"/>
              </a:buClr>
              <a:buSzPts val="2300"/>
              <a:buFont typeface="Lato"/>
              <a:buChar char="●"/>
            </a:pPr>
            <a:r>
              <a:rPr lang="en-US" sz="2300" u="sng">
                <a:solidFill>
                  <a:schemeClr val="hlink"/>
                </a:solidFill>
                <a:latin typeface="Lato"/>
                <a:ea typeface="Lato"/>
                <a:cs typeface="Lato"/>
                <a:sym typeface="Lato"/>
                <a:hlinkClick r:id="rId4"/>
              </a:rPr>
              <a:t>Homes for All MA</a:t>
            </a:r>
            <a:r>
              <a:rPr lang="en-US" sz="2300">
                <a:solidFill>
                  <a:schemeClr val="dk1"/>
                </a:solidFill>
                <a:latin typeface="Lato"/>
                <a:ea typeface="Lato"/>
                <a:cs typeface="Lato"/>
                <a:sym typeface="Lato"/>
              </a:rPr>
              <a:t> - housing justice</a:t>
            </a:r>
            <a:endParaRPr sz="2300">
              <a:solidFill>
                <a:schemeClr val="dk1"/>
              </a:solidFill>
              <a:latin typeface="Lato"/>
              <a:ea typeface="Lato"/>
              <a:cs typeface="Lato"/>
              <a:sym typeface="Lato"/>
            </a:endParaRPr>
          </a:p>
          <a:p>
            <a:pPr indent="-374650" lvl="0" marL="457200" rtl="0" algn="l">
              <a:lnSpc>
                <a:spcPct val="110000"/>
              </a:lnSpc>
              <a:spcBef>
                <a:spcPts val="800"/>
              </a:spcBef>
              <a:spcAft>
                <a:spcPts val="0"/>
              </a:spcAft>
              <a:buClr>
                <a:schemeClr val="dk1"/>
              </a:buClr>
              <a:buSzPts val="2300"/>
              <a:buFont typeface="Lato"/>
              <a:buChar char="●"/>
            </a:pPr>
            <a:r>
              <a:rPr lang="en-US" sz="2300" u="sng">
                <a:solidFill>
                  <a:schemeClr val="hlink"/>
                </a:solidFill>
                <a:latin typeface="Lato"/>
                <a:ea typeface="Lato"/>
                <a:cs typeface="Lato"/>
                <a:sym typeface="Lato"/>
                <a:hlinkClick r:id="rId5"/>
              </a:rPr>
              <a:t>T4MA</a:t>
            </a:r>
            <a:r>
              <a:rPr lang="en-US" sz="2300">
                <a:solidFill>
                  <a:schemeClr val="dk1"/>
                </a:solidFill>
                <a:latin typeface="Lato"/>
                <a:ea typeface="Lato"/>
                <a:cs typeface="Lato"/>
                <a:sym typeface="Lato"/>
              </a:rPr>
              <a:t> - transportation access</a:t>
            </a:r>
            <a:endParaRPr sz="2300">
              <a:solidFill>
                <a:schemeClr val="dk1"/>
              </a:solidFill>
              <a:latin typeface="Lato"/>
              <a:ea typeface="Lato"/>
              <a:cs typeface="Lato"/>
              <a:sym typeface="Lato"/>
            </a:endParaRPr>
          </a:p>
          <a:p>
            <a:pPr indent="-374650" lvl="0" marL="457200" rtl="0" algn="l">
              <a:lnSpc>
                <a:spcPct val="110000"/>
              </a:lnSpc>
              <a:spcBef>
                <a:spcPts val="800"/>
              </a:spcBef>
              <a:spcAft>
                <a:spcPts val="0"/>
              </a:spcAft>
              <a:buClr>
                <a:schemeClr val="dk1"/>
              </a:buClr>
              <a:buSzPts val="2300"/>
              <a:buFont typeface="Lato"/>
              <a:buChar char="●"/>
            </a:pPr>
            <a:r>
              <a:rPr lang="en-US" sz="2300" u="sng">
                <a:solidFill>
                  <a:schemeClr val="hlink"/>
                </a:solidFill>
                <a:latin typeface="Lato"/>
                <a:ea typeface="Lato"/>
                <a:cs typeface="Lato"/>
                <a:sym typeface="Lato"/>
                <a:hlinkClick r:id="rId6"/>
              </a:rPr>
              <a:t>Healthy Incentive Program Funding Campaign</a:t>
            </a:r>
            <a:r>
              <a:rPr lang="en-US" sz="2300">
                <a:solidFill>
                  <a:schemeClr val="dk1"/>
                </a:solidFill>
                <a:latin typeface="Lato"/>
                <a:ea typeface="Lato"/>
                <a:cs typeface="Lato"/>
                <a:sym typeface="Lato"/>
              </a:rPr>
              <a:t> - healthy food access</a:t>
            </a:r>
            <a:endParaRPr sz="2300">
              <a:solidFill>
                <a:schemeClr val="dk1"/>
              </a:solidFill>
              <a:latin typeface="Lato"/>
              <a:ea typeface="Lato"/>
              <a:cs typeface="Lato"/>
              <a:sym typeface="Lato"/>
            </a:endParaRPr>
          </a:p>
          <a:p>
            <a:pPr indent="-374650" lvl="0" marL="457200" rtl="0" algn="l">
              <a:lnSpc>
                <a:spcPct val="110000"/>
              </a:lnSpc>
              <a:spcBef>
                <a:spcPts val="800"/>
              </a:spcBef>
              <a:spcAft>
                <a:spcPts val="0"/>
              </a:spcAft>
              <a:buClr>
                <a:schemeClr val="dk1"/>
              </a:buClr>
              <a:buSzPts val="2300"/>
              <a:buFont typeface="Lato"/>
              <a:buChar char="●"/>
            </a:pPr>
            <a:r>
              <a:rPr lang="en-US" sz="2300" u="sng">
                <a:solidFill>
                  <a:schemeClr val="hlink"/>
                </a:solidFill>
                <a:latin typeface="Lato"/>
                <a:ea typeface="Lato"/>
                <a:cs typeface="Lato"/>
                <a:sym typeface="Lato"/>
                <a:hlinkClick r:id="rId7"/>
              </a:rPr>
              <a:t>Raise up MA</a:t>
            </a:r>
            <a:r>
              <a:rPr lang="en-US" sz="2300">
                <a:solidFill>
                  <a:schemeClr val="dk1"/>
                </a:solidFill>
                <a:latin typeface="Lato"/>
                <a:ea typeface="Lato"/>
                <a:cs typeface="Lato"/>
                <a:sym typeface="Lato"/>
              </a:rPr>
              <a:t> - economic justice</a:t>
            </a:r>
            <a:endParaRPr sz="2300">
              <a:solidFill>
                <a:schemeClr val="dk1"/>
              </a:solidFill>
              <a:latin typeface="Lato"/>
              <a:ea typeface="Lato"/>
              <a:cs typeface="Lato"/>
              <a:sym typeface="Lato"/>
            </a:endParaRPr>
          </a:p>
          <a:p>
            <a:pPr indent="-374650" lvl="0" marL="457200" rtl="0" algn="l">
              <a:lnSpc>
                <a:spcPct val="110000"/>
              </a:lnSpc>
              <a:spcBef>
                <a:spcPts val="1000"/>
              </a:spcBef>
              <a:spcAft>
                <a:spcPts val="1000"/>
              </a:spcAft>
              <a:buClr>
                <a:schemeClr val="dk1"/>
              </a:buClr>
              <a:buSzPts val="2300"/>
              <a:buFont typeface="Lato"/>
              <a:buChar char="●"/>
            </a:pPr>
            <a:r>
              <a:rPr lang="en-US" sz="2300">
                <a:solidFill>
                  <a:schemeClr val="dk1"/>
                </a:solidFill>
                <a:latin typeface="Lato"/>
                <a:ea typeface="Lato"/>
                <a:cs typeface="Lato"/>
                <a:sym typeface="Lato"/>
              </a:rPr>
              <a:t>Shameless plug - MPHA!</a:t>
            </a:r>
            <a:endParaRPr sz="23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63"/>
          <p:cNvSpPr txBox="1"/>
          <p:nvPr/>
        </p:nvSpPr>
        <p:spPr>
          <a:xfrm>
            <a:off x="4545650" y="3325888"/>
            <a:ext cx="3364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Lato"/>
                <a:ea typeface="Lato"/>
                <a:cs typeface="Lato"/>
                <a:sym typeface="Lato"/>
              </a:rPr>
              <a:t>Stay connected with MPHA! Scan the QR to stay up to date on public health policies and receive action alerts.</a:t>
            </a:r>
            <a:endParaRPr sz="2400">
              <a:solidFill>
                <a:schemeClr val="dk1"/>
              </a:solidFill>
              <a:latin typeface="Lato"/>
              <a:ea typeface="Lato"/>
              <a:cs typeface="Lato"/>
              <a:sym typeface="Lato"/>
            </a:endParaRPr>
          </a:p>
        </p:txBody>
      </p:sp>
      <p:sp>
        <p:nvSpPr>
          <p:cNvPr id="406" name="Google Shape;406;p63"/>
          <p:cNvSpPr txBox="1"/>
          <p:nvPr/>
        </p:nvSpPr>
        <p:spPr>
          <a:xfrm>
            <a:off x="538975" y="978675"/>
            <a:ext cx="4704300" cy="954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000"/>
              </a:spcBef>
              <a:spcAft>
                <a:spcPts val="0"/>
              </a:spcAft>
              <a:buNone/>
            </a:pPr>
            <a:r>
              <a:rPr b="1" lang="en-US" sz="5000">
                <a:solidFill>
                  <a:schemeClr val="dk1"/>
                </a:solidFill>
                <a:latin typeface="Lato"/>
                <a:ea typeface="Lato"/>
                <a:cs typeface="Lato"/>
                <a:sym typeface="Lato"/>
              </a:rPr>
              <a:t>Stay Connected</a:t>
            </a:r>
            <a:endParaRPr b="1" sz="5000">
              <a:solidFill>
                <a:schemeClr val="dk1"/>
              </a:solidFill>
              <a:latin typeface="Lato"/>
              <a:ea typeface="Lato"/>
              <a:cs typeface="Lato"/>
              <a:sym typeface="Lato"/>
            </a:endParaRPr>
          </a:p>
        </p:txBody>
      </p:sp>
      <p:pic>
        <p:nvPicPr>
          <p:cNvPr id="407" name="Google Shape;407;p63"/>
          <p:cNvPicPr preferRelativeResize="0"/>
          <p:nvPr/>
        </p:nvPicPr>
        <p:blipFill>
          <a:blip r:embed="rId4">
            <a:alphaModFix/>
          </a:blip>
          <a:stretch>
            <a:fillRect/>
          </a:stretch>
        </p:blipFill>
        <p:spPr>
          <a:xfrm>
            <a:off x="538975" y="2425538"/>
            <a:ext cx="3730176" cy="37301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sp>
        <p:nvSpPr>
          <p:cNvPr id="412" name="Google Shape;412;p64"/>
          <p:cNvSpPr txBox="1"/>
          <p:nvPr/>
        </p:nvSpPr>
        <p:spPr>
          <a:xfrm>
            <a:off x="1769775" y="5487150"/>
            <a:ext cx="4487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5000">
                <a:solidFill>
                  <a:schemeClr val="lt1"/>
                </a:solidFill>
                <a:latin typeface="Lato"/>
                <a:ea typeface="Lato"/>
                <a:cs typeface="Lato"/>
                <a:sym typeface="Lato"/>
              </a:rPr>
              <a:t>Questions?</a:t>
            </a:r>
            <a:endParaRPr b="1" sz="5200">
              <a:solidFill>
                <a:schemeClr val="lt1"/>
              </a:solidFill>
              <a:latin typeface="Lato"/>
              <a:ea typeface="Lato"/>
              <a:cs typeface="Lato"/>
              <a:sym typeface="Lato"/>
            </a:endParaRPr>
          </a:p>
        </p:txBody>
      </p:sp>
      <p:sp>
        <p:nvSpPr>
          <p:cNvPr id="413" name="Google Shape;413;p64"/>
          <p:cNvSpPr txBox="1"/>
          <p:nvPr/>
        </p:nvSpPr>
        <p:spPr>
          <a:xfrm>
            <a:off x="5323950" y="869775"/>
            <a:ext cx="6440700" cy="1153500"/>
          </a:xfrm>
          <a:prstGeom prst="rect">
            <a:avLst/>
          </a:prstGeom>
          <a:noFill/>
          <a:ln>
            <a:noFill/>
          </a:ln>
        </p:spPr>
        <p:txBody>
          <a:bodyPr anchorCtr="0" anchor="t" bIns="91425" lIns="91425" spcFirstLastPara="1" rIns="91425" wrap="square" tIns="91425">
            <a:spAutoFit/>
          </a:bodyPr>
          <a:lstStyle/>
          <a:p>
            <a:pPr indent="0" lvl="0" marL="457200" rtl="0" algn="l">
              <a:lnSpc>
                <a:spcPct val="110000"/>
              </a:lnSpc>
              <a:spcBef>
                <a:spcPts val="1000"/>
              </a:spcBef>
              <a:spcAft>
                <a:spcPts val="0"/>
              </a:spcAft>
              <a:buClr>
                <a:schemeClr val="dk1"/>
              </a:buClr>
              <a:buSzPts val="1100"/>
              <a:buFont typeface="Arial"/>
              <a:buNone/>
            </a:pPr>
            <a:r>
              <a:rPr lang="en-US" sz="2600">
                <a:solidFill>
                  <a:schemeClr val="lt1"/>
                </a:solidFill>
                <a:latin typeface="Lato"/>
                <a:ea typeface="Lato"/>
                <a:cs typeface="Lato"/>
                <a:sym typeface="Lato"/>
              </a:rPr>
              <a:t>Kate Forrest</a:t>
            </a:r>
            <a:r>
              <a:rPr lang="en-US" sz="2600">
                <a:solidFill>
                  <a:schemeClr val="lt1"/>
                </a:solidFill>
                <a:latin typeface="Lato"/>
                <a:ea typeface="Lato"/>
                <a:cs typeface="Lato"/>
                <a:sym typeface="Lato"/>
              </a:rPr>
              <a:t>, MA Public Health Alliance</a:t>
            </a:r>
            <a:endParaRPr sz="2600">
              <a:solidFill>
                <a:schemeClr val="lt1"/>
              </a:solidFill>
              <a:latin typeface="Lato"/>
              <a:ea typeface="Lato"/>
              <a:cs typeface="Lato"/>
              <a:sym typeface="Lato"/>
            </a:endParaRPr>
          </a:p>
          <a:p>
            <a:pPr indent="0" lvl="0" marL="457200" rtl="0" algn="l">
              <a:lnSpc>
                <a:spcPct val="110000"/>
              </a:lnSpc>
              <a:spcBef>
                <a:spcPts val="1000"/>
              </a:spcBef>
              <a:spcAft>
                <a:spcPts val="0"/>
              </a:spcAft>
              <a:buNone/>
            </a:pPr>
            <a:r>
              <a:rPr b="1" lang="en-US" sz="2600" u="sng">
                <a:solidFill>
                  <a:srgbClr val="A3D7D9"/>
                </a:solidFill>
                <a:latin typeface="Lato"/>
                <a:ea typeface="Lato"/>
                <a:cs typeface="Lato"/>
                <a:sym typeface="Lato"/>
              </a:rPr>
              <a:t>kforrest</a:t>
            </a:r>
            <a:r>
              <a:rPr b="1" lang="en-US" sz="2600" u="sng">
                <a:solidFill>
                  <a:srgbClr val="A3D7D9"/>
                </a:solidFill>
                <a:latin typeface="Lato"/>
                <a:ea typeface="Lato"/>
                <a:cs typeface="Lato"/>
                <a:sym typeface="Lato"/>
                <a:hlinkClick r:id="rId4">
                  <a:extLst>
                    <a:ext uri="{A12FA001-AC4F-418D-AE19-62706E023703}">
                      <ahyp:hlinkClr val="tx"/>
                    </a:ext>
                  </a:extLst>
                </a:hlinkClick>
              </a:rPr>
              <a:t>@mapublichealth.org</a:t>
            </a:r>
            <a:endParaRPr b="1" sz="2600" u="sng">
              <a:solidFill>
                <a:srgbClr val="A3D7D9"/>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1"/>
          <p:cNvSpPr txBox="1"/>
          <p:nvPr/>
        </p:nvSpPr>
        <p:spPr>
          <a:xfrm>
            <a:off x="418667" y="1976292"/>
            <a:ext cx="6633300" cy="15339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300"/>
              <a:buFont typeface="Lato"/>
              <a:buAutoNum type="arabicPeriod"/>
            </a:pPr>
            <a:r>
              <a:rPr lang="en-US" sz="2300">
                <a:solidFill>
                  <a:schemeClr val="dk1"/>
                </a:solidFill>
                <a:latin typeface="Lato"/>
                <a:ea typeface="Lato"/>
                <a:cs typeface="Lato"/>
                <a:sym typeface="Lato"/>
              </a:rPr>
              <a:t>Develop an understanding of how the local public health workforce can harness collective power to influence state policy;</a:t>
            </a:r>
            <a:endParaRPr sz="2300">
              <a:solidFill>
                <a:schemeClr val="dk1"/>
              </a:solidFill>
              <a:latin typeface="Lato"/>
              <a:ea typeface="Lato"/>
              <a:cs typeface="Lato"/>
              <a:sym typeface="Lato"/>
            </a:endParaRPr>
          </a:p>
          <a:p>
            <a:pPr indent="-361950" lvl="0" marL="457200" rtl="0" algn="l">
              <a:spcBef>
                <a:spcPts val="1000"/>
              </a:spcBef>
              <a:spcAft>
                <a:spcPts val="0"/>
              </a:spcAft>
              <a:buClr>
                <a:schemeClr val="dk1"/>
              </a:buClr>
              <a:buSzPts val="2300"/>
              <a:buFont typeface="Lato"/>
              <a:buAutoNum type="arabicPeriod"/>
            </a:pPr>
            <a:r>
              <a:rPr lang="en-US" sz="2300">
                <a:solidFill>
                  <a:schemeClr val="dk1"/>
                </a:solidFill>
                <a:latin typeface="Lato"/>
                <a:ea typeface="Lato"/>
                <a:cs typeface="Lato"/>
                <a:sym typeface="Lato"/>
              </a:rPr>
              <a:t>Demystify how MA’s legislative and budget cycles work, and who holds the most power;</a:t>
            </a:r>
            <a:endParaRPr sz="2300">
              <a:solidFill>
                <a:schemeClr val="dk1"/>
              </a:solidFill>
              <a:latin typeface="Lato"/>
              <a:ea typeface="Lato"/>
              <a:cs typeface="Lato"/>
              <a:sym typeface="Lato"/>
            </a:endParaRPr>
          </a:p>
          <a:p>
            <a:pPr indent="-361950" lvl="0" marL="457200" rtl="0" algn="l">
              <a:lnSpc>
                <a:spcPct val="100000"/>
              </a:lnSpc>
              <a:spcBef>
                <a:spcPts val="1000"/>
              </a:spcBef>
              <a:spcAft>
                <a:spcPts val="0"/>
              </a:spcAft>
              <a:buClr>
                <a:schemeClr val="dk1"/>
              </a:buClr>
              <a:buSzPts val="2300"/>
              <a:buFont typeface="Lato"/>
              <a:buAutoNum type="arabicPeriod"/>
            </a:pPr>
            <a:r>
              <a:rPr lang="en-US" sz="2300">
                <a:solidFill>
                  <a:schemeClr val="dk1"/>
                </a:solidFill>
                <a:latin typeface="Lato"/>
                <a:ea typeface="Lato"/>
                <a:cs typeface="Lato"/>
                <a:sym typeface="Lato"/>
              </a:rPr>
              <a:t>Define the</a:t>
            </a:r>
            <a:r>
              <a:rPr lang="en-US" sz="2300">
                <a:solidFill>
                  <a:schemeClr val="dk1"/>
                </a:solidFill>
                <a:latin typeface="Lato"/>
                <a:ea typeface="Lato"/>
                <a:cs typeface="Lato"/>
                <a:sym typeface="Lato"/>
              </a:rPr>
              <a:t> differences between lobbying versus advocacy (and when/how you can do both);</a:t>
            </a:r>
            <a:endParaRPr sz="2300">
              <a:solidFill>
                <a:schemeClr val="dk1"/>
              </a:solidFill>
              <a:latin typeface="Lato"/>
              <a:ea typeface="Lato"/>
              <a:cs typeface="Lato"/>
              <a:sym typeface="Lato"/>
            </a:endParaRPr>
          </a:p>
          <a:p>
            <a:pPr indent="-361950" lvl="0" marL="457200" rtl="0" algn="l">
              <a:lnSpc>
                <a:spcPct val="100000"/>
              </a:lnSpc>
              <a:spcBef>
                <a:spcPts val="1000"/>
              </a:spcBef>
              <a:spcAft>
                <a:spcPts val="1000"/>
              </a:spcAft>
              <a:buClr>
                <a:schemeClr val="dk1"/>
              </a:buClr>
              <a:buSzPts val="2300"/>
              <a:buFont typeface="Lato"/>
              <a:buAutoNum type="arabicPeriod"/>
            </a:pPr>
            <a:r>
              <a:rPr lang="en-US" sz="2300">
                <a:solidFill>
                  <a:schemeClr val="dk1"/>
                </a:solidFill>
                <a:latin typeface="Lato"/>
                <a:ea typeface="Lato"/>
                <a:cs typeface="Lato"/>
                <a:sym typeface="Lato"/>
              </a:rPr>
              <a:t>Walk away feeling confident to apply what you’ve learned to raise visibility for local public health!</a:t>
            </a:r>
            <a:endParaRPr sz="2300">
              <a:solidFill>
                <a:schemeClr val="dk1"/>
              </a:solidFill>
              <a:latin typeface="Lato"/>
              <a:ea typeface="Lato"/>
              <a:cs typeface="Lato"/>
              <a:sym typeface="Lato"/>
            </a:endParaRPr>
          </a:p>
        </p:txBody>
      </p:sp>
      <p:sp>
        <p:nvSpPr>
          <p:cNvPr id="258" name="Google Shape;258;p41"/>
          <p:cNvSpPr txBox="1"/>
          <p:nvPr/>
        </p:nvSpPr>
        <p:spPr>
          <a:xfrm>
            <a:off x="8076633" y="653608"/>
            <a:ext cx="3468300" cy="714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1100"/>
              </a:spcBef>
              <a:spcAft>
                <a:spcPts val="0"/>
              </a:spcAft>
              <a:buNone/>
            </a:pPr>
            <a:r>
              <a:rPr b="1" lang="en-US" sz="5100">
                <a:solidFill>
                  <a:srgbClr val="FFFFFF"/>
                </a:solidFill>
                <a:latin typeface="Lato"/>
                <a:ea typeface="Lato"/>
                <a:cs typeface="Lato"/>
                <a:sym typeface="Lato"/>
              </a:rPr>
              <a:t>Learning</a:t>
            </a:r>
            <a:endParaRPr b="1" sz="5100">
              <a:solidFill>
                <a:srgbClr val="FFFFFF"/>
              </a:solidFill>
              <a:latin typeface="Lato"/>
              <a:ea typeface="Lato"/>
              <a:cs typeface="Lato"/>
              <a:sym typeface="Lato"/>
            </a:endParaRPr>
          </a:p>
          <a:p>
            <a:pPr indent="0" lvl="0" marL="0" rtl="0" algn="r">
              <a:lnSpc>
                <a:spcPct val="100000"/>
              </a:lnSpc>
              <a:spcBef>
                <a:spcPts val="1100"/>
              </a:spcBef>
              <a:spcAft>
                <a:spcPts val="0"/>
              </a:spcAft>
              <a:buNone/>
            </a:pPr>
            <a:r>
              <a:rPr b="1" lang="en-US" sz="5100">
                <a:solidFill>
                  <a:srgbClr val="FFFFFF"/>
                </a:solidFill>
                <a:latin typeface="Lato"/>
                <a:ea typeface="Lato"/>
                <a:cs typeface="Lato"/>
                <a:sym typeface="Lato"/>
              </a:rPr>
              <a:t>Objectives</a:t>
            </a:r>
            <a:endParaRPr b="1" sz="5100">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nvSpPr>
        <p:spPr>
          <a:xfrm>
            <a:off x="2773500" y="2812700"/>
            <a:ext cx="6645000" cy="1031400"/>
          </a:xfrm>
          <a:prstGeom prst="rect">
            <a:avLst/>
          </a:prstGeom>
          <a:noFill/>
          <a:ln>
            <a:noFill/>
          </a:ln>
        </p:spPr>
        <p:txBody>
          <a:bodyPr anchorCtr="0" anchor="t" bIns="91425" lIns="91425" spcFirstLastPara="1" rIns="91425" wrap="square" tIns="91425">
            <a:spAutoFit/>
          </a:bodyPr>
          <a:lstStyle/>
          <a:p>
            <a:pPr indent="0" lvl="0" marL="0" rtl="0" algn="r">
              <a:lnSpc>
                <a:spcPct val="110000"/>
              </a:lnSpc>
              <a:spcBef>
                <a:spcPts val="1000"/>
              </a:spcBef>
              <a:spcAft>
                <a:spcPts val="0"/>
              </a:spcAft>
              <a:buNone/>
            </a:pPr>
            <a:r>
              <a:rPr b="1" lang="en-US" sz="5500">
                <a:solidFill>
                  <a:srgbClr val="A3D7D9"/>
                </a:solidFill>
                <a:latin typeface="Lato"/>
                <a:ea typeface="Lato"/>
                <a:cs typeface="Lato"/>
                <a:sym typeface="Lato"/>
              </a:rPr>
              <a:t>Legislative Structure</a:t>
            </a:r>
            <a:endParaRPr sz="1800">
              <a:solidFill>
                <a:srgbClr val="A3D7D9"/>
              </a:solidFill>
            </a:endParaRPr>
          </a:p>
        </p:txBody>
      </p:sp>
      <p:sp>
        <p:nvSpPr>
          <p:cNvPr id="264" name="Google Shape;264;p42"/>
          <p:cNvSpPr txBox="1"/>
          <p:nvPr/>
        </p:nvSpPr>
        <p:spPr>
          <a:xfrm>
            <a:off x="2948250" y="3844100"/>
            <a:ext cx="6295500" cy="6465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000"/>
              </a:spcBef>
              <a:spcAft>
                <a:spcPts val="0"/>
              </a:spcAft>
              <a:buNone/>
            </a:pPr>
            <a:r>
              <a:rPr lang="en-US" sz="3000">
                <a:solidFill>
                  <a:srgbClr val="FFFFFF"/>
                </a:solidFill>
                <a:latin typeface="Lato"/>
                <a:ea typeface="Lato"/>
                <a:cs typeface="Lato"/>
                <a:sym typeface="Lato"/>
              </a:rPr>
              <a:t>Who controls the levers of change?</a:t>
            </a:r>
            <a:endParaRPr sz="30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43"/>
          <p:cNvSpPr txBox="1"/>
          <p:nvPr>
            <p:ph idx="4294967295" type="title"/>
          </p:nvPr>
        </p:nvSpPr>
        <p:spPr>
          <a:xfrm>
            <a:off x="415600" y="953017"/>
            <a:ext cx="11360700" cy="9780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US" sz="4900">
                <a:solidFill>
                  <a:srgbClr val="242424"/>
                </a:solidFill>
                <a:latin typeface="Lato"/>
                <a:ea typeface="Lato"/>
                <a:cs typeface="Lato"/>
                <a:sym typeface="Lato"/>
              </a:rPr>
              <a:t>Which statements describe </a:t>
            </a:r>
            <a:endParaRPr b="1" sz="4900">
              <a:solidFill>
                <a:srgbClr val="242424"/>
              </a:solidFill>
              <a:latin typeface="Lato"/>
              <a:ea typeface="Lato"/>
              <a:cs typeface="Lato"/>
              <a:sym typeface="Lato"/>
            </a:endParaRPr>
          </a:p>
          <a:p>
            <a:pPr indent="0" lvl="0" marL="0" rtl="0" algn="l">
              <a:lnSpc>
                <a:spcPct val="90000"/>
              </a:lnSpc>
              <a:spcBef>
                <a:spcPts val="0"/>
              </a:spcBef>
              <a:spcAft>
                <a:spcPts val="0"/>
              </a:spcAft>
              <a:buNone/>
            </a:pPr>
            <a:r>
              <a:rPr b="1" lang="en-US" sz="4900">
                <a:solidFill>
                  <a:srgbClr val="242424"/>
                </a:solidFill>
                <a:latin typeface="Lato"/>
                <a:ea typeface="Lato"/>
                <a:cs typeface="Lato"/>
                <a:sym typeface="Lato"/>
              </a:rPr>
              <a:t>the MA legislature? (Continued)</a:t>
            </a:r>
            <a:endParaRPr b="1" sz="4900">
              <a:solidFill>
                <a:srgbClr val="242424"/>
              </a:solidFill>
              <a:latin typeface="Lato"/>
              <a:ea typeface="Lato"/>
              <a:cs typeface="Lato"/>
              <a:sym typeface="Lato"/>
            </a:endParaRPr>
          </a:p>
        </p:txBody>
      </p:sp>
      <p:sp>
        <p:nvSpPr>
          <p:cNvPr id="270" name="Google Shape;270;p43"/>
          <p:cNvSpPr txBox="1"/>
          <p:nvPr>
            <p:ph idx="4294967295" type="body"/>
          </p:nvPr>
        </p:nvSpPr>
        <p:spPr>
          <a:xfrm>
            <a:off x="415600" y="1998075"/>
            <a:ext cx="11360700" cy="4133100"/>
          </a:xfrm>
          <a:prstGeom prst="rect">
            <a:avLst/>
          </a:prstGeom>
        </p:spPr>
        <p:txBody>
          <a:bodyPr anchorCtr="0" anchor="t" bIns="121900" lIns="121900" spcFirstLastPara="1" rIns="121900" wrap="square" tIns="121900">
            <a:noAutofit/>
          </a:bodyPr>
          <a:lstStyle/>
          <a:p>
            <a:pPr indent="0" lvl="0" marL="0" rtl="0" algn="l">
              <a:lnSpc>
                <a:spcPct val="100000"/>
              </a:lnSpc>
              <a:spcBef>
                <a:spcPts val="1000"/>
              </a:spcBef>
              <a:spcAft>
                <a:spcPts val="0"/>
              </a:spcAft>
              <a:buNone/>
            </a:pPr>
            <a:r>
              <a:rPr lang="en-US" sz="2200">
                <a:solidFill>
                  <a:srgbClr val="242424"/>
                </a:solidFill>
                <a:latin typeface="Lato"/>
                <a:ea typeface="Lato"/>
                <a:cs typeface="Lato"/>
                <a:sym typeface="Lato"/>
              </a:rPr>
              <a:t>People can ask their legislator for help with things in the community. </a:t>
            </a:r>
            <a:endParaRPr sz="2200">
              <a:solidFill>
                <a:srgbClr val="242424"/>
              </a:solidFill>
              <a:latin typeface="Lato"/>
              <a:ea typeface="Lato"/>
              <a:cs typeface="Lato"/>
              <a:sym typeface="Lato"/>
            </a:endParaRPr>
          </a:p>
          <a:p>
            <a:pPr indent="0" lvl="0" marL="457200" rtl="0" algn="l">
              <a:lnSpc>
                <a:spcPct val="100000"/>
              </a:lnSpc>
              <a:spcBef>
                <a:spcPts val="1000"/>
              </a:spcBef>
              <a:spcAft>
                <a:spcPts val="0"/>
              </a:spcAft>
              <a:buNone/>
            </a:pPr>
            <a:r>
              <a:rPr b="1" lang="en-US" sz="2200">
                <a:solidFill>
                  <a:srgbClr val="6AA84F"/>
                </a:solidFill>
                <a:latin typeface="Lato"/>
                <a:ea typeface="Lato"/>
                <a:cs typeface="Lato"/>
                <a:sym typeface="Lato"/>
              </a:rPr>
              <a:t>TRUE!</a:t>
            </a:r>
            <a:endParaRPr b="1" sz="2200">
              <a:solidFill>
                <a:srgbClr val="6AA84F"/>
              </a:solidFill>
              <a:latin typeface="Lato"/>
              <a:ea typeface="Lato"/>
              <a:cs typeface="Lato"/>
              <a:sym typeface="Lato"/>
            </a:endParaRPr>
          </a:p>
          <a:p>
            <a:pPr indent="0" lvl="0" marL="0" rtl="0" algn="l">
              <a:lnSpc>
                <a:spcPct val="100000"/>
              </a:lnSpc>
              <a:spcBef>
                <a:spcPts val="1000"/>
              </a:spcBef>
              <a:spcAft>
                <a:spcPts val="0"/>
              </a:spcAft>
              <a:buNone/>
            </a:pPr>
            <a:r>
              <a:rPr lang="en-US" sz="2200">
                <a:solidFill>
                  <a:srgbClr val="242424"/>
                </a:solidFill>
                <a:latin typeface="Lato"/>
                <a:ea typeface="Lato"/>
                <a:cs typeface="Lato"/>
                <a:sym typeface="Lato"/>
              </a:rPr>
              <a:t>The MA legislature determines how we spend state tax dollars every </a:t>
            </a:r>
            <a:r>
              <a:rPr lang="en-US" sz="2200">
                <a:latin typeface="Lato"/>
                <a:ea typeface="Lato"/>
                <a:cs typeface="Lato"/>
                <a:sym typeface="Lato"/>
              </a:rPr>
              <a:t>year.</a:t>
            </a:r>
            <a:endParaRPr sz="2200">
              <a:latin typeface="Lato"/>
              <a:ea typeface="Lato"/>
              <a:cs typeface="Lato"/>
              <a:sym typeface="Lato"/>
            </a:endParaRPr>
          </a:p>
          <a:p>
            <a:pPr indent="0" lvl="0" marL="457200" rtl="0" algn="l">
              <a:lnSpc>
                <a:spcPct val="100000"/>
              </a:lnSpc>
              <a:spcBef>
                <a:spcPts val="1000"/>
              </a:spcBef>
              <a:spcAft>
                <a:spcPts val="0"/>
              </a:spcAft>
              <a:buNone/>
            </a:pPr>
            <a:r>
              <a:rPr b="1" lang="en-US" sz="2200">
                <a:solidFill>
                  <a:srgbClr val="6AA84F"/>
                </a:solidFill>
                <a:latin typeface="Lato"/>
                <a:ea typeface="Lato"/>
                <a:cs typeface="Lato"/>
                <a:sym typeface="Lato"/>
              </a:rPr>
              <a:t>TRUE!</a:t>
            </a:r>
            <a:endParaRPr b="1" sz="2200">
              <a:solidFill>
                <a:srgbClr val="6AA84F"/>
              </a:solidFill>
              <a:latin typeface="Lato"/>
              <a:ea typeface="Lato"/>
              <a:cs typeface="Lato"/>
              <a:sym typeface="Lato"/>
            </a:endParaRPr>
          </a:p>
          <a:p>
            <a:pPr indent="0" lvl="0" marL="0" rtl="0" algn="l">
              <a:lnSpc>
                <a:spcPct val="100000"/>
              </a:lnSpc>
              <a:spcBef>
                <a:spcPts val="1000"/>
              </a:spcBef>
              <a:spcAft>
                <a:spcPts val="0"/>
              </a:spcAft>
              <a:buNone/>
            </a:pPr>
            <a:r>
              <a:rPr lang="en-US" sz="2200">
                <a:solidFill>
                  <a:srgbClr val="242424"/>
                </a:solidFill>
                <a:latin typeface="Lato"/>
                <a:ea typeface="Lato"/>
                <a:cs typeface="Lato"/>
                <a:sym typeface="Lato"/>
              </a:rPr>
              <a:t>Your Congressperson and your state legislator are one in the same.</a:t>
            </a:r>
            <a:endParaRPr sz="2200">
              <a:solidFill>
                <a:srgbClr val="242424"/>
              </a:solidFill>
              <a:latin typeface="Lato"/>
              <a:ea typeface="Lato"/>
              <a:cs typeface="Lato"/>
              <a:sym typeface="Lato"/>
            </a:endParaRPr>
          </a:p>
          <a:p>
            <a:pPr indent="457200" lvl="0" marL="0" rtl="0" algn="l">
              <a:lnSpc>
                <a:spcPct val="100000"/>
              </a:lnSpc>
              <a:spcBef>
                <a:spcPts val="1000"/>
              </a:spcBef>
              <a:spcAft>
                <a:spcPts val="0"/>
              </a:spcAft>
              <a:buNone/>
            </a:pPr>
            <a:r>
              <a:rPr b="1" lang="en-US" sz="2200">
                <a:solidFill>
                  <a:srgbClr val="FF0000"/>
                </a:solidFill>
                <a:latin typeface="Lato"/>
                <a:ea typeface="Lato"/>
                <a:cs typeface="Lato"/>
                <a:sym typeface="Lato"/>
              </a:rPr>
              <a:t>FALSE:</a:t>
            </a:r>
            <a:r>
              <a:rPr b="1" lang="en-US" sz="2200">
                <a:solidFill>
                  <a:srgbClr val="6AA84F"/>
                </a:solidFill>
                <a:latin typeface="Lato"/>
                <a:ea typeface="Lato"/>
                <a:cs typeface="Lato"/>
                <a:sym typeface="Lato"/>
              </a:rPr>
              <a:t> </a:t>
            </a:r>
            <a:r>
              <a:rPr b="1" lang="en-US" sz="2200">
                <a:solidFill>
                  <a:srgbClr val="242424"/>
                </a:solidFill>
                <a:latin typeface="Lato"/>
                <a:ea typeface="Lato"/>
                <a:cs typeface="Lato"/>
                <a:sym typeface="Lato"/>
              </a:rPr>
              <a:t>One works at the federal level and the other at the state level.</a:t>
            </a:r>
            <a:endParaRPr b="1" sz="2200">
              <a:solidFill>
                <a:srgbClr val="242424"/>
              </a:solidFill>
              <a:latin typeface="Lato"/>
              <a:ea typeface="Lato"/>
              <a:cs typeface="Lato"/>
              <a:sym typeface="Lato"/>
            </a:endParaRPr>
          </a:p>
          <a:p>
            <a:pPr indent="0" lvl="0" marL="0" rtl="0" algn="l">
              <a:lnSpc>
                <a:spcPct val="100000"/>
              </a:lnSpc>
              <a:spcBef>
                <a:spcPts val="1000"/>
              </a:spcBef>
              <a:spcAft>
                <a:spcPts val="0"/>
              </a:spcAft>
              <a:buNone/>
            </a:pPr>
            <a:r>
              <a:rPr lang="en-US" sz="2205">
                <a:solidFill>
                  <a:srgbClr val="242424"/>
                </a:solidFill>
                <a:latin typeface="Lato"/>
                <a:ea typeface="Lato"/>
                <a:cs typeface="Lato"/>
                <a:sym typeface="Lato"/>
              </a:rPr>
              <a:t>The MA legislature is made up of 40 senators and 160 house reps. </a:t>
            </a:r>
            <a:endParaRPr sz="2205">
              <a:solidFill>
                <a:srgbClr val="242424"/>
              </a:solidFill>
              <a:latin typeface="Lato"/>
              <a:ea typeface="Lato"/>
              <a:cs typeface="Lato"/>
              <a:sym typeface="Lato"/>
            </a:endParaRPr>
          </a:p>
          <a:p>
            <a:pPr indent="0" lvl="0" marL="457200" rtl="0" algn="l">
              <a:lnSpc>
                <a:spcPct val="100000"/>
              </a:lnSpc>
              <a:spcBef>
                <a:spcPts val="1000"/>
              </a:spcBef>
              <a:spcAft>
                <a:spcPts val="0"/>
              </a:spcAft>
              <a:buNone/>
            </a:pPr>
            <a:r>
              <a:rPr b="1" lang="en-US" sz="2205">
                <a:solidFill>
                  <a:srgbClr val="6AA84F"/>
                </a:solidFill>
                <a:latin typeface="Lato"/>
                <a:ea typeface="Lato"/>
                <a:cs typeface="Lato"/>
                <a:sym typeface="Lato"/>
              </a:rPr>
              <a:t>TRUE!</a:t>
            </a:r>
            <a:endParaRPr sz="2200">
              <a:solidFill>
                <a:srgbClr val="242424"/>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4"/>
          <p:cNvSpPr txBox="1"/>
          <p:nvPr>
            <p:ph idx="4294967295" type="title"/>
          </p:nvPr>
        </p:nvSpPr>
        <p:spPr>
          <a:xfrm>
            <a:off x="300000" y="289100"/>
            <a:ext cx="6311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Lato"/>
                <a:ea typeface="Lato"/>
                <a:cs typeface="Lato"/>
                <a:sym typeface="Lato"/>
              </a:rPr>
              <a:t>Who holds the power?</a:t>
            </a:r>
            <a:endParaRPr b="1">
              <a:latin typeface="Lato"/>
              <a:ea typeface="Lato"/>
              <a:cs typeface="Lato"/>
              <a:sym typeface="Lato"/>
            </a:endParaRPr>
          </a:p>
        </p:txBody>
      </p:sp>
      <p:sp>
        <p:nvSpPr>
          <p:cNvPr id="276" name="Google Shape;276;p44"/>
          <p:cNvSpPr txBox="1"/>
          <p:nvPr>
            <p:ph idx="4294967295" type="body"/>
          </p:nvPr>
        </p:nvSpPr>
        <p:spPr>
          <a:xfrm>
            <a:off x="736775" y="1614809"/>
            <a:ext cx="5181600" cy="42519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Font typeface="Lato"/>
              <a:buChar char="•"/>
            </a:pPr>
            <a:r>
              <a:rPr b="1" lang="en-US" sz="2400">
                <a:latin typeface="Lato"/>
                <a:ea typeface="Lato"/>
                <a:cs typeface="Lato"/>
                <a:sym typeface="Lato"/>
              </a:rPr>
              <a:t>House Leadership</a:t>
            </a:r>
            <a:endParaRPr b="1" sz="2400">
              <a:latin typeface="Lato"/>
              <a:ea typeface="Lato"/>
              <a:cs typeface="Lato"/>
              <a:sym typeface="Lato"/>
            </a:endParaRPr>
          </a:p>
          <a:p>
            <a:pPr indent="-381000" lvl="1" marL="914400" rtl="0" algn="l">
              <a:lnSpc>
                <a:spcPct val="115000"/>
              </a:lnSpc>
              <a:spcBef>
                <a:spcPts val="0"/>
              </a:spcBef>
              <a:spcAft>
                <a:spcPts val="0"/>
              </a:spcAft>
              <a:buSzPts val="2400"/>
              <a:buFont typeface="Lato"/>
              <a:buChar char="•"/>
            </a:pPr>
            <a:r>
              <a:rPr lang="en-US" sz="2400">
                <a:latin typeface="Lato"/>
                <a:ea typeface="Lato"/>
                <a:cs typeface="Lato"/>
                <a:sym typeface="Lato"/>
              </a:rPr>
              <a:t>Speaker of the House</a:t>
            </a:r>
            <a:endParaRPr sz="2400">
              <a:latin typeface="Lato"/>
              <a:ea typeface="Lato"/>
              <a:cs typeface="Lato"/>
              <a:sym typeface="Lato"/>
            </a:endParaRPr>
          </a:p>
          <a:p>
            <a:pPr indent="-381000" lvl="1" marL="914400" rtl="0" algn="l">
              <a:lnSpc>
                <a:spcPct val="115000"/>
              </a:lnSpc>
              <a:spcBef>
                <a:spcPts val="0"/>
              </a:spcBef>
              <a:spcAft>
                <a:spcPts val="0"/>
              </a:spcAft>
              <a:buSzPts val="2400"/>
              <a:buFont typeface="Lato"/>
              <a:buChar char="•"/>
            </a:pPr>
            <a:r>
              <a:rPr lang="en-US" sz="2400">
                <a:latin typeface="Lato"/>
                <a:ea typeface="Lato"/>
                <a:cs typeface="Lato"/>
                <a:sym typeface="Lato"/>
              </a:rPr>
              <a:t>Majority Leader </a:t>
            </a:r>
            <a:r>
              <a:rPr lang="en-US" sz="2400">
                <a:latin typeface="Lato"/>
                <a:ea typeface="Lato"/>
                <a:cs typeface="Lato"/>
                <a:sym typeface="Lato"/>
              </a:rPr>
              <a:t> </a:t>
            </a:r>
            <a:endParaRPr sz="2400">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b="1" lang="en-US" sz="2400">
                <a:latin typeface="Lato"/>
                <a:ea typeface="Lato"/>
                <a:cs typeface="Lato"/>
                <a:sym typeface="Lato"/>
              </a:rPr>
              <a:t>Senate Leadership </a:t>
            </a:r>
            <a:endParaRPr b="1" sz="2400">
              <a:latin typeface="Lato"/>
              <a:ea typeface="Lato"/>
              <a:cs typeface="Lato"/>
              <a:sym typeface="Lato"/>
            </a:endParaRPr>
          </a:p>
          <a:p>
            <a:pPr indent="-381000" lvl="1" marL="914400" rtl="0" algn="l">
              <a:lnSpc>
                <a:spcPct val="115000"/>
              </a:lnSpc>
              <a:spcBef>
                <a:spcPts val="0"/>
              </a:spcBef>
              <a:spcAft>
                <a:spcPts val="0"/>
              </a:spcAft>
              <a:buSzPts val="2400"/>
              <a:buFont typeface="Lato"/>
              <a:buChar char="•"/>
            </a:pPr>
            <a:r>
              <a:rPr lang="en-US" sz="2400">
                <a:latin typeface="Lato"/>
                <a:ea typeface="Lato"/>
                <a:cs typeface="Lato"/>
                <a:sym typeface="Lato"/>
              </a:rPr>
              <a:t>Senate President </a:t>
            </a:r>
            <a:endParaRPr sz="2400">
              <a:latin typeface="Lato"/>
              <a:ea typeface="Lato"/>
              <a:cs typeface="Lato"/>
              <a:sym typeface="Lato"/>
            </a:endParaRPr>
          </a:p>
          <a:p>
            <a:pPr indent="-381000" lvl="1" marL="914400" rtl="0" algn="l">
              <a:lnSpc>
                <a:spcPct val="115000"/>
              </a:lnSpc>
              <a:spcBef>
                <a:spcPts val="0"/>
              </a:spcBef>
              <a:spcAft>
                <a:spcPts val="0"/>
              </a:spcAft>
              <a:buSzPts val="2400"/>
              <a:buFont typeface="Lato"/>
              <a:buChar char="•"/>
            </a:pPr>
            <a:r>
              <a:rPr lang="en-US" sz="2400">
                <a:latin typeface="Lato"/>
                <a:ea typeface="Lato"/>
                <a:cs typeface="Lato"/>
                <a:sym typeface="Lato"/>
              </a:rPr>
              <a:t>Majority Leader</a:t>
            </a:r>
            <a:endParaRPr sz="2400">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b="1" lang="en-US" sz="2400">
                <a:latin typeface="Lato"/>
                <a:ea typeface="Lato"/>
                <a:cs typeface="Lato"/>
                <a:sym typeface="Lato"/>
              </a:rPr>
              <a:t>Committee Chairs</a:t>
            </a:r>
            <a:endParaRPr b="1" sz="2400">
              <a:latin typeface="Lato"/>
              <a:ea typeface="Lato"/>
              <a:cs typeface="Lato"/>
              <a:sym typeface="Lato"/>
            </a:endParaRPr>
          </a:p>
          <a:p>
            <a:pPr indent="457200" lvl="0" marL="914400" rtl="0" algn="l">
              <a:lnSpc>
                <a:spcPct val="115000"/>
              </a:lnSpc>
              <a:spcBef>
                <a:spcPts val="1000"/>
              </a:spcBef>
              <a:spcAft>
                <a:spcPts val="0"/>
              </a:spcAft>
              <a:buNone/>
            </a:pPr>
            <a:r>
              <a:rPr b="1" lang="en-US" sz="2400">
                <a:solidFill>
                  <a:srgbClr val="BF5807"/>
                </a:solidFill>
                <a:latin typeface="Lato"/>
                <a:ea typeface="Lato"/>
                <a:cs typeface="Lato"/>
                <a:sym typeface="Lato"/>
              </a:rPr>
              <a:t>YOU</a:t>
            </a:r>
            <a:endParaRPr b="1" sz="2400">
              <a:solidFill>
                <a:srgbClr val="BF5807"/>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5"/>
          <p:cNvSpPr txBox="1"/>
          <p:nvPr>
            <p:ph idx="4294967295"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Lato"/>
                <a:ea typeface="Lato"/>
                <a:cs typeface="Lato"/>
                <a:sym typeface="Lato"/>
              </a:rPr>
              <a:t>Committees + Power</a:t>
            </a:r>
            <a:endParaRPr b="1">
              <a:latin typeface="Lato"/>
              <a:ea typeface="Lato"/>
              <a:cs typeface="Lato"/>
              <a:sym typeface="Lato"/>
            </a:endParaRPr>
          </a:p>
        </p:txBody>
      </p:sp>
      <p:sp>
        <p:nvSpPr>
          <p:cNvPr id="282" name="Google Shape;282;p45"/>
          <p:cNvSpPr txBox="1"/>
          <p:nvPr>
            <p:ph idx="4294967295" type="body"/>
          </p:nvPr>
        </p:nvSpPr>
        <p:spPr>
          <a:xfrm>
            <a:off x="838200" y="1929375"/>
            <a:ext cx="9201600" cy="4251900"/>
          </a:xfrm>
          <a:prstGeom prst="rect">
            <a:avLst/>
          </a:prstGeom>
        </p:spPr>
        <p:txBody>
          <a:bodyPr anchorCtr="0" anchor="t" bIns="45700" lIns="91425" spcFirstLastPara="1" rIns="91425" wrap="square" tIns="45700">
            <a:normAutofit lnSpcReduction="10000"/>
          </a:bodyPr>
          <a:lstStyle/>
          <a:p>
            <a:pPr indent="-355600" lvl="0" marL="457200" rtl="0" algn="l">
              <a:lnSpc>
                <a:spcPct val="95000"/>
              </a:lnSpc>
              <a:spcBef>
                <a:spcPts val="1000"/>
              </a:spcBef>
              <a:spcAft>
                <a:spcPts val="0"/>
              </a:spcAft>
              <a:buSzPts val="2200"/>
              <a:buFont typeface="Lato"/>
              <a:buChar char="•"/>
            </a:pPr>
            <a:r>
              <a:rPr lang="en-US" sz="2200">
                <a:latin typeface="Lato"/>
                <a:ea typeface="Lato"/>
                <a:cs typeface="Lato"/>
                <a:sym typeface="Lato"/>
              </a:rPr>
              <a:t>Joint Committee on Public Health</a:t>
            </a:r>
            <a:endParaRPr sz="2200">
              <a:latin typeface="Lato"/>
              <a:ea typeface="Lato"/>
              <a:cs typeface="Lato"/>
              <a:sym typeface="Lato"/>
            </a:endParaRPr>
          </a:p>
          <a:p>
            <a:pPr indent="-355600" lvl="0" marL="457200" rtl="0" algn="l">
              <a:lnSpc>
                <a:spcPct val="95000"/>
              </a:lnSpc>
              <a:spcBef>
                <a:spcPts val="1000"/>
              </a:spcBef>
              <a:spcAft>
                <a:spcPts val="0"/>
              </a:spcAft>
              <a:buSzPts val="2200"/>
              <a:buFont typeface="Lato"/>
              <a:buChar char="•"/>
            </a:pPr>
            <a:r>
              <a:rPr lang="en-US" sz="2200">
                <a:latin typeface="Lato"/>
                <a:ea typeface="Lato"/>
                <a:cs typeface="Lato"/>
                <a:sym typeface="Lato"/>
              </a:rPr>
              <a:t>Joint Committee on Municipalities and Regional Government</a:t>
            </a:r>
            <a:endParaRPr sz="2200">
              <a:latin typeface="Lato"/>
              <a:ea typeface="Lato"/>
              <a:cs typeface="Lato"/>
              <a:sym typeface="Lato"/>
            </a:endParaRPr>
          </a:p>
          <a:p>
            <a:pPr indent="-355600" lvl="0" marL="457200" rtl="0" algn="l">
              <a:lnSpc>
                <a:spcPct val="95000"/>
              </a:lnSpc>
              <a:spcBef>
                <a:spcPts val="1000"/>
              </a:spcBef>
              <a:spcAft>
                <a:spcPts val="0"/>
              </a:spcAft>
              <a:buSzPts val="2200"/>
              <a:buFont typeface="Lato"/>
              <a:buChar char="•"/>
            </a:pPr>
            <a:r>
              <a:rPr lang="en-US" sz="2200">
                <a:latin typeface="Lato"/>
                <a:ea typeface="Lato"/>
                <a:cs typeface="Lato"/>
                <a:sym typeface="Lato"/>
              </a:rPr>
              <a:t>Joint Committee on Emergency Preparedness and Management</a:t>
            </a:r>
            <a:endParaRPr sz="2200">
              <a:latin typeface="Lato"/>
              <a:ea typeface="Lato"/>
              <a:cs typeface="Lato"/>
              <a:sym typeface="Lato"/>
            </a:endParaRPr>
          </a:p>
          <a:p>
            <a:pPr indent="-355600" lvl="0" marL="457200" marR="0" rtl="0" algn="l">
              <a:lnSpc>
                <a:spcPct val="95000"/>
              </a:lnSpc>
              <a:spcBef>
                <a:spcPts val="1000"/>
              </a:spcBef>
              <a:spcAft>
                <a:spcPts val="0"/>
              </a:spcAft>
              <a:buSzPts val="2200"/>
              <a:buFont typeface="Lato"/>
              <a:buChar char="•"/>
            </a:pPr>
            <a:r>
              <a:rPr lang="en-US" sz="2200">
                <a:uFill>
                  <a:noFill/>
                </a:uFill>
                <a:latin typeface="Lato"/>
                <a:ea typeface="Lato"/>
                <a:cs typeface="Lato"/>
                <a:sym typeface="Lato"/>
                <a:hlinkClick r:id="rId4"/>
              </a:rPr>
              <a:t>Joint Committee on Mental Health, Substance Use and Recovery</a:t>
            </a:r>
            <a:endParaRPr sz="2200">
              <a:latin typeface="Lato"/>
              <a:ea typeface="Lato"/>
              <a:cs typeface="Lato"/>
              <a:sym typeface="Lato"/>
            </a:endParaRPr>
          </a:p>
          <a:p>
            <a:pPr indent="-355600" lvl="0" marL="457200" marR="0" rtl="0" algn="l">
              <a:lnSpc>
                <a:spcPct val="95000"/>
              </a:lnSpc>
              <a:spcBef>
                <a:spcPts val="1000"/>
              </a:spcBef>
              <a:spcAft>
                <a:spcPts val="0"/>
              </a:spcAft>
              <a:buSzPts val="2200"/>
              <a:buFont typeface="Lato"/>
              <a:buChar char="•"/>
            </a:pPr>
            <a:r>
              <a:rPr lang="en-US" sz="2200">
                <a:latin typeface="Lato"/>
                <a:ea typeface="Lato"/>
                <a:cs typeface="Lato"/>
                <a:sym typeface="Lato"/>
              </a:rPr>
              <a:t>Joint Committee on Housing</a:t>
            </a:r>
            <a:endParaRPr sz="2200">
              <a:latin typeface="Lato"/>
              <a:ea typeface="Lato"/>
              <a:cs typeface="Lato"/>
              <a:sym typeface="Lato"/>
            </a:endParaRPr>
          </a:p>
          <a:p>
            <a:pPr indent="-355600" lvl="0" marL="457200" marR="0" rtl="0" algn="l">
              <a:lnSpc>
                <a:spcPct val="95000"/>
              </a:lnSpc>
              <a:spcBef>
                <a:spcPts val="1000"/>
              </a:spcBef>
              <a:spcAft>
                <a:spcPts val="0"/>
              </a:spcAft>
              <a:buSzPts val="2200"/>
              <a:buFont typeface="Lato"/>
              <a:buChar char="•"/>
            </a:pPr>
            <a:r>
              <a:rPr lang="en-US" sz="2200">
                <a:latin typeface="Lato"/>
                <a:ea typeface="Lato"/>
                <a:cs typeface="Lato"/>
                <a:sym typeface="Lato"/>
              </a:rPr>
              <a:t>Joint Committee on Transportation</a:t>
            </a:r>
            <a:endParaRPr sz="2200">
              <a:latin typeface="Lato"/>
              <a:ea typeface="Lato"/>
              <a:cs typeface="Lato"/>
              <a:sym typeface="Lato"/>
            </a:endParaRPr>
          </a:p>
          <a:p>
            <a:pPr indent="-355600" lvl="0" marL="457200" marR="0" rtl="0" algn="l">
              <a:lnSpc>
                <a:spcPct val="95000"/>
              </a:lnSpc>
              <a:spcBef>
                <a:spcPts val="1000"/>
              </a:spcBef>
              <a:spcAft>
                <a:spcPts val="0"/>
              </a:spcAft>
              <a:buSzPts val="2200"/>
              <a:buFont typeface="Lato"/>
              <a:buChar char="•"/>
            </a:pPr>
            <a:r>
              <a:rPr lang="en-US" sz="2200">
                <a:uFill>
                  <a:noFill/>
                </a:uFill>
                <a:latin typeface="Lato"/>
                <a:ea typeface="Lato"/>
                <a:cs typeface="Lato"/>
                <a:sym typeface="Lato"/>
                <a:hlinkClick r:id="rId5"/>
              </a:rPr>
              <a:t>Joint Committee on Racial Equity, Civil Rights, and Inclusion</a:t>
            </a:r>
            <a:endParaRPr sz="2200">
              <a:latin typeface="Lato"/>
              <a:ea typeface="Lato"/>
              <a:cs typeface="Lato"/>
              <a:sym typeface="Lato"/>
            </a:endParaRPr>
          </a:p>
          <a:p>
            <a:pPr indent="-355600" lvl="0" marL="457200" rtl="0" algn="l">
              <a:lnSpc>
                <a:spcPct val="95000"/>
              </a:lnSpc>
              <a:spcBef>
                <a:spcPts val="1000"/>
              </a:spcBef>
              <a:spcAft>
                <a:spcPts val="0"/>
              </a:spcAft>
              <a:buSzPts val="2200"/>
              <a:buFont typeface="Lato"/>
              <a:buChar char="•"/>
            </a:pPr>
            <a:r>
              <a:rPr b="1" lang="en-US" sz="2200">
                <a:uFill>
                  <a:noFill/>
                </a:uFill>
                <a:latin typeface="Lato"/>
                <a:ea typeface="Lato"/>
                <a:cs typeface="Lato"/>
                <a:sym typeface="Lato"/>
                <a:hlinkClick r:id="rId6"/>
              </a:rPr>
              <a:t>Joint Committee on Ways and Means</a:t>
            </a:r>
            <a:endParaRPr b="1" sz="2200">
              <a:latin typeface="Lato"/>
              <a:ea typeface="Lato"/>
              <a:cs typeface="Lato"/>
              <a:sym typeface="Lato"/>
            </a:endParaRPr>
          </a:p>
          <a:p>
            <a:pPr indent="0" lvl="0" marL="0" rtl="0" algn="l">
              <a:lnSpc>
                <a:spcPct val="95000"/>
              </a:lnSpc>
              <a:spcBef>
                <a:spcPts val="1000"/>
              </a:spcBef>
              <a:spcAft>
                <a:spcPts val="0"/>
              </a:spcAft>
              <a:buNone/>
            </a:pPr>
            <a:r>
              <a:t/>
            </a:r>
            <a:endParaRPr b="1" sz="2200">
              <a:latin typeface="Lato"/>
              <a:ea typeface="Lato"/>
              <a:cs typeface="Lato"/>
              <a:sym typeface="Lato"/>
            </a:endParaRPr>
          </a:p>
          <a:p>
            <a:pPr indent="0" lvl="0" marL="0" rtl="0" algn="l">
              <a:lnSpc>
                <a:spcPct val="95000"/>
              </a:lnSpc>
              <a:spcBef>
                <a:spcPts val="1000"/>
              </a:spcBef>
              <a:spcAft>
                <a:spcPts val="0"/>
              </a:spcAft>
              <a:buNone/>
            </a:pPr>
            <a:r>
              <a:rPr b="1" i="1" lang="en-US" sz="2200">
                <a:latin typeface="Lato"/>
                <a:ea typeface="Lato"/>
                <a:cs typeface="Lato"/>
                <a:sym typeface="Lato"/>
              </a:rPr>
              <a:t>…and more!</a:t>
            </a:r>
            <a:endParaRPr b="1" i="1" sz="22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nvSpPr>
        <p:spPr>
          <a:xfrm>
            <a:off x="1445700" y="2913300"/>
            <a:ext cx="9300600" cy="1031400"/>
          </a:xfrm>
          <a:prstGeom prst="rect">
            <a:avLst/>
          </a:prstGeom>
          <a:noFill/>
          <a:ln>
            <a:noFill/>
          </a:ln>
        </p:spPr>
        <p:txBody>
          <a:bodyPr anchorCtr="0" anchor="t" bIns="91425" lIns="91425" spcFirstLastPara="1" rIns="91425" wrap="square" tIns="91425">
            <a:spAutoFit/>
          </a:bodyPr>
          <a:lstStyle/>
          <a:p>
            <a:pPr indent="0" lvl="0" marL="0" rtl="0" algn="r">
              <a:lnSpc>
                <a:spcPct val="110000"/>
              </a:lnSpc>
              <a:spcBef>
                <a:spcPts val="1000"/>
              </a:spcBef>
              <a:spcAft>
                <a:spcPts val="0"/>
              </a:spcAft>
              <a:buNone/>
            </a:pPr>
            <a:r>
              <a:rPr b="1" lang="en-US" sz="5500">
                <a:solidFill>
                  <a:srgbClr val="A3D7D9"/>
                </a:solidFill>
                <a:latin typeface="Lato"/>
                <a:ea typeface="Lato"/>
                <a:cs typeface="Lato"/>
                <a:sym typeface="Lato"/>
              </a:rPr>
              <a:t>Learn about your legislators</a:t>
            </a:r>
            <a:endParaRPr sz="1800">
              <a:solidFill>
                <a:srgbClr val="A3D7D9"/>
              </a:solidFill>
            </a:endParaRPr>
          </a:p>
        </p:txBody>
      </p:sp>
      <p:sp>
        <p:nvSpPr>
          <p:cNvPr id="288" name="Google Shape;288;p46"/>
          <p:cNvSpPr txBox="1"/>
          <p:nvPr/>
        </p:nvSpPr>
        <p:spPr>
          <a:xfrm>
            <a:off x="1445700" y="3844100"/>
            <a:ext cx="9403800" cy="646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3600"/>
              <a:buFont typeface="Arial"/>
              <a:buNone/>
            </a:pPr>
            <a:r>
              <a:rPr lang="en-US" sz="3000">
                <a:solidFill>
                  <a:schemeClr val="lt1"/>
                </a:solidFill>
                <a:latin typeface="Calibri"/>
                <a:ea typeface="Calibri"/>
                <a:cs typeface="Calibri"/>
                <a:sym typeface="Calibri"/>
              </a:rPr>
              <a:t>Let’s</a:t>
            </a:r>
            <a:r>
              <a:rPr lang="en-US" sz="3000">
                <a:solidFill>
                  <a:schemeClr val="lt1"/>
                </a:solidFill>
                <a:latin typeface="Calibri"/>
                <a:ea typeface="Calibri"/>
                <a:cs typeface="Calibri"/>
                <a:sym typeface="Calibri"/>
              </a:rPr>
              <a:t> get to know your legislators a little better.</a:t>
            </a:r>
            <a:endParaRPr sz="24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47"/>
          <p:cNvSpPr txBox="1"/>
          <p:nvPr/>
        </p:nvSpPr>
        <p:spPr>
          <a:xfrm>
            <a:off x="278900" y="1949375"/>
            <a:ext cx="4336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000">
                <a:solidFill>
                  <a:schemeClr val="dk1"/>
                </a:solidFill>
                <a:latin typeface="Lato"/>
                <a:ea typeface="Lato"/>
                <a:cs typeface="Lato"/>
                <a:sym typeface="Lato"/>
              </a:rPr>
              <a:t>Who are your legislators?</a:t>
            </a:r>
            <a:endParaRPr b="1" sz="5000">
              <a:latin typeface="Lato"/>
              <a:ea typeface="Lato"/>
              <a:cs typeface="Lato"/>
              <a:sym typeface="Lato"/>
            </a:endParaRPr>
          </a:p>
        </p:txBody>
      </p:sp>
      <p:sp>
        <p:nvSpPr>
          <p:cNvPr id="294" name="Google Shape;294;p47"/>
          <p:cNvSpPr txBox="1"/>
          <p:nvPr/>
        </p:nvSpPr>
        <p:spPr>
          <a:xfrm>
            <a:off x="5932725" y="859500"/>
            <a:ext cx="5805900" cy="4793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000"/>
              </a:spcBef>
              <a:spcAft>
                <a:spcPts val="0"/>
              </a:spcAft>
              <a:buNone/>
            </a:pPr>
            <a:r>
              <a:rPr lang="en-US" sz="2800">
                <a:solidFill>
                  <a:schemeClr val="dk1"/>
                </a:solidFill>
                <a:latin typeface="Lato"/>
                <a:ea typeface="Lato"/>
                <a:cs typeface="Lato"/>
                <a:sym typeface="Lato"/>
              </a:rPr>
              <a:t>If  you don’t know, that’s okay! You can identify both your MA House Representative and State Senator by scanning the QR code:</a:t>
            </a:r>
            <a:endParaRPr sz="2800">
              <a:solidFill>
                <a:schemeClr val="dk1"/>
              </a:solidFill>
              <a:latin typeface="Lato"/>
              <a:ea typeface="Lato"/>
              <a:cs typeface="Lato"/>
              <a:sym typeface="Lato"/>
            </a:endParaRPr>
          </a:p>
          <a:p>
            <a:pPr indent="0" lvl="0" marL="0" rtl="0" algn="l">
              <a:lnSpc>
                <a:spcPct val="110000"/>
              </a:lnSpc>
              <a:spcBef>
                <a:spcPts val="1000"/>
              </a:spcBef>
              <a:spcAft>
                <a:spcPts val="0"/>
              </a:spcAft>
              <a:buNone/>
            </a:pPr>
            <a:r>
              <a:t/>
            </a:r>
            <a:endParaRPr sz="2800">
              <a:solidFill>
                <a:schemeClr val="dk1"/>
              </a:solidFill>
              <a:latin typeface="Lato"/>
              <a:ea typeface="Lato"/>
              <a:cs typeface="Lato"/>
              <a:sym typeface="Lato"/>
            </a:endParaRPr>
          </a:p>
          <a:p>
            <a:pPr indent="0" lvl="0" marL="0" rtl="0" algn="l">
              <a:lnSpc>
                <a:spcPct val="110000"/>
              </a:lnSpc>
              <a:spcBef>
                <a:spcPts val="1000"/>
              </a:spcBef>
              <a:spcAft>
                <a:spcPts val="0"/>
              </a:spcAft>
              <a:buNone/>
            </a:pPr>
            <a:r>
              <a:rPr lang="en-US" sz="2800">
                <a:solidFill>
                  <a:schemeClr val="dk1"/>
                </a:solidFill>
                <a:latin typeface="Lato"/>
                <a:ea typeface="Lato"/>
                <a:cs typeface="Lato"/>
                <a:sym typeface="Lato"/>
              </a:rPr>
              <a:t>Enter your:</a:t>
            </a:r>
            <a:endParaRPr sz="2800">
              <a:solidFill>
                <a:schemeClr val="dk1"/>
              </a:solidFill>
              <a:latin typeface="Lato"/>
              <a:ea typeface="Lato"/>
              <a:cs typeface="Lato"/>
              <a:sym typeface="Lato"/>
            </a:endParaRPr>
          </a:p>
          <a:p>
            <a:pPr indent="-406400" lvl="0" marL="457200" rtl="0" algn="l">
              <a:lnSpc>
                <a:spcPct val="110000"/>
              </a:lnSpc>
              <a:spcBef>
                <a:spcPts val="100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Street address</a:t>
            </a:r>
            <a:endParaRPr sz="2800">
              <a:solidFill>
                <a:schemeClr val="dk1"/>
              </a:solidFill>
              <a:latin typeface="Lato"/>
              <a:ea typeface="Lato"/>
              <a:cs typeface="Lato"/>
              <a:sym typeface="Lato"/>
            </a:endParaRPr>
          </a:p>
          <a:p>
            <a:pPr indent="-406400" lvl="0" marL="457200" rtl="0" algn="l">
              <a:lnSpc>
                <a:spcPct val="110000"/>
              </a:lnSpc>
              <a:spcBef>
                <a:spcPts val="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City/town </a:t>
            </a:r>
            <a:endParaRPr sz="2800">
              <a:solidFill>
                <a:schemeClr val="dk1"/>
              </a:solidFill>
              <a:latin typeface="Lato"/>
              <a:ea typeface="Lato"/>
              <a:cs typeface="Lato"/>
              <a:sym typeface="Lato"/>
            </a:endParaRPr>
          </a:p>
          <a:p>
            <a:pPr indent="-406400" lvl="0" marL="457200" rtl="0" algn="l">
              <a:lnSpc>
                <a:spcPct val="110000"/>
              </a:lnSpc>
              <a:spcBef>
                <a:spcPts val="0"/>
              </a:spcBef>
              <a:spcAft>
                <a:spcPts val="0"/>
              </a:spcAft>
              <a:buClr>
                <a:schemeClr val="dk1"/>
              </a:buClr>
              <a:buSzPts val="2800"/>
              <a:buFont typeface="Lato"/>
              <a:buAutoNum type="arabicPeriod"/>
            </a:pPr>
            <a:r>
              <a:rPr lang="en-US" sz="2800">
                <a:solidFill>
                  <a:schemeClr val="dk1"/>
                </a:solidFill>
                <a:latin typeface="Lato"/>
                <a:ea typeface="Lato"/>
                <a:cs typeface="Lato"/>
                <a:sym typeface="Lato"/>
              </a:rPr>
              <a:t>Zip code</a:t>
            </a:r>
            <a:endParaRPr>
              <a:latin typeface="Lato"/>
              <a:ea typeface="Lato"/>
              <a:cs typeface="Lato"/>
              <a:sym typeface="Lato"/>
            </a:endParaRPr>
          </a:p>
        </p:txBody>
      </p:sp>
      <p:sp>
        <p:nvSpPr>
          <p:cNvPr id="295" name="Google Shape;295;p47"/>
          <p:cNvSpPr txBox="1"/>
          <p:nvPr/>
        </p:nvSpPr>
        <p:spPr>
          <a:xfrm>
            <a:off x="278900" y="1302875"/>
            <a:ext cx="433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dk1"/>
                </a:solidFill>
                <a:latin typeface="Lato"/>
                <a:ea typeface="Lato"/>
                <a:cs typeface="Lato"/>
                <a:sym typeface="Lato"/>
              </a:rPr>
              <a:t>Breakout Activity:</a:t>
            </a:r>
            <a:endParaRPr sz="3000">
              <a:latin typeface="Lato"/>
              <a:ea typeface="Lato"/>
              <a:cs typeface="Lato"/>
              <a:sym typeface="Lato"/>
            </a:endParaRPr>
          </a:p>
        </p:txBody>
      </p:sp>
      <p:pic>
        <p:nvPicPr>
          <p:cNvPr id="296" name="Google Shape;296;p47" title="Find My Legislator_Orange.png"/>
          <p:cNvPicPr preferRelativeResize="0"/>
          <p:nvPr/>
        </p:nvPicPr>
        <p:blipFill>
          <a:blip r:embed="rId4">
            <a:alphaModFix/>
          </a:blip>
          <a:stretch>
            <a:fillRect/>
          </a:stretch>
        </p:blipFill>
        <p:spPr>
          <a:xfrm>
            <a:off x="9053350" y="3299125"/>
            <a:ext cx="2548224" cy="2548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yVTI">
  <a:themeElements>
    <a:clrScheme name="AnalogousFromLightSeedRightStep">
      <a:dk1>
        <a:srgbClr val="000000"/>
      </a:dk1>
      <a:lt1>
        <a:srgbClr val="FFFFFF"/>
      </a:lt1>
      <a:dk2>
        <a:srgbClr val="3D3423"/>
      </a:dk2>
      <a:lt2>
        <a:srgbClr val="E2E8E7"/>
      </a:lt2>
      <a:accent1>
        <a:srgbClr val="C6969E"/>
      </a:accent1>
      <a:accent2>
        <a:srgbClr val="BA8D7F"/>
      </a:accent2>
      <a:accent3>
        <a:srgbClr val="B2A280"/>
      </a:accent3>
      <a:accent4>
        <a:srgbClr val="A3A772"/>
      </a:accent4>
      <a:accent5>
        <a:srgbClr val="95AA81"/>
      </a:accent5>
      <a:accent6>
        <a:srgbClr val="7CAF77"/>
      </a:accent6>
      <a:hlink>
        <a:srgbClr val="568E85"/>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yVTI">
  <a:themeElements>
    <a:clrScheme name="AnalogousFromLightSeedRightStep">
      <a:dk1>
        <a:srgbClr val="000000"/>
      </a:dk1>
      <a:lt1>
        <a:srgbClr val="FFFFFF"/>
      </a:lt1>
      <a:dk2>
        <a:srgbClr val="3D3423"/>
      </a:dk2>
      <a:lt2>
        <a:srgbClr val="E2E8E7"/>
      </a:lt2>
      <a:accent1>
        <a:srgbClr val="C6969E"/>
      </a:accent1>
      <a:accent2>
        <a:srgbClr val="BA8D7F"/>
      </a:accent2>
      <a:accent3>
        <a:srgbClr val="B2A280"/>
      </a:accent3>
      <a:accent4>
        <a:srgbClr val="A3A772"/>
      </a:accent4>
      <a:accent5>
        <a:srgbClr val="95AA81"/>
      </a:accent5>
      <a:accent6>
        <a:srgbClr val="7CAF77"/>
      </a:accent6>
      <a:hlink>
        <a:srgbClr val="568E85"/>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ketchyVTI">
  <a:themeElements>
    <a:clrScheme name="AnalogousFromLightSeedRightStep">
      <a:dk1>
        <a:srgbClr val="000000"/>
      </a:dk1>
      <a:lt1>
        <a:srgbClr val="FFFFFF"/>
      </a:lt1>
      <a:dk2>
        <a:srgbClr val="3D3423"/>
      </a:dk2>
      <a:lt2>
        <a:srgbClr val="E2E8E7"/>
      </a:lt2>
      <a:accent1>
        <a:srgbClr val="C6969E"/>
      </a:accent1>
      <a:accent2>
        <a:srgbClr val="BA8D7F"/>
      </a:accent2>
      <a:accent3>
        <a:srgbClr val="B2A280"/>
      </a:accent3>
      <a:accent4>
        <a:srgbClr val="A3A772"/>
      </a:accent4>
      <a:accent5>
        <a:srgbClr val="95AA81"/>
      </a:accent5>
      <a:accent6>
        <a:srgbClr val="7CAF77"/>
      </a:accent6>
      <a:hlink>
        <a:srgbClr val="568E85"/>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