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3648" r:id="rId5"/>
  </p:sldMasterIdLst>
  <p:notesMasterIdLst>
    <p:notesMasterId r:id="rId36"/>
  </p:notesMasterIdLst>
  <p:handoutMasterIdLst>
    <p:handoutMasterId r:id="rId37"/>
  </p:handoutMasterIdLst>
  <p:sldIdLst>
    <p:sldId id="257" r:id="rId6"/>
    <p:sldId id="269" r:id="rId7"/>
    <p:sldId id="1024" r:id="rId8"/>
    <p:sldId id="1009" r:id="rId9"/>
    <p:sldId id="1014" r:id="rId10"/>
    <p:sldId id="1011" r:id="rId11"/>
    <p:sldId id="1012" r:id="rId12"/>
    <p:sldId id="1023" r:id="rId13"/>
    <p:sldId id="1018" r:id="rId14"/>
    <p:sldId id="1027" r:id="rId15"/>
    <p:sldId id="1038" r:id="rId16"/>
    <p:sldId id="1020" r:id="rId17"/>
    <p:sldId id="1021" r:id="rId18"/>
    <p:sldId id="1026" r:id="rId19"/>
    <p:sldId id="1013" r:id="rId20"/>
    <p:sldId id="1017" r:id="rId21"/>
    <p:sldId id="1015" r:id="rId22"/>
    <p:sldId id="1028" r:id="rId23"/>
    <p:sldId id="1016" r:id="rId24"/>
    <p:sldId id="1025" r:id="rId25"/>
    <p:sldId id="1029" r:id="rId26"/>
    <p:sldId id="1030" r:id="rId27"/>
    <p:sldId id="1031" r:id="rId28"/>
    <p:sldId id="1032" r:id="rId29"/>
    <p:sldId id="1033" r:id="rId30"/>
    <p:sldId id="1034" r:id="rId31"/>
    <p:sldId id="1035" r:id="rId32"/>
    <p:sldId id="1036" r:id="rId33"/>
    <p:sldId id="1037" r:id="rId34"/>
    <p:sldId id="27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46197B-2FEA-4BBC-997A-EE5DF58C402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0CA0DD6-B30F-4812-81ED-7349F2FF84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DCDEF2F-7D42-4D28-A9E2-DCA20166CC82}" type="datetimeFigureOut">
              <a:rPr lang="en-US" smtClean="0"/>
              <a:t>9/28/2026</a:t>
            </a:fld>
            <a:endParaRPr lang="en-US"/>
          </a:p>
        </p:txBody>
      </p:sp>
      <p:sp>
        <p:nvSpPr>
          <p:cNvPr id="4" name="Footer Placeholder 3">
            <a:extLst>
              <a:ext uri="{FF2B5EF4-FFF2-40B4-BE49-F238E27FC236}">
                <a16:creationId xmlns:a16="http://schemas.microsoft.com/office/drawing/2014/main" id="{1B78BD9F-98D6-4B2D-BF23-7A3C725BAD3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550278C-8163-4BF7-AFE8-D3F78BF956D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296F725-2233-40C7-833C-6CDF92CEB558}" type="slidenum">
              <a:rPr lang="en-US" smtClean="0"/>
              <a:t>‹#›</a:t>
            </a:fld>
            <a:endParaRPr lang="en-US"/>
          </a:p>
        </p:txBody>
      </p:sp>
    </p:spTree>
    <p:extLst>
      <p:ext uri="{BB962C8B-B14F-4D97-AF65-F5344CB8AC3E}">
        <p14:creationId xmlns:p14="http://schemas.microsoft.com/office/powerpoint/2010/main" val="22013189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AF7B98-0CD7-4ADC-8609-547737826402}"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F98131-F9E1-4EAA-BDD9-5B2D5D608C56}" type="slidenum">
              <a:rPr lang="en-US" smtClean="0"/>
              <a:t>‹#›</a:t>
            </a:fld>
            <a:endParaRPr lang="en-US"/>
          </a:p>
        </p:txBody>
      </p:sp>
    </p:spTree>
    <p:extLst>
      <p:ext uri="{BB962C8B-B14F-4D97-AF65-F5344CB8AC3E}">
        <p14:creationId xmlns:p14="http://schemas.microsoft.com/office/powerpoint/2010/main" val="3567961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Photograph sources:</a:t>
            </a:r>
          </a:p>
          <a:p>
            <a:pPr marL="228600" indent="-228600">
              <a:buAutoNum type="arabicPeriod"/>
            </a:pPr>
            <a:r>
              <a:rPr lang="en-US" dirty="0"/>
              <a:t>https://njaes.rutgers.edu/fs1322/ </a:t>
            </a:r>
          </a:p>
          <a:p>
            <a:pPr marL="228600" indent="-228600">
              <a:buAutoNum type="arabicPeriod"/>
            </a:pPr>
            <a:r>
              <a:rPr lang="en-US" dirty="0"/>
              <a:t>https://extension.entm.purdue.edu/radicalbugs/default.php?page=pests/american_cockroach</a:t>
            </a:r>
          </a:p>
          <a:p>
            <a:pPr marL="228600" indent="-228600">
              <a:buAutoNum type="arabicPeriod"/>
            </a:pPr>
            <a:r>
              <a:rPr lang="en-US" dirty="0"/>
              <a:t>https://njaes.rutgers.edu/fs1327/ </a:t>
            </a:r>
          </a:p>
        </p:txBody>
      </p:sp>
      <p:sp>
        <p:nvSpPr>
          <p:cNvPr id="4" name="Slide Number Placeholder 3"/>
          <p:cNvSpPr>
            <a:spLocks noGrp="1"/>
          </p:cNvSpPr>
          <p:nvPr>
            <p:ph type="sldNum" sz="quarter" idx="5"/>
          </p:nvPr>
        </p:nvSpPr>
        <p:spPr/>
        <p:txBody>
          <a:bodyPr/>
          <a:lstStyle/>
          <a:p>
            <a:fld id="{49F98131-F9E1-4EAA-BDD9-5B2D5D608C56}" type="slidenum">
              <a:rPr lang="en-US" smtClean="0"/>
              <a:t>4</a:t>
            </a:fld>
            <a:endParaRPr lang="en-US"/>
          </a:p>
        </p:txBody>
      </p:sp>
    </p:spTree>
    <p:extLst>
      <p:ext uri="{BB962C8B-B14F-4D97-AF65-F5344CB8AC3E}">
        <p14:creationId xmlns:p14="http://schemas.microsoft.com/office/powerpoint/2010/main" val="4053193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F98131-F9E1-4EAA-BDD9-5B2D5D608C56}" type="slidenum">
              <a:rPr lang="en-US" smtClean="0"/>
              <a:t>7</a:t>
            </a:fld>
            <a:endParaRPr lang="en-US"/>
          </a:p>
        </p:txBody>
      </p:sp>
    </p:spTree>
    <p:extLst>
      <p:ext uri="{BB962C8B-B14F-4D97-AF65-F5344CB8AC3E}">
        <p14:creationId xmlns:p14="http://schemas.microsoft.com/office/powerpoint/2010/main" val="1440891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https://www.mass.gov/doc/pesticide-examination-and-license-information-bulletin/download </a:t>
            </a:r>
          </a:p>
        </p:txBody>
      </p:sp>
      <p:sp>
        <p:nvSpPr>
          <p:cNvPr id="4" name="Slide Number Placeholder 3"/>
          <p:cNvSpPr>
            <a:spLocks noGrp="1"/>
          </p:cNvSpPr>
          <p:nvPr>
            <p:ph type="sldNum" sz="quarter" idx="5"/>
          </p:nvPr>
        </p:nvSpPr>
        <p:spPr/>
        <p:txBody>
          <a:bodyPr/>
          <a:lstStyle/>
          <a:p>
            <a:fld id="{49F98131-F9E1-4EAA-BDD9-5B2D5D608C56}" type="slidenum">
              <a:rPr lang="en-US" smtClean="0"/>
              <a:t>13</a:t>
            </a:fld>
            <a:endParaRPr lang="en-US"/>
          </a:p>
        </p:txBody>
      </p:sp>
    </p:spTree>
    <p:extLst>
      <p:ext uri="{BB962C8B-B14F-4D97-AF65-F5344CB8AC3E}">
        <p14:creationId xmlns:p14="http://schemas.microsoft.com/office/powerpoint/2010/main" val="4273095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A">
    <p:spTree>
      <p:nvGrpSpPr>
        <p:cNvPr id="1" name=""/>
        <p:cNvGrpSpPr/>
        <p:nvPr/>
      </p:nvGrpSpPr>
      <p:grpSpPr>
        <a:xfrm>
          <a:off x="0" y="0"/>
          <a:ext cx="0" cy="0"/>
          <a:chOff x="0" y="0"/>
          <a:chExt cx="0" cy="0"/>
        </a:xfrm>
      </p:grpSpPr>
      <p:sp>
        <p:nvSpPr>
          <p:cNvPr id="3" name="Rectangle: Top Corners Rounded 2">
            <a:extLst>
              <a:ext uri="{FF2B5EF4-FFF2-40B4-BE49-F238E27FC236}">
                <a16:creationId xmlns:a16="http://schemas.microsoft.com/office/drawing/2014/main" id="{3445BE1E-E06E-4E06-B87E-C021B2C282E5}"/>
              </a:ext>
            </a:extLst>
          </p:cNvPr>
          <p:cNvSpPr/>
          <p:nvPr userDrawn="1"/>
        </p:nvSpPr>
        <p:spPr>
          <a:xfrm>
            <a:off x="457200" y="466725"/>
            <a:ext cx="11277600" cy="4667250"/>
          </a:xfrm>
          <a:prstGeom prst="round2SameRect">
            <a:avLst>
              <a:gd name="adj1" fmla="val 932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04F8EF-085B-4D86-8D89-ABD32046121B}"/>
              </a:ext>
            </a:extLst>
          </p:cNvPr>
          <p:cNvSpPr>
            <a:spLocks noGrp="1"/>
          </p:cNvSpPr>
          <p:nvPr>
            <p:ph type="title"/>
          </p:nvPr>
        </p:nvSpPr>
        <p:spPr>
          <a:xfrm>
            <a:off x="1066800" y="1028702"/>
            <a:ext cx="10058400" cy="2057398"/>
          </a:xfrm>
        </p:spPr>
        <p:txBody>
          <a:bodyPr lIns="0" tIns="0" rIns="0" bIns="0" anchor="b"/>
          <a:lstStyle>
            <a:lvl1pPr>
              <a:defRPr>
                <a:solidFill>
                  <a:schemeClr val="bg1"/>
                </a:solidFill>
              </a:defRPr>
            </a:lvl1pPr>
          </a:lstStyle>
          <a:p>
            <a:r>
              <a:rPr lang="en-US"/>
              <a:t>Click to edit Master title style</a:t>
            </a:r>
          </a:p>
        </p:txBody>
      </p:sp>
      <p:sp>
        <p:nvSpPr>
          <p:cNvPr id="5" name="Text Placeholder 4">
            <a:extLst>
              <a:ext uri="{FF2B5EF4-FFF2-40B4-BE49-F238E27FC236}">
                <a16:creationId xmlns:a16="http://schemas.microsoft.com/office/drawing/2014/main" id="{7DF6919C-3B8D-429F-9B44-3F1EEB0807C0}"/>
              </a:ext>
            </a:extLst>
          </p:cNvPr>
          <p:cNvSpPr>
            <a:spLocks noGrp="1"/>
          </p:cNvSpPr>
          <p:nvPr>
            <p:ph type="body" sz="quarter" idx="10" hasCustomPrompt="1"/>
          </p:nvPr>
        </p:nvSpPr>
        <p:spPr>
          <a:xfrm>
            <a:off x="1066800" y="3429000"/>
            <a:ext cx="10058400" cy="438147"/>
          </a:xfrm>
        </p:spPr>
        <p:txBody>
          <a:bodyPr lIns="0" tIns="0" rIns="0" bIns="0">
            <a:normAutofit/>
          </a:bodyPr>
          <a:lstStyle>
            <a:lvl1pPr marL="0" indent="0">
              <a:buNone/>
              <a:defRPr sz="2600">
                <a:solidFill>
                  <a:schemeClr val="accent5"/>
                </a:solidFill>
                <a:latin typeface="Vollkorn" pitchFamily="2" charset="0"/>
                <a:ea typeface="Vollkorn" pitchFamily="2" charset="0"/>
              </a:defRPr>
            </a:lvl1pPr>
          </a:lstStyle>
          <a:p>
            <a:pPr lvl="0"/>
            <a:r>
              <a:rPr lang="en-US"/>
              <a:t>Click to edit date</a:t>
            </a:r>
          </a:p>
        </p:txBody>
      </p:sp>
      <p:pic>
        <p:nvPicPr>
          <p:cNvPr id="7" name="Picture 6">
            <a:extLst>
              <a:ext uri="{FF2B5EF4-FFF2-40B4-BE49-F238E27FC236}">
                <a16:creationId xmlns:a16="http://schemas.microsoft.com/office/drawing/2014/main" id="{F863D93A-8D3F-449E-8E96-E6BB5DACFB2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712679" y="5790449"/>
            <a:ext cx="2908906" cy="600826"/>
          </a:xfrm>
          <a:prstGeom prst="rect">
            <a:avLst/>
          </a:prstGeom>
        </p:spPr>
      </p:pic>
    </p:spTree>
    <p:extLst>
      <p:ext uri="{BB962C8B-B14F-4D97-AF65-F5344CB8AC3E}">
        <p14:creationId xmlns:p14="http://schemas.microsoft.com/office/powerpoint/2010/main" val="266767488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B">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F5186EE-F7D4-4F29-B92B-26828E5D9028}"/>
              </a:ext>
            </a:extLst>
          </p:cNvPr>
          <p:cNvSpPr>
            <a:spLocks noGrp="1"/>
          </p:cNvSpPr>
          <p:nvPr>
            <p:ph type="pic" sz="quarter" idx="11" hasCustomPrompt="1"/>
          </p:nvPr>
        </p:nvSpPr>
        <p:spPr>
          <a:xfrm>
            <a:off x="457200" y="457200"/>
            <a:ext cx="11277600" cy="4521200"/>
          </a:xfrm>
          <a:solidFill>
            <a:schemeClr val="bg1">
              <a:lumMod val="95000"/>
            </a:schemeClr>
          </a:solidFill>
        </p:spPr>
        <p:txBody>
          <a:bodyPr>
            <a:normAutofit/>
          </a:bodyPr>
          <a:lstStyle>
            <a:lvl1pPr marL="0" indent="0">
              <a:buNone/>
              <a:defRPr sz="1600"/>
            </a:lvl1pPr>
          </a:lstStyle>
          <a:p>
            <a:r>
              <a:rPr lang="en-US"/>
              <a:t>To add photo: select box, bring to front, add photo and send to back</a:t>
            </a:r>
          </a:p>
        </p:txBody>
      </p:sp>
      <p:sp>
        <p:nvSpPr>
          <p:cNvPr id="7" name="Title 6">
            <a:extLst>
              <a:ext uri="{FF2B5EF4-FFF2-40B4-BE49-F238E27FC236}">
                <a16:creationId xmlns:a16="http://schemas.microsoft.com/office/drawing/2014/main" id="{8B1E989F-DB4B-4216-B1C7-553FB3DE5170}"/>
              </a:ext>
            </a:extLst>
          </p:cNvPr>
          <p:cNvSpPr>
            <a:spLocks noGrp="1"/>
          </p:cNvSpPr>
          <p:nvPr>
            <p:ph type="title"/>
          </p:nvPr>
        </p:nvSpPr>
        <p:spPr>
          <a:xfrm>
            <a:off x="1066800" y="1039895"/>
            <a:ext cx="10058402" cy="3638547"/>
          </a:xfrm>
          <a:prstGeom prst="round2SameRect">
            <a:avLst>
              <a:gd name="adj1" fmla="val 10646"/>
              <a:gd name="adj2" fmla="val 0"/>
            </a:avLst>
          </a:prstGeom>
          <a:solidFill>
            <a:schemeClr val="bg1">
              <a:alpha val="85000"/>
            </a:schemeClr>
          </a:solidFill>
        </p:spPr>
        <p:txBody>
          <a:bodyPr lIns="457200" tIns="457200" rIns="457200" bIns="1143000" anchor="b"/>
          <a:lstStyle>
            <a:lvl1pPr>
              <a:defRPr>
                <a:solidFill>
                  <a:schemeClr val="accent1"/>
                </a:solidFill>
              </a:defRPr>
            </a:lvl1pPr>
          </a:lstStyle>
          <a:p>
            <a:r>
              <a:rPr lang="en-US"/>
              <a:t>Click to edit Master title style</a:t>
            </a:r>
          </a:p>
        </p:txBody>
      </p:sp>
      <p:sp>
        <p:nvSpPr>
          <p:cNvPr id="8" name="Rectangle 7">
            <a:extLst>
              <a:ext uri="{FF2B5EF4-FFF2-40B4-BE49-F238E27FC236}">
                <a16:creationId xmlns:a16="http://schemas.microsoft.com/office/drawing/2014/main" id="{C6316273-CFCA-44D5-B2FE-AE5D302D1587}"/>
              </a:ext>
            </a:extLst>
          </p:cNvPr>
          <p:cNvSpPr/>
          <p:nvPr userDrawn="1"/>
        </p:nvSpPr>
        <p:spPr>
          <a:xfrm>
            <a:off x="457199" y="5092702"/>
            <a:ext cx="11277599" cy="13080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7DF6919C-3B8D-429F-9B44-3F1EEB0807C0}"/>
              </a:ext>
            </a:extLst>
          </p:cNvPr>
          <p:cNvSpPr>
            <a:spLocks noGrp="1"/>
          </p:cNvSpPr>
          <p:nvPr>
            <p:ph type="body" sz="quarter" idx="10" hasCustomPrompt="1"/>
          </p:nvPr>
        </p:nvSpPr>
        <p:spPr>
          <a:xfrm>
            <a:off x="1066800" y="3874861"/>
            <a:ext cx="10058400" cy="438147"/>
          </a:xfrm>
        </p:spPr>
        <p:txBody>
          <a:bodyPr lIns="576072" tIns="0" rIns="576072" bIns="0">
            <a:normAutofit/>
          </a:bodyPr>
          <a:lstStyle>
            <a:lvl1pPr marL="0" indent="0">
              <a:buNone/>
              <a:defRPr sz="2600">
                <a:solidFill>
                  <a:schemeClr val="accent1"/>
                </a:solidFill>
                <a:latin typeface="Vollkorn" pitchFamily="2" charset="0"/>
                <a:ea typeface="Vollkorn" pitchFamily="2" charset="0"/>
              </a:defRPr>
            </a:lvl1pPr>
          </a:lstStyle>
          <a:p>
            <a:pPr lvl="0"/>
            <a:r>
              <a:rPr lang="en-US"/>
              <a:t>Click to edit date</a:t>
            </a:r>
          </a:p>
        </p:txBody>
      </p:sp>
      <p:pic>
        <p:nvPicPr>
          <p:cNvPr id="10" name="Picture 9">
            <a:extLst>
              <a:ext uri="{FF2B5EF4-FFF2-40B4-BE49-F238E27FC236}">
                <a16:creationId xmlns:a16="http://schemas.microsoft.com/office/drawing/2014/main" id="{2AB11A7A-9F93-4B19-B032-69283D6E5B9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83283" y="5440078"/>
            <a:ext cx="2803957" cy="579149"/>
          </a:xfrm>
          <a:prstGeom prst="rect">
            <a:avLst/>
          </a:prstGeom>
        </p:spPr>
      </p:pic>
    </p:spTree>
    <p:extLst>
      <p:ext uri="{BB962C8B-B14F-4D97-AF65-F5344CB8AC3E}">
        <p14:creationId xmlns:p14="http://schemas.microsoft.com/office/powerpoint/2010/main" val="422735823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C">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AF7BD9D-D8B3-43F0-8D65-83C14A4A06E8}"/>
              </a:ext>
            </a:extLst>
          </p:cNvPr>
          <p:cNvSpPr>
            <a:spLocks noGrp="1"/>
          </p:cNvSpPr>
          <p:nvPr>
            <p:ph type="pic" sz="quarter" idx="11"/>
          </p:nvPr>
        </p:nvSpPr>
        <p:spPr>
          <a:xfrm>
            <a:off x="457201" y="457200"/>
            <a:ext cx="2768600" cy="4775202"/>
          </a:xfrm>
        </p:spPr>
        <p:txBody>
          <a:bodyPr/>
          <a:lstStyle>
            <a:lvl1pPr marL="800100" indent="-228600">
              <a:defRPr/>
            </a:lvl1pPr>
          </a:lstStyle>
          <a:p>
            <a:r>
              <a:rPr lang="en-US"/>
              <a:t>Click icon to add picture</a:t>
            </a:r>
          </a:p>
        </p:txBody>
      </p:sp>
      <p:sp>
        <p:nvSpPr>
          <p:cNvPr id="6" name="Title 5">
            <a:extLst>
              <a:ext uri="{FF2B5EF4-FFF2-40B4-BE49-F238E27FC236}">
                <a16:creationId xmlns:a16="http://schemas.microsoft.com/office/drawing/2014/main" id="{A712D431-5A64-4ED3-A019-D2341CD78365}"/>
              </a:ext>
            </a:extLst>
          </p:cNvPr>
          <p:cNvSpPr>
            <a:spLocks noGrp="1"/>
          </p:cNvSpPr>
          <p:nvPr>
            <p:ph type="title"/>
          </p:nvPr>
        </p:nvSpPr>
        <p:spPr>
          <a:xfrm>
            <a:off x="3409949" y="457199"/>
            <a:ext cx="8324849" cy="4775201"/>
          </a:xfrm>
          <a:prstGeom prst="round1Rect">
            <a:avLst>
              <a:gd name="adj" fmla="val 7853"/>
            </a:avLst>
          </a:prstGeom>
          <a:solidFill>
            <a:schemeClr val="accent1"/>
          </a:solidFill>
        </p:spPr>
        <p:txBody>
          <a:bodyPr lIns="576072" tIns="576072" rIns="576072" bIns="576072" anchor="t"/>
          <a:lstStyle>
            <a:lvl1pPr>
              <a:defRPr>
                <a:solidFill>
                  <a:schemeClr val="bg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85D04A4-C007-45C9-B04A-8DC135DB7E3A}"/>
              </a:ext>
            </a:extLst>
          </p:cNvPr>
          <p:cNvSpPr>
            <a:spLocks noGrp="1"/>
          </p:cNvSpPr>
          <p:nvPr>
            <p:ph type="body" sz="quarter" idx="10" hasCustomPrompt="1"/>
          </p:nvPr>
        </p:nvSpPr>
        <p:spPr>
          <a:xfrm>
            <a:off x="4019549" y="3429000"/>
            <a:ext cx="6134099" cy="517834"/>
          </a:xfrm>
          <a:noFill/>
        </p:spPr>
        <p:txBody>
          <a:bodyPr wrap="square" lIns="0" tIns="73152" rIns="73152" bIns="73152" anchor="t">
            <a:spAutoFit/>
          </a:bodyPr>
          <a:lstStyle>
            <a:lvl1pPr marL="0" indent="0" algn="l">
              <a:buNone/>
              <a:defRPr lang="en-US" sz="2600" kern="1200" cap="none" baseline="0" dirty="0">
                <a:solidFill>
                  <a:schemeClr val="accent5"/>
                </a:solidFill>
                <a:latin typeface="Vollkorn" pitchFamily="2" charset="0"/>
                <a:ea typeface="Vollkorn" pitchFamily="2" charset="0"/>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date</a:t>
            </a:r>
          </a:p>
        </p:txBody>
      </p:sp>
      <p:pic>
        <p:nvPicPr>
          <p:cNvPr id="3" name="Picture 2">
            <a:extLst>
              <a:ext uri="{FF2B5EF4-FFF2-40B4-BE49-F238E27FC236}">
                <a16:creationId xmlns:a16="http://schemas.microsoft.com/office/drawing/2014/main" id="{70B9B28E-2284-439D-920B-95A9FD790E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82203" y="5647866"/>
            <a:ext cx="3142889" cy="649155"/>
          </a:xfrm>
          <a:prstGeom prst="rect">
            <a:avLst/>
          </a:prstGeom>
        </p:spPr>
      </p:pic>
    </p:spTree>
    <p:extLst>
      <p:ext uri="{BB962C8B-B14F-4D97-AF65-F5344CB8AC3E}">
        <p14:creationId xmlns:p14="http://schemas.microsoft.com/office/powerpoint/2010/main" val="1227041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AF7BD9D-D8B3-43F0-8D65-83C14A4A06E8}"/>
              </a:ext>
            </a:extLst>
          </p:cNvPr>
          <p:cNvSpPr>
            <a:spLocks noGrp="1"/>
          </p:cNvSpPr>
          <p:nvPr>
            <p:ph type="pic" sz="quarter" idx="11"/>
          </p:nvPr>
        </p:nvSpPr>
        <p:spPr>
          <a:xfrm>
            <a:off x="7467600" y="457198"/>
            <a:ext cx="4267200" cy="5943600"/>
          </a:xfrm>
        </p:spPr>
        <p:txBody>
          <a:bodyPr/>
          <a:lstStyle>
            <a:lvl1pPr marL="800100" indent="-228600">
              <a:defRPr/>
            </a:lvl1pPr>
          </a:lstStyle>
          <a:p>
            <a:r>
              <a:rPr lang="en-US"/>
              <a:t>Click icon to add picture</a:t>
            </a:r>
          </a:p>
        </p:txBody>
      </p:sp>
      <p:sp>
        <p:nvSpPr>
          <p:cNvPr id="6" name="Title 5">
            <a:extLst>
              <a:ext uri="{FF2B5EF4-FFF2-40B4-BE49-F238E27FC236}">
                <a16:creationId xmlns:a16="http://schemas.microsoft.com/office/drawing/2014/main" id="{A712D431-5A64-4ED3-A019-D2341CD78365}"/>
              </a:ext>
            </a:extLst>
          </p:cNvPr>
          <p:cNvSpPr>
            <a:spLocks noGrp="1"/>
          </p:cNvSpPr>
          <p:nvPr>
            <p:ph type="title"/>
          </p:nvPr>
        </p:nvSpPr>
        <p:spPr>
          <a:xfrm>
            <a:off x="457200" y="457199"/>
            <a:ext cx="7524750" cy="5943599"/>
          </a:xfrm>
          <a:prstGeom prst="round1Rect">
            <a:avLst>
              <a:gd name="adj" fmla="val 7853"/>
            </a:avLst>
          </a:prstGeom>
          <a:solidFill>
            <a:schemeClr val="accent1"/>
          </a:solidFill>
        </p:spPr>
        <p:txBody>
          <a:bodyPr lIns="576072" tIns="1600200" rIns="576072" bIns="576072" anchor="t"/>
          <a:lstStyle>
            <a:lvl1pPr>
              <a:defRPr>
                <a:solidFill>
                  <a:schemeClr val="bg1"/>
                </a:solidFill>
              </a:defRPr>
            </a:lvl1pPr>
          </a:lstStyle>
          <a:p>
            <a:r>
              <a:rPr lang="en-US"/>
              <a:t>Click to edit Master title style</a:t>
            </a:r>
          </a:p>
        </p:txBody>
      </p:sp>
      <p:sp>
        <p:nvSpPr>
          <p:cNvPr id="7" name="Text Placeholder 6">
            <a:extLst>
              <a:ext uri="{FF2B5EF4-FFF2-40B4-BE49-F238E27FC236}">
                <a16:creationId xmlns:a16="http://schemas.microsoft.com/office/drawing/2014/main" id="{A85D04A4-C007-45C9-B04A-8DC135DB7E3A}"/>
              </a:ext>
            </a:extLst>
          </p:cNvPr>
          <p:cNvSpPr>
            <a:spLocks noGrp="1"/>
          </p:cNvSpPr>
          <p:nvPr>
            <p:ph type="body" sz="quarter" idx="10" hasCustomPrompt="1"/>
          </p:nvPr>
        </p:nvSpPr>
        <p:spPr>
          <a:xfrm>
            <a:off x="1066799" y="1028700"/>
            <a:ext cx="6134099" cy="507831"/>
          </a:xfrm>
          <a:noFill/>
        </p:spPr>
        <p:txBody>
          <a:bodyPr wrap="square" lIns="0" tIns="73152" rIns="73152" bIns="73152" anchor="t">
            <a:spAutoFit/>
          </a:bodyPr>
          <a:lstStyle>
            <a:lvl1pPr marL="0" indent="0" algn="l">
              <a:buNone/>
              <a:defRPr lang="en-US" sz="2600" kern="1200" cap="none" baseline="0" dirty="0">
                <a:solidFill>
                  <a:schemeClr val="accent5"/>
                </a:solidFill>
                <a:latin typeface="Verdana Pro Cond" panose="020B0606030504040204" pitchFamily="34" charset="0"/>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Click to add presentation title</a:t>
            </a:r>
          </a:p>
        </p:txBody>
      </p:sp>
      <p:pic>
        <p:nvPicPr>
          <p:cNvPr id="2" name="Picture 1">
            <a:extLst>
              <a:ext uri="{FF2B5EF4-FFF2-40B4-BE49-F238E27FC236}">
                <a16:creationId xmlns:a16="http://schemas.microsoft.com/office/drawing/2014/main" id="{057D3FF2-2C3A-6BD2-149E-C4A7DCA55B71}"/>
              </a:ext>
            </a:extLst>
          </p:cNvPr>
          <p:cNvPicPr>
            <a:picLocks noChangeAspect="1"/>
          </p:cNvPicPr>
          <p:nvPr userDrawn="1"/>
        </p:nvPicPr>
        <p:blipFill>
          <a:blip r:embed="rId2"/>
          <a:stretch>
            <a:fillRect/>
          </a:stretch>
        </p:blipFill>
        <p:spPr>
          <a:xfrm>
            <a:off x="8404353" y="5742953"/>
            <a:ext cx="2908044" cy="597460"/>
          </a:xfrm>
          <a:prstGeom prst="rect">
            <a:avLst/>
          </a:prstGeom>
        </p:spPr>
      </p:pic>
    </p:spTree>
    <p:extLst>
      <p:ext uri="{BB962C8B-B14F-4D97-AF65-F5344CB8AC3E}">
        <p14:creationId xmlns:p14="http://schemas.microsoft.com/office/powerpoint/2010/main" val="2829907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B9AD6CA-B5A2-4F91-85DB-1A81F0CA3595}"/>
              </a:ext>
            </a:extLst>
          </p:cNvPr>
          <p:cNvSpPr/>
          <p:nvPr userDrawn="1"/>
        </p:nvSpPr>
        <p:spPr>
          <a:xfrm>
            <a:off x="457200" y="457200"/>
            <a:ext cx="11277600" cy="5943600"/>
          </a:xfrm>
          <a:prstGeom prst="roundRect">
            <a:avLst>
              <a:gd name="adj" fmla="val 721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96E6D2-3090-4005-90C0-A83B7C7CB155}"/>
              </a:ext>
            </a:extLst>
          </p:cNvPr>
          <p:cNvSpPr>
            <a:spLocks noGrp="1"/>
          </p:cNvSpPr>
          <p:nvPr>
            <p:ph type="title" hasCustomPrompt="1"/>
          </p:nvPr>
        </p:nvSpPr>
        <p:spPr>
          <a:xfrm>
            <a:off x="1079500" y="1879600"/>
            <a:ext cx="10033000" cy="1325563"/>
          </a:xfrm>
        </p:spPr>
        <p:txBody>
          <a:bodyPr>
            <a:noAutofit/>
          </a:bodyPr>
          <a:lstStyle>
            <a:lvl1pPr algn="ctr">
              <a:defRPr sz="9000">
                <a:solidFill>
                  <a:schemeClr val="bg1"/>
                </a:solidFill>
              </a:defRPr>
            </a:lvl1pPr>
          </a:lstStyle>
          <a:p>
            <a:r>
              <a:rPr lang="en-US"/>
              <a:t>Click to add closing</a:t>
            </a:r>
          </a:p>
        </p:txBody>
      </p:sp>
      <p:sp>
        <p:nvSpPr>
          <p:cNvPr id="5" name="Text Placeholder 4">
            <a:extLst>
              <a:ext uri="{FF2B5EF4-FFF2-40B4-BE49-F238E27FC236}">
                <a16:creationId xmlns:a16="http://schemas.microsoft.com/office/drawing/2014/main" id="{96BCEF66-2D73-4C52-AF4B-A8368E5CFF4D}"/>
              </a:ext>
            </a:extLst>
          </p:cNvPr>
          <p:cNvSpPr>
            <a:spLocks noGrp="1"/>
          </p:cNvSpPr>
          <p:nvPr>
            <p:ph type="body" sz="quarter" idx="10" hasCustomPrompt="1"/>
          </p:nvPr>
        </p:nvSpPr>
        <p:spPr>
          <a:xfrm>
            <a:off x="3086101" y="3205164"/>
            <a:ext cx="6019798" cy="1052511"/>
          </a:xfrm>
        </p:spPr>
        <p:txBody>
          <a:bodyPr anchor="b"/>
          <a:lstStyle>
            <a:lvl1pPr marL="0" indent="0" algn="ctr">
              <a:buNone/>
              <a:defRPr>
                <a:solidFill>
                  <a:schemeClr val="bg1"/>
                </a:solidFill>
              </a:defRPr>
            </a:lvl1pPr>
          </a:lstStyle>
          <a:p>
            <a:pPr lvl="0"/>
            <a:r>
              <a:rPr lang="en-US"/>
              <a:t>Click to add name and title</a:t>
            </a:r>
          </a:p>
        </p:txBody>
      </p:sp>
      <p:sp>
        <p:nvSpPr>
          <p:cNvPr id="6" name="TextBox 5">
            <a:extLst>
              <a:ext uri="{FF2B5EF4-FFF2-40B4-BE49-F238E27FC236}">
                <a16:creationId xmlns:a16="http://schemas.microsoft.com/office/drawing/2014/main" id="{2345407F-A6A6-4096-A42B-F914313C641A}"/>
              </a:ext>
            </a:extLst>
          </p:cNvPr>
          <p:cNvSpPr txBox="1"/>
          <p:nvPr userDrawn="1"/>
        </p:nvSpPr>
        <p:spPr>
          <a:xfrm>
            <a:off x="3200400" y="4430751"/>
            <a:ext cx="5905499" cy="369332"/>
          </a:xfrm>
          <a:prstGeom prst="rect">
            <a:avLst/>
          </a:prstGeom>
          <a:noFill/>
        </p:spPr>
        <p:txBody>
          <a:bodyPr wrap="square" rtlCol="0">
            <a:spAutoFit/>
          </a:bodyPr>
          <a:lstStyle/>
          <a:p>
            <a:pPr algn="ctr"/>
            <a:r>
              <a:rPr lang="en-US">
                <a:solidFill>
                  <a:schemeClr val="accent5"/>
                </a:solidFill>
                <a:latin typeface="Verdana Pro SemiBold" panose="020B0704030504040204" pitchFamily="34" charset="0"/>
              </a:rPr>
              <a:t>www.berkshirehampdenhub.org</a:t>
            </a:r>
          </a:p>
        </p:txBody>
      </p:sp>
      <p:pic>
        <p:nvPicPr>
          <p:cNvPr id="4" name="Picture 3">
            <a:extLst>
              <a:ext uri="{FF2B5EF4-FFF2-40B4-BE49-F238E27FC236}">
                <a16:creationId xmlns:a16="http://schemas.microsoft.com/office/drawing/2014/main" id="{75C25ECC-701A-24A2-BEE4-3F9708AFE23D}"/>
              </a:ext>
            </a:extLst>
          </p:cNvPr>
          <p:cNvPicPr>
            <a:picLocks noChangeAspect="1"/>
          </p:cNvPicPr>
          <p:nvPr userDrawn="1"/>
        </p:nvPicPr>
        <p:blipFill>
          <a:blip r:embed="rId2"/>
          <a:stretch>
            <a:fillRect/>
          </a:stretch>
        </p:blipFill>
        <p:spPr>
          <a:xfrm>
            <a:off x="4693798" y="5310856"/>
            <a:ext cx="2804403" cy="579170"/>
          </a:xfrm>
          <a:prstGeom prst="rect">
            <a:avLst/>
          </a:prstGeom>
        </p:spPr>
      </p:pic>
    </p:spTree>
    <p:extLst>
      <p:ext uri="{BB962C8B-B14F-4D97-AF65-F5344CB8AC3E}">
        <p14:creationId xmlns:p14="http://schemas.microsoft.com/office/powerpoint/2010/main" val="3521385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yle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F1CB2-103C-4B7B-9799-2370C0052AC6}"/>
              </a:ext>
            </a:extLst>
          </p:cNvPr>
          <p:cNvSpPr>
            <a:spLocks noGrp="1"/>
          </p:cNvSpPr>
          <p:nvPr>
            <p:ph type="title"/>
          </p:nvPr>
        </p:nvSpPr>
        <p:spPr/>
        <p:txBody>
          <a:bodyPr/>
          <a:lstStyle>
            <a:lvl1pPr>
              <a:defRPr/>
            </a:lvl1pPr>
          </a:lstStyle>
          <a:p>
            <a:r>
              <a:rPr lang="en-US"/>
              <a:t>Click to edit Master title style</a:t>
            </a:r>
          </a:p>
        </p:txBody>
      </p:sp>
      <p:sp>
        <p:nvSpPr>
          <p:cNvPr id="5" name="Content Placeholder 4">
            <a:extLst>
              <a:ext uri="{FF2B5EF4-FFF2-40B4-BE49-F238E27FC236}">
                <a16:creationId xmlns:a16="http://schemas.microsoft.com/office/drawing/2014/main" id="{10236E8C-BD1A-49F5-AA6A-96FB21E704DB}"/>
              </a:ext>
            </a:extLst>
          </p:cNvPr>
          <p:cNvSpPr>
            <a:spLocks noGrp="1"/>
          </p:cNvSpPr>
          <p:nvPr>
            <p:ph sz="quarter" idx="10"/>
          </p:nvPr>
        </p:nvSpPr>
        <p:spPr>
          <a:xfrm>
            <a:off x="457200" y="1562100"/>
            <a:ext cx="11277600" cy="4152900"/>
          </a:xfrm>
        </p:spPr>
        <p:txBody>
          <a:bodyPr/>
          <a:lstStyle>
            <a:lvl1pPr>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020091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yle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32050-BB3B-43EF-9EE5-E3B95E7EA2AB}"/>
              </a:ext>
            </a:extLst>
          </p:cNvPr>
          <p:cNvSpPr>
            <a:spLocks noGrp="1"/>
          </p:cNvSpPr>
          <p:nvPr>
            <p:ph type="title"/>
          </p:nvPr>
        </p:nvSpPr>
        <p:spPr/>
        <p:txBody>
          <a:bodyPr/>
          <a:lstStyle>
            <a:lvl1pPr>
              <a:defRPr/>
            </a:lvl1pPr>
          </a:lstStyle>
          <a:p>
            <a:r>
              <a:rPr lang="en-US"/>
              <a:t>Click to edit Master title style</a:t>
            </a:r>
          </a:p>
        </p:txBody>
      </p:sp>
      <p:sp>
        <p:nvSpPr>
          <p:cNvPr id="4" name="Text Placeholder 2">
            <a:extLst>
              <a:ext uri="{FF2B5EF4-FFF2-40B4-BE49-F238E27FC236}">
                <a16:creationId xmlns:a16="http://schemas.microsoft.com/office/drawing/2014/main" id="{4FA636AB-50E1-4BDA-A750-84D1F6D12377}"/>
              </a:ext>
            </a:extLst>
          </p:cNvPr>
          <p:cNvSpPr>
            <a:spLocks noGrp="1"/>
          </p:cNvSpPr>
          <p:nvPr>
            <p:ph type="body" idx="10"/>
          </p:nvPr>
        </p:nvSpPr>
        <p:spPr>
          <a:xfrm>
            <a:off x="457200" y="1555945"/>
            <a:ext cx="5524500" cy="227755"/>
          </a:xfrm>
        </p:spPr>
        <p:txBody>
          <a:bodyPr wrap="square" anchor="b">
            <a:spAutoFit/>
          </a:bodyPr>
          <a:lstStyle>
            <a:lvl1pPr marL="0" indent="0">
              <a:buNone/>
              <a:defRPr sz="1600" b="0" cap="all" baseline="0">
                <a:solidFill>
                  <a:schemeClr val="accent2"/>
                </a:solidFill>
                <a:latin typeface="Vollkorn" pitchFamily="2" charset="0"/>
                <a:ea typeface="Vollkorn"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8">
            <a:extLst>
              <a:ext uri="{FF2B5EF4-FFF2-40B4-BE49-F238E27FC236}">
                <a16:creationId xmlns:a16="http://schemas.microsoft.com/office/drawing/2014/main" id="{7C628FC0-5F52-477F-9E3A-E532D41C2625}"/>
              </a:ext>
            </a:extLst>
          </p:cNvPr>
          <p:cNvSpPr>
            <a:spLocks noGrp="1"/>
          </p:cNvSpPr>
          <p:nvPr>
            <p:ph type="body" sz="quarter" idx="12"/>
          </p:nvPr>
        </p:nvSpPr>
        <p:spPr>
          <a:xfrm>
            <a:off x="457200" y="1967504"/>
            <a:ext cx="5524500" cy="3747496"/>
          </a:xfrm>
        </p:spPr>
        <p:txBody>
          <a:bodyPr/>
          <a:lstStyle/>
          <a:p>
            <a:pPr lvl="0"/>
            <a:r>
              <a:rPr lang="en-US"/>
              <a:t>Click to edit Master text styles</a:t>
            </a:r>
          </a:p>
          <a:p>
            <a:pPr lvl="1"/>
            <a:r>
              <a:rPr lang="en-US"/>
              <a:t>Second level</a:t>
            </a:r>
          </a:p>
        </p:txBody>
      </p:sp>
      <p:sp>
        <p:nvSpPr>
          <p:cNvPr id="5" name="Content Placeholder 4">
            <a:extLst>
              <a:ext uri="{FF2B5EF4-FFF2-40B4-BE49-F238E27FC236}">
                <a16:creationId xmlns:a16="http://schemas.microsoft.com/office/drawing/2014/main" id="{CB0FF1D0-6A1C-4497-AA84-FDD24279387E}"/>
              </a:ext>
            </a:extLst>
          </p:cNvPr>
          <p:cNvSpPr>
            <a:spLocks noGrp="1"/>
          </p:cNvSpPr>
          <p:nvPr>
            <p:ph sz="quarter" idx="13"/>
          </p:nvPr>
        </p:nvSpPr>
        <p:spPr>
          <a:xfrm>
            <a:off x="6210300" y="1562101"/>
            <a:ext cx="5524500" cy="4152899"/>
          </a:xfrm>
        </p:spPr>
        <p:txBody>
          <a:bodyPr/>
          <a:lstStyle>
            <a:lvl3pPr marL="914400" indent="0">
              <a:buNone/>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6972806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yle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32050-BB3B-43EF-9EE5-E3B95E7EA2AB}"/>
              </a:ext>
            </a:extLst>
          </p:cNvPr>
          <p:cNvSpPr>
            <a:spLocks noGrp="1"/>
          </p:cNvSpPr>
          <p:nvPr>
            <p:ph type="title"/>
          </p:nvPr>
        </p:nvSpPr>
        <p:spPr/>
        <p:txBody>
          <a:bodyPr/>
          <a:lstStyle/>
          <a:p>
            <a:r>
              <a:rPr lang="en-US"/>
              <a:t>Click to edit Master title style</a:t>
            </a:r>
          </a:p>
        </p:txBody>
      </p:sp>
      <p:sp>
        <p:nvSpPr>
          <p:cNvPr id="4" name="Text Placeholder 2">
            <a:extLst>
              <a:ext uri="{FF2B5EF4-FFF2-40B4-BE49-F238E27FC236}">
                <a16:creationId xmlns:a16="http://schemas.microsoft.com/office/drawing/2014/main" id="{4FA636AB-50E1-4BDA-A750-84D1F6D12377}"/>
              </a:ext>
            </a:extLst>
          </p:cNvPr>
          <p:cNvSpPr>
            <a:spLocks noGrp="1"/>
          </p:cNvSpPr>
          <p:nvPr>
            <p:ph type="body" idx="10"/>
          </p:nvPr>
        </p:nvSpPr>
        <p:spPr>
          <a:xfrm>
            <a:off x="457200" y="1555945"/>
            <a:ext cx="5524500" cy="227755"/>
          </a:xfrm>
        </p:spPr>
        <p:txBody>
          <a:bodyPr wrap="square" anchor="b">
            <a:spAutoFit/>
          </a:bodyPr>
          <a:lstStyle>
            <a:lvl1pPr marL="0" indent="0">
              <a:buNone/>
              <a:defRPr sz="1600" b="0" cap="all" baseline="0">
                <a:solidFill>
                  <a:schemeClr val="accent2"/>
                </a:solidFill>
                <a:latin typeface="Vollkorn" pitchFamily="2" charset="0"/>
                <a:ea typeface="Vollkorn"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7">
            <a:extLst>
              <a:ext uri="{FF2B5EF4-FFF2-40B4-BE49-F238E27FC236}">
                <a16:creationId xmlns:a16="http://schemas.microsoft.com/office/drawing/2014/main" id="{8D479692-142E-44E1-9CF0-BA09057166F3}"/>
              </a:ext>
            </a:extLst>
          </p:cNvPr>
          <p:cNvSpPr>
            <a:spLocks noGrp="1"/>
          </p:cNvSpPr>
          <p:nvPr>
            <p:ph type="body" sz="quarter" idx="12" hasCustomPrompt="1"/>
          </p:nvPr>
        </p:nvSpPr>
        <p:spPr>
          <a:xfrm>
            <a:off x="6210300" y="5506763"/>
            <a:ext cx="5524500" cy="208237"/>
          </a:xfrm>
        </p:spPr>
        <p:txBody>
          <a:bodyPr>
            <a:normAutofit/>
          </a:bodyPr>
          <a:lstStyle>
            <a:lvl1pPr marL="0" indent="0">
              <a:buNone/>
              <a:defRPr sz="1200"/>
            </a:lvl1pPr>
            <a:lvl2pPr marL="228600" indent="0">
              <a:buNone/>
              <a:defRPr/>
            </a:lvl2pPr>
          </a:lstStyle>
          <a:p>
            <a:pPr lvl="0"/>
            <a:r>
              <a:rPr lang="en-US"/>
              <a:t>Click to edit photo caption</a:t>
            </a:r>
          </a:p>
        </p:txBody>
      </p:sp>
      <p:sp>
        <p:nvSpPr>
          <p:cNvPr id="10" name="Text Placeholder 9">
            <a:extLst>
              <a:ext uri="{FF2B5EF4-FFF2-40B4-BE49-F238E27FC236}">
                <a16:creationId xmlns:a16="http://schemas.microsoft.com/office/drawing/2014/main" id="{3323C35A-E98A-416A-985C-DC66D8E51B44}"/>
              </a:ext>
            </a:extLst>
          </p:cNvPr>
          <p:cNvSpPr>
            <a:spLocks noGrp="1"/>
          </p:cNvSpPr>
          <p:nvPr>
            <p:ph type="body" sz="quarter" idx="13"/>
          </p:nvPr>
        </p:nvSpPr>
        <p:spPr>
          <a:xfrm>
            <a:off x="457200" y="1967503"/>
            <a:ext cx="5524499" cy="3747497"/>
          </a:xfrm>
        </p:spPr>
        <p:txBody>
          <a:bodyPr/>
          <a:lstStyle>
            <a:lvl3pPr marL="914400" indent="0">
              <a:buNone/>
              <a:defRPr/>
            </a:lvl3pPr>
          </a:lstStyle>
          <a:p>
            <a:pPr lvl="0"/>
            <a:r>
              <a:rPr lang="en-US"/>
              <a:t>Click to edit Master text styles</a:t>
            </a:r>
          </a:p>
          <a:p>
            <a:pPr lvl="1"/>
            <a:r>
              <a:rPr lang="en-US"/>
              <a:t>Second level</a:t>
            </a:r>
          </a:p>
        </p:txBody>
      </p:sp>
      <p:sp>
        <p:nvSpPr>
          <p:cNvPr id="5" name="Content Placeholder 4">
            <a:extLst>
              <a:ext uri="{FF2B5EF4-FFF2-40B4-BE49-F238E27FC236}">
                <a16:creationId xmlns:a16="http://schemas.microsoft.com/office/drawing/2014/main" id="{90A6701D-D2C2-4873-A9E6-EC38E6EECBD0}"/>
              </a:ext>
            </a:extLst>
          </p:cNvPr>
          <p:cNvSpPr>
            <a:spLocks noGrp="1"/>
          </p:cNvSpPr>
          <p:nvPr>
            <p:ph sz="quarter" idx="14"/>
          </p:nvPr>
        </p:nvSpPr>
        <p:spPr>
          <a:xfrm>
            <a:off x="6210301" y="1575462"/>
            <a:ext cx="5524500" cy="3747496"/>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864743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yle 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32050-BB3B-43EF-9EE5-E3B95E7EA2AB}"/>
              </a:ext>
            </a:extLst>
          </p:cNvPr>
          <p:cNvSpPr>
            <a:spLocks noGrp="1"/>
          </p:cNvSpPr>
          <p:nvPr>
            <p:ph type="title"/>
          </p:nvPr>
        </p:nvSpPr>
        <p:spPr/>
        <p:txBody>
          <a:bodyPr/>
          <a:lstStyle/>
          <a:p>
            <a:r>
              <a:rPr lang="en-US"/>
              <a:t>Click to edit Master title style</a:t>
            </a:r>
          </a:p>
        </p:txBody>
      </p:sp>
      <p:sp>
        <p:nvSpPr>
          <p:cNvPr id="4" name="Text Placeholder 2">
            <a:extLst>
              <a:ext uri="{FF2B5EF4-FFF2-40B4-BE49-F238E27FC236}">
                <a16:creationId xmlns:a16="http://schemas.microsoft.com/office/drawing/2014/main" id="{4FA636AB-50E1-4BDA-A750-84D1F6D12377}"/>
              </a:ext>
            </a:extLst>
          </p:cNvPr>
          <p:cNvSpPr>
            <a:spLocks noGrp="1"/>
          </p:cNvSpPr>
          <p:nvPr>
            <p:ph type="body" idx="10"/>
          </p:nvPr>
        </p:nvSpPr>
        <p:spPr>
          <a:xfrm>
            <a:off x="6210300" y="1555945"/>
            <a:ext cx="5511800" cy="227755"/>
          </a:xfrm>
        </p:spPr>
        <p:txBody>
          <a:bodyPr anchor="b">
            <a:spAutoFit/>
          </a:bodyPr>
          <a:lstStyle>
            <a:lvl1pPr marL="0" indent="0">
              <a:buNone/>
              <a:defRPr sz="1600" b="0" cap="all" baseline="0">
                <a:solidFill>
                  <a:schemeClr val="accent2"/>
                </a:solidFill>
                <a:latin typeface="Vollkorn" pitchFamily="2" charset="0"/>
                <a:ea typeface="Vollkorn"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5">
            <a:extLst>
              <a:ext uri="{FF2B5EF4-FFF2-40B4-BE49-F238E27FC236}">
                <a16:creationId xmlns:a16="http://schemas.microsoft.com/office/drawing/2014/main" id="{B5537A10-9C92-43B3-AE8D-530BECC83263}"/>
              </a:ext>
            </a:extLst>
          </p:cNvPr>
          <p:cNvSpPr>
            <a:spLocks noGrp="1"/>
          </p:cNvSpPr>
          <p:nvPr>
            <p:ph type="body" sz="quarter" idx="12"/>
          </p:nvPr>
        </p:nvSpPr>
        <p:spPr>
          <a:xfrm>
            <a:off x="6210300" y="1967504"/>
            <a:ext cx="5524500" cy="3747496"/>
          </a:xfrm>
        </p:spPr>
        <p:txBody>
          <a:bodyPr/>
          <a:lstStyle/>
          <a:p>
            <a:pPr lvl="0"/>
            <a:r>
              <a:rPr lang="en-US"/>
              <a:t>Click to edit Master text styles</a:t>
            </a:r>
          </a:p>
          <a:p>
            <a:pPr lvl="1"/>
            <a:r>
              <a:rPr lang="en-US"/>
              <a:t>Second level</a:t>
            </a:r>
          </a:p>
        </p:txBody>
      </p:sp>
      <p:sp>
        <p:nvSpPr>
          <p:cNvPr id="5" name="Content Placeholder 4">
            <a:extLst>
              <a:ext uri="{FF2B5EF4-FFF2-40B4-BE49-F238E27FC236}">
                <a16:creationId xmlns:a16="http://schemas.microsoft.com/office/drawing/2014/main" id="{B2FD74A2-A8B3-46AF-9A10-38A7E7AE5BB2}"/>
              </a:ext>
            </a:extLst>
          </p:cNvPr>
          <p:cNvSpPr>
            <a:spLocks noGrp="1"/>
          </p:cNvSpPr>
          <p:nvPr>
            <p:ph sz="quarter" idx="13"/>
          </p:nvPr>
        </p:nvSpPr>
        <p:spPr>
          <a:xfrm>
            <a:off x="457200" y="1562100"/>
            <a:ext cx="5524500" cy="4152899"/>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4704448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yle 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32050-BB3B-43EF-9EE5-E3B95E7EA2AB}"/>
              </a:ext>
            </a:extLst>
          </p:cNvPr>
          <p:cNvSpPr>
            <a:spLocks noGrp="1"/>
          </p:cNvSpPr>
          <p:nvPr>
            <p:ph type="title"/>
          </p:nvPr>
        </p:nvSpPr>
        <p:spPr/>
        <p:txBody>
          <a:bodyPr/>
          <a:lstStyle/>
          <a:p>
            <a:r>
              <a:rPr lang="en-US"/>
              <a:t>Click to edit Master title style</a:t>
            </a:r>
          </a:p>
        </p:txBody>
      </p:sp>
      <p:sp>
        <p:nvSpPr>
          <p:cNvPr id="4" name="Text Placeholder 2">
            <a:extLst>
              <a:ext uri="{FF2B5EF4-FFF2-40B4-BE49-F238E27FC236}">
                <a16:creationId xmlns:a16="http://schemas.microsoft.com/office/drawing/2014/main" id="{4FA636AB-50E1-4BDA-A750-84D1F6D12377}"/>
              </a:ext>
            </a:extLst>
          </p:cNvPr>
          <p:cNvSpPr>
            <a:spLocks noGrp="1"/>
          </p:cNvSpPr>
          <p:nvPr>
            <p:ph type="body" idx="10"/>
          </p:nvPr>
        </p:nvSpPr>
        <p:spPr>
          <a:xfrm>
            <a:off x="6210300" y="1555945"/>
            <a:ext cx="5524500" cy="227755"/>
          </a:xfrm>
        </p:spPr>
        <p:txBody>
          <a:bodyPr wrap="square" anchor="b">
            <a:spAutoFit/>
          </a:bodyPr>
          <a:lstStyle>
            <a:lvl1pPr marL="0" indent="0">
              <a:buNone/>
              <a:defRPr sz="1600" b="0" cap="all" baseline="0">
                <a:solidFill>
                  <a:schemeClr val="accent2"/>
                </a:solidFill>
                <a:latin typeface="Vollkorn" pitchFamily="2" charset="0"/>
                <a:ea typeface="Vollkorn"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7">
            <a:extLst>
              <a:ext uri="{FF2B5EF4-FFF2-40B4-BE49-F238E27FC236}">
                <a16:creationId xmlns:a16="http://schemas.microsoft.com/office/drawing/2014/main" id="{8D479692-142E-44E1-9CF0-BA09057166F3}"/>
              </a:ext>
            </a:extLst>
          </p:cNvPr>
          <p:cNvSpPr>
            <a:spLocks noGrp="1"/>
          </p:cNvSpPr>
          <p:nvPr>
            <p:ph type="body" sz="quarter" idx="12" hasCustomPrompt="1"/>
          </p:nvPr>
        </p:nvSpPr>
        <p:spPr>
          <a:xfrm>
            <a:off x="457198" y="5506763"/>
            <a:ext cx="5524500" cy="208237"/>
          </a:xfrm>
        </p:spPr>
        <p:txBody>
          <a:bodyPr>
            <a:normAutofit/>
          </a:bodyPr>
          <a:lstStyle>
            <a:lvl1pPr marL="0" indent="0">
              <a:buNone/>
              <a:defRPr sz="1200"/>
            </a:lvl1pPr>
            <a:lvl2pPr marL="228600" indent="0">
              <a:buNone/>
              <a:defRPr/>
            </a:lvl2pPr>
          </a:lstStyle>
          <a:p>
            <a:pPr lvl="0"/>
            <a:r>
              <a:rPr lang="en-US"/>
              <a:t>Click to edit photo caption</a:t>
            </a:r>
          </a:p>
        </p:txBody>
      </p:sp>
      <p:sp>
        <p:nvSpPr>
          <p:cNvPr id="9" name="Text Placeholder 5">
            <a:extLst>
              <a:ext uri="{FF2B5EF4-FFF2-40B4-BE49-F238E27FC236}">
                <a16:creationId xmlns:a16="http://schemas.microsoft.com/office/drawing/2014/main" id="{3BC13B0A-687B-41E9-8BA6-DEE412170CD4}"/>
              </a:ext>
            </a:extLst>
          </p:cNvPr>
          <p:cNvSpPr>
            <a:spLocks noGrp="1"/>
          </p:cNvSpPr>
          <p:nvPr>
            <p:ph type="body" sz="quarter" idx="13"/>
          </p:nvPr>
        </p:nvSpPr>
        <p:spPr>
          <a:xfrm>
            <a:off x="6210300" y="1967504"/>
            <a:ext cx="5524498" cy="3747496"/>
          </a:xfrm>
        </p:spPr>
        <p:txBody>
          <a:bodyPr/>
          <a:lstStyle/>
          <a:p>
            <a:pPr lvl="0"/>
            <a:r>
              <a:rPr lang="en-US"/>
              <a:t>Click to edit Master text styles</a:t>
            </a:r>
          </a:p>
          <a:p>
            <a:pPr lvl="1"/>
            <a:r>
              <a:rPr lang="en-US"/>
              <a:t>Second level</a:t>
            </a:r>
          </a:p>
        </p:txBody>
      </p:sp>
      <p:sp>
        <p:nvSpPr>
          <p:cNvPr id="5" name="Content Placeholder 4">
            <a:extLst>
              <a:ext uri="{FF2B5EF4-FFF2-40B4-BE49-F238E27FC236}">
                <a16:creationId xmlns:a16="http://schemas.microsoft.com/office/drawing/2014/main" id="{ED4BC307-CB32-4EAB-982B-3175E9CF9388}"/>
              </a:ext>
            </a:extLst>
          </p:cNvPr>
          <p:cNvSpPr>
            <a:spLocks noGrp="1"/>
          </p:cNvSpPr>
          <p:nvPr>
            <p:ph sz="quarter" idx="14"/>
          </p:nvPr>
        </p:nvSpPr>
        <p:spPr>
          <a:xfrm>
            <a:off x="457200" y="1562100"/>
            <a:ext cx="5524498" cy="3760858"/>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81670125"/>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yle 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4F67C-1BCA-4313-904E-F781F2E5CD51}"/>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D086B4BF-D168-47BC-BCEB-706A1625E86D}"/>
              </a:ext>
            </a:extLst>
          </p:cNvPr>
          <p:cNvSpPr>
            <a:spLocks noGrp="1"/>
          </p:cNvSpPr>
          <p:nvPr>
            <p:ph type="body" sz="quarter" idx="10"/>
          </p:nvPr>
        </p:nvSpPr>
        <p:spPr>
          <a:xfrm>
            <a:off x="457200" y="1562100"/>
            <a:ext cx="7467600" cy="4152900"/>
          </a:xfrm>
        </p:spPr>
        <p:txBody>
          <a:bodyPr/>
          <a:lstStyle>
            <a:lvl3pPr marL="914400" indent="0">
              <a:buNone/>
              <a:defRPr/>
            </a:lvl3pPr>
          </a:lstStyle>
          <a:p>
            <a:pPr lvl="0"/>
            <a:r>
              <a:rPr lang="en-US"/>
              <a:t>Click to edit Master text styles</a:t>
            </a:r>
          </a:p>
          <a:p>
            <a:pPr lvl="1"/>
            <a:r>
              <a:rPr lang="en-US"/>
              <a:t>Second level</a:t>
            </a:r>
          </a:p>
        </p:txBody>
      </p:sp>
      <p:sp>
        <p:nvSpPr>
          <p:cNvPr id="8" name="Text Placeholder 7">
            <a:extLst>
              <a:ext uri="{FF2B5EF4-FFF2-40B4-BE49-F238E27FC236}">
                <a16:creationId xmlns:a16="http://schemas.microsoft.com/office/drawing/2014/main" id="{6A572EED-C34F-488E-873C-7DC86F836584}"/>
              </a:ext>
            </a:extLst>
          </p:cNvPr>
          <p:cNvSpPr>
            <a:spLocks noGrp="1"/>
          </p:cNvSpPr>
          <p:nvPr>
            <p:ph type="body" sz="quarter" idx="11" hasCustomPrompt="1"/>
          </p:nvPr>
        </p:nvSpPr>
        <p:spPr>
          <a:xfrm>
            <a:off x="8153400" y="1562099"/>
            <a:ext cx="3581400" cy="4152899"/>
          </a:xfrm>
        </p:spPr>
        <p:txBody>
          <a:bodyPr/>
          <a:lstStyle>
            <a:lvl1pPr marL="0" indent="0">
              <a:buFontTx/>
              <a:buNone/>
              <a:defRPr i="1">
                <a:solidFill>
                  <a:schemeClr val="accent2"/>
                </a:solidFill>
                <a:latin typeface="Vollkorn" pitchFamily="2" charset="0"/>
                <a:ea typeface="Vollkorn" pitchFamily="2" charset="0"/>
              </a:defRPr>
            </a:lvl1pPr>
            <a:lvl2pPr marL="2286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callout</a:t>
            </a:r>
          </a:p>
        </p:txBody>
      </p:sp>
    </p:spTree>
    <p:extLst>
      <p:ext uri="{BB962C8B-B14F-4D97-AF65-F5344CB8AC3E}">
        <p14:creationId xmlns:p14="http://schemas.microsoft.com/office/powerpoint/2010/main" val="1014865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yle 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C695D-4B35-4F95-ADA0-B1E29DDC3C9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DA8CC894-1609-4887-AB6E-37EE20A458FB}"/>
              </a:ext>
            </a:extLst>
          </p:cNvPr>
          <p:cNvSpPr>
            <a:spLocks noGrp="1"/>
          </p:cNvSpPr>
          <p:nvPr>
            <p:ph type="body" idx="10"/>
          </p:nvPr>
        </p:nvSpPr>
        <p:spPr>
          <a:xfrm>
            <a:off x="469901" y="1555945"/>
            <a:ext cx="3568700" cy="227755"/>
          </a:xfrm>
        </p:spPr>
        <p:txBody>
          <a:bodyPr wrap="square" anchor="b">
            <a:spAutoFit/>
          </a:bodyPr>
          <a:lstStyle>
            <a:lvl1pPr marL="0" indent="0">
              <a:buNone/>
              <a:defRPr sz="1600" b="0" cap="all" baseline="0">
                <a:solidFill>
                  <a:schemeClr val="accent2"/>
                </a:solidFill>
                <a:latin typeface="Vollkorn" pitchFamily="2" charset="0"/>
                <a:ea typeface="Vollkorn"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6" name="Text Placeholder 5">
            <a:extLst>
              <a:ext uri="{FF2B5EF4-FFF2-40B4-BE49-F238E27FC236}">
                <a16:creationId xmlns:a16="http://schemas.microsoft.com/office/drawing/2014/main" id="{B2FB05B8-0845-442B-A247-FEE29E274363}"/>
              </a:ext>
            </a:extLst>
          </p:cNvPr>
          <p:cNvSpPr>
            <a:spLocks noGrp="1"/>
          </p:cNvSpPr>
          <p:nvPr>
            <p:ph type="body" sz="quarter" idx="12"/>
          </p:nvPr>
        </p:nvSpPr>
        <p:spPr>
          <a:xfrm>
            <a:off x="457201" y="1967504"/>
            <a:ext cx="3581400" cy="3747496"/>
          </a:xfrm>
        </p:spPr>
        <p:txBody>
          <a:bodyPr/>
          <a:lstStyle/>
          <a:p>
            <a:pPr lvl="0"/>
            <a:r>
              <a:rPr lang="en-US"/>
              <a:t>Click to edit Master text styles</a:t>
            </a:r>
          </a:p>
          <a:p>
            <a:pPr lvl="1"/>
            <a:r>
              <a:rPr lang="en-US"/>
              <a:t>Second level</a:t>
            </a:r>
          </a:p>
        </p:txBody>
      </p:sp>
      <p:sp>
        <p:nvSpPr>
          <p:cNvPr id="7" name="Content Placeholder 6">
            <a:extLst>
              <a:ext uri="{FF2B5EF4-FFF2-40B4-BE49-F238E27FC236}">
                <a16:creationId xmlns:a16="http://schemas.microsoft.com/office/drawing/2014/main" id="{9B6F12F8-F6D8-44FD-9BB4-6AAF5AF8E6E9}"/>
              </a:ext>
            </a:extLst>
          </p:cNvPr>
          <p:cNvSpPr>
            <a:spLocks noGrp="1"/>
          </p:cNvSpPr>
          <p:nvPr>
            <p:ph sz="quarter" idx="13"/>
          </p:nvPr>
        </p:nvSpPr>
        <p:spPr>
          <a:xfrm>
            <a:off x="4267200" y="1562100"/>
            <a:ext cx="7467600" cy="4152900"/>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026270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yle 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C695D-4B35-4F95-ADA0-B1E29DDC3C9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DA8CC894-1609-4887-AB6E-37EE20A458FB}"/>
              </a:ext>
            </a:extLst>
          </p:cNvPr>
          <p:cNvSpPr>
            <a:spLocks noGrp="1"/>
          </p:cNvSpPr>
          <p:nvPr>
            <p:ph type="body" idx="10"/>
          </p:nvPr>
        </p:nvSpPr>
        <p:spPr>
          <a:xfrm>
            <a:off x="457200" y="1555945"/>
            <a:ext cx="3581401" cy="227755"/>
          </a:xfrm>
        </p:spPr>
        <p:txBody>
          <a:bodyPr wrap="square" anchor="b">
            <a:spAutoFit/>
          </a:bodyPr>
          <a:lstStyle>
            <a:lvl1pPr marL="0" indent="0">
              <a:buNone/>
              <a:defRPr sz="1600" b="0" cap="all" baseline="0">
                <a:solidFill>
                  <a:schemeClr val="accent2"/>
                </a:solidFill>
                <a:latin typeface="Vollkorn" pitchFamily="2" charset="0"/>
                <a:ea typeface="Vollkorn"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7" name="Text Placeholder 5">
            <a:extLst>
              <a:ext uri="{FF2B5EF4-FFF2-40B4-BE49-F238E27FC236}">
                <a16:creationId xmlns:a16="http://schemas.microsoft.com/office/drawing/2014/main" id="{72C7F9B7-FACA-413F-B8D2-44B01E372AC8}"/>
              </a:ext>
            </a:extLst>
          </p:cNvPr>
          <p:cNvSpPr>
            <a:spLocks noGrp="1"/>
          </p:cNvSpPr>
          <p:nvPr>
            <p:ph type="body" sz="quarter" idx="13"/>
          </p:nvPr>
        </p:nvSpPr>
        <p:spPr>
          <a:xfrm>
            <a:off x="457200" y="1967504"/>
            <a:ext cx="3581401" cy="3747496"/>
          </a:xfrm>
        </p:spPr>
        <p:txBody>
          <a:bodyPr/>
          <a:lstStyle/>
          <a:p>
            <a:pPr lvl="0"/>
            <a:r>
              <a:rPr lang="en-US"/>
              <a:t>Click to edit Master text styles</a:t>
            </a:r>
          </a:p>
          <a:p>
            <a:pPr lvl="1"/>
            <a:r>
              <a:rPr lang="en-US"/>
              <a:t>Second level</a:t>
            </a:r>
          </a:p>
        </p:txBody>
      </p:sp>
      <p:sp>
        <p:nvSpPr>
          <p:cNvPr id="8" name="Content Placeholder 7">
            <a:extLst>
              <a:ext uri="{FF2B5EF4-FFF2-40B4-BE49-F238E27FC236}">
                <a16:creationId xmlns:a16="http://schemas.microsoft.com/office/drawing/2014/main" id="{C06406B7-232B-4565-82B2-29BCC6A5403A}"/>
              </a:ext>
            </a:extLst>
          </p:cNvPr>
          <p:cNvSpPr>
            <a:spLocks noGrp="1"/>
          </p:cNvSpPr>
          <p:nvPr>
            <p:ph sz="quarter" idx="14"/>
          </p:nvPr>
        </p:nvSpPr>
        <p:spPr>
          <a:xfrm>
            <a:off x="4267200" y="1562101"/>
            <a:ext cx="3657600" cy="4152899"/>
          </a:xfrm>
        </p:spPr>
        <p:txBody>
          <a:bodyPr/>
          <a:lstStyle>
            <a:lvl3pPr marL="914400" indent="0">
              <a:buNone/>
              <a:defRPr/>
            </a:lvl3pPr>
          </a:lstStyle>
          <a:p>
            <a:pPr lvl="0"/>
            <a:r>
              <a:rPr lang="en-US"/>
              <a:t>Click to edit Master text styles</a:t>
            </a:r>
          </a:p>
          <a:p>
            <a:pPr lvl="1"/>
            <a:r>
              <a:rPr lang="en-US"/>
              <a:t>Second level</a:t>
            </a:r>
          </a:p>
        </p:txBody>
      </p:sp>
      <p:sp>
        <p:nvSpPr>
          <p:cNvPr id="9" name="Content Placeholder 7">
            <a:extLst>
              <a:ext uri="{FF2B5EF4-FFF2-40B4-BE49-F238E27FC236}">
                <a16:creationId xmlns:a16="http://schemas.microsoft.com/office/drawing/2014/main" id="{844AA48A-FE3B-4827-8E1E-1D6A19143684}"/>
              </a:ext>
            </a:extLst>
          </p:cNvPr>
          <p:cNvSpPr>
            <a:spLocks noGrp="1"/>
          </p:cNvSpPr>
          <p:nvPr>
            <p:ph sz="quarter" idx="15"/>
          </p:nvPr>
        </p:nvSpPr>
        <p:spPr>
          <a:xfrm>
            <a:off x="8153401" y="1562101"/>
            <a:ext cx="3581400" cy="4152899"/>
          </a:xfrm>
        </p:spPr>
        <p:txBody>
          <a:bodyPr/>
          <a:lstStyle>
            <a:lvl2pPr>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58604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yle 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C695D-4B35-4F95-ADA0-B1E29DDC3C9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DA8CC894-1609-4887-AB6E-37EE20A458FB}"/>
              </a:ext>
            </a:extLst>
          </p:cNvPr>
          <p:cNvSpPr>
            <a:spLocks noGrp="1"/>
          </p:cNvSpPr>
          <p:nvPr>
            <p:ph type="body" idx="10"/>
          </p:nvPr>
        </p:nvSpPr>
        <p:spPr>
          <a:xfrm>
            <a:off x="457200" y="1555945"/>
            <a:ext cx="3581400" cy="227755"/>
          </a:xfrm>
        </p:spPr>
        <p:txBody>
          <a:bodyPr wrap="square" anchor="b">
            <a:spAutoFit/>
          </a:bodyPr>
          <a:lstStyle>
            <a:lvl1pPr marL="0" indent="0">
              <a:buNone/>
              <a:defRPr sz="1600" b="0" cap="all" baseline="0">
                <a:solidFill>
                  <a:schemeClr val="accent2"/>
                </a:solidFill>
                <a:latin typeface="Vollkorn" pitchFamily="2" charset="0"/>
                <a:ea typeface="Vollkorn"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7" name="Text Placeholder 5">
            <a:extLst>
              <a:ext uri="{FF2B5EF4-FFF2-40B4-BE49-F238E27FC236}">
                <a16:creationId xmlns:a16="http://schemas.microsoft.com/office/drawing/2014/main" id="{72C7F9B7-FACA-413F-B8D2-44B01E372AC8}"/>
              </a:ext>
            </a:extLst>
          </p:cNvPr>
          <p:cNvSpPr>
            <a:spLocks noGrp="1"/>
          </p:cNvSpPr>
          <p:nvPr>
            <p:ph type="body" sz="quarter" idx="13"/>
          </p:nvPr>
        </p:nvSpPr>
        <p:spPr>
          <a:xfrm>
            <a:off x="457200" y="1967504"/>
            <a:ext cx="3581400" cy="3747496"/>
          </a:xfrm>
        </p:spPr>
        <p:txBody>
          <a:bodyPr/>
          <a:lstStyle/>
          <a:p>
            <a:pPr lvl="0"/>
            <a:r>
              <a:rPr lang="en-US"/>
              <a:t>Click to edit Master text styles</a:t>
            </a:r>
          </a:p>
          <a:p>
            <a:pPr lvl="1"/>
            <a:r>
              <a:rPr lang="en-US"/>
              <a:t>Second level</a:t>
            </a:r>
          </a:p>
        </p:txBody>
      </p:sp>
      <p:sp>
        <p:nvSpPr>
          <p:cNvPr id="8" name="Content Placeholder 7">
            <a:extLst>
              <a:ext uri="{FF2B5EF4-FFF2-40B4-BE49-F238E27FC236}">
                <a16:creationId xmlns:a16="http://schemas.microsoft.com/office/drawing/2014/main" id="{738D80F0-B0E6-471B-8E44-7109BDB6B687}"/>
              </a:ext>
            </a:extLst>
          </p:cNvPr>
          <p:cNvSpPr>
            <a:spLocks noGrp="1"/>
          </p:cNvSpPr>
          <p:nvPr>
            <p:ph sz="quarter" idx="16"/>
          </p:nvPr>
        </p:nvSpPr>
        <p:spPr>
          <a:xfrm>
            <a:off x="4267200" y="1562100"/>
            <a:ext cx="3657600" cy="1952623"/>
          </a:xfrm>
        </p:spPr>
        <p:txBody>
          <a:bodyPr/>
          <a:lstStyle/>
          <a:p>
            <a:pPr lvl="0"/>
            <a:r>
              <a:rPr lang="en-US"/>
              <a:t>Click to edit Master text styles</a:t>
            </a:r>
          </a:p>
          <a:p>
            <a:pPr lvl="1"/>
            <a:r>
              <a:rPr lang="en-US"/>
              <a:t>Second level</a:t>
            </a:r>
          </a:p>
        </p:txBody>
      </p:sp>
      <p:sp>
        <p:nvSpPr>
          <p:cNvPr id="12" name="Content Placeholder 7">
            <a:extLst>
              <a:ext uri="{FF2B5EF4-FFF2-40B4-BE49-F238E27FC236}">
                <a16:creationId xmlns:a16="http://schemas.microsoft.com/office/drawing/2014/main" id="{F5A86AB7-33A6-4889-AF84-426F9D5498A3}"/>
              </a:ext>
            </a:extLst>
          </p:cNvPr>
          <p:cNvSpPr>
            <a:spLocks noGrp="1"/>
          </p:cNvSpPr>
          <p:nvPr>
            <p:ph sz="quarter" idx="17"/>
          </p:nvPr>
        </p:nvSpPr>
        <p:spPr>
          <a:xfrm>
            <a:off x="4267200" y="3762377"/>
            <a:ext cx="3657600" cy="1952623"/>
          </a:xfrm>
        </p:spPr>
        <p:txBody>
          <a:bodyPr/>
          <a:lstStyle>
            <a:lvl3pPr marL="914400" indent="0">
              <a:buNone/>
              <a:defRPr/>
            </a:lvl3pPr>
          </a:lstStyle>
          <a:p>
            <a:pPr lvl="0"/>
            <a:r>
              <a:rPr lang="en-US"/>
              <a:t>Click to edit Master text styles</a:t>
            </a:r>
          </a:p>
          <a:p>
            <a:pPr lvl="1"/>
            <a:r>
              <a:rPr lang="en-US"/>
              <a:t>Second level</a:t>
            </a:r>
          </a:p>
        </p:txBody>
      </p:sp>
      <p:sp>
        <p:nvSpPr>
          <p:cNvPr id="13" name="Content Placeholder 7">
            <a:extLst>
              <a:ext uri="{FF2B5EF4-FFF2-40B4-BE49-F238E27FC236}">
                <a16:creationId xmlns:a16="http://schemas.microsoft.com/office/drawing/2014/main" id="{7E83A004-A419-419D-9223-3A97AF75DAD5}"/>
              </a:ext>
            </a:extLst>
          </p:cNvPr>
          <p:cNvSpPr>
            <a:spLocks noGrp="1"/>
          </p:cNvSpPr>
          <p:nvPr>
            <p:ph sz="quarter" idx="18"/>
          </p:nvPr>
        </p:nvSpPr>
        <p:spPr>
          <a:xfrm>
            <a:off x="8153400" y="1562100"/>
            <a:ext cx="3581400" cy="1952623"/>
          </a:xfrm>
        </p:spPr>
        <p:txBody>
          <a:bodyPr/>
          <a:lstStyle/>
          <a:p>
            <a:pPr lvl="0"/>
            <a:r>
              <a:rPr lang="en-US"/>
              <a:t>Click to edit Master text styles</a:t>
            </a:r>
          </a:p>
          <a:p>
            <a:pPr lvl="1"/>
            <a:r>
              <a:rPr lang="en-US"/>
              <a:t>Second level</a:t>
            </a:r>
          </a:p>
        </p:txBody>
      </p:sp>
      <p:sp>
        <p:nvSpPr>
          <p:cNvPr id="14" name="Content Placeholder 7">
            <a:extLst>
              <a:ext uri="{FF2B5EF4-FFF2-40B4-BE49-F238E27FC236}">
                <a16:creationId xmlns:a16="http://schemas.microsoft.com/office/drawing/2014/main" id="{F8CA0332-4006-42AB-A815-ECB7ABE0A81F}"/>
              </a:ext>
            </a:extLst>
          </p:cNvPr>
          <p:cNvSpPr>
            <a:spLocks noGrp="1"/>
          </p:cNvSpPr>
          <p:nvPr>
            <p:ph sz="quarter" idx="19"/>
          </p:nvPr>
        </p:nvSpPr>
        <p:spPr>
          <a:xfrm>
            <a:off x="8153400" y="3762377"/>
            <a:ext cx="3581400" cy="1952623"/>
          </a:xfrm>
        </p:spPr>
        <p:txBody>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144700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2.png"/><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F46216-FA99-45A8-B27E-E61338040E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6CC0A5-C686-469C-BEDD-D45BF6CFE5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3494066"/>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6" r:id="rId3"/>
    <p:sldLayoutId id="2147483673" r:id="rId4"/>
    <p:sldLayoutId id="2147483674" r:id="rId5"/>
  </p:sldLayoutIdLst>
  <p:txStyles>
    <p:titleStyle>
      <a:lvl1pPr algn="l" defTabSz="914400" rtl="0" eaLnBrk="1" latinLnBrk="0" hangingPunct="1">
        <a:lnSpc>
          <a:spcPct val="90000"/>
        </a:lnSpc>
        <a:spcBef>
          <a:spcPct val="0"/>
        </a:spcBef>
        <a:buNone/>
        <a:defRPr sz="5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p15:clr>
            <a:srgbClr val="F26B43"/>
          </p15:clr>
        </p15:guide>
        <p15:guide id="2" pos="288">
          <p15:clr>
            <a:srgbClr val="F26B43"/>
          </p15:clr>
        </p15:guide>
        <p15:guide id="3" pos="7392">
          <p15:clr>
            <a:srgbClr val="F26B43"/>
          </p15:clr>
        </p15:guide>
        <p15:guide id="4" orient="horz" pos="4032">
          <p15:clr>
            <a:srgbClr val="F26B43"/>
          </p15:clr>
        </p15:guide>
        <p15:guide id="5" pos="672">
          <p15:clr>
            <a:srgbClr val="F26B43"/>
          </p15:clr>
        </p15:guide>
        <p15:guide id="6" pos="7008">
          <p15:clr>
            <a:srgbClr val="F26B43"/>
          </p15:clr>
        </p15:guide>
        <p15:guide id="7" orient="horz" pos="6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97C67E-768C-4EE1-9D82-A1CC01A977FB}"/>
              </a:ext>
            </a:extLst>
          </p:cNvPr>
          <p:cNvSpPr>
            <a:spLocks noGrp="1"/>
          </p:cNvSpPr>
          <p:nvPr>
            <p:ph type="title"/>
          </p:nvPr>
        </p:nvSpPr>
        <p:spPr>
          <a:xfrm>
            <a:off x="457200" y="685800"/>
            <a:ext cx="11277600" cy="692497"/>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CB9592F2-8100-4141-B00E-6DE83CB99BE2}"/>
              </a:ext>
            </a:extLst>
          </p:cNvPr>
          <p:cNvSpPr>
            <a:spLocks noGrp="1"/>
          </p:cNvSpPr>
          <p:nvPr>
            <p:ph type="body" idx="1"/>
          </p:nvPr>
        </p:nvSpPr>
        <p:spPr>
          <a:xfrm>
            <a:off x="457200" y="1562101"/>
            <a:ext cx="11277600" cy="4152899"/>
          </a:xfrm>
          <a:prstGeom prst="rect">
            <a:avLst/>
          </a:prstGeom>
        </p:spPr>
        <p:txBody>
          <a:bodyPr vert="horz" lIns="0" tIns="0" rIns="0" bIns="0" rtlCol="0">
            <a:normAutofit/>
          </a:bodyPr>
          <a:lstStyle/>
          <a:p>
            <a:pPr lvl="0"/>
            <a:r>
              <a:rPr lang="en-US"/>
              <a:t>First level</a:t>
            </a:r>
          </a:p>
          <a:p>
            <a:pPr lvl="1"/>
            <a:r>
              <a:rPr lang="en-US"/>
              <a:t>Second level</a:t>
            </a:r>
          </a:p>
        </p:txBody>
      </p:sp>
      <p:sp>
        <p:nvSpPr>
          <p:cNvPr id="7" name="Rectangle: Single Corner Rounded 6">
            <a:extLst>
              <a:ext uri="{FF2B5EF4-FFF2-40B4-BE49-F238E27FC236}">
                <a16:creationId xmlns:a16="http://schemas.microsoft.com/office/drawing/2014/main" id="{C1D690F6-7B15-4919-9A8C-E0D252BEA079}"/>
              </a:ext>
            </a:extLst>
          </p:cNvPr>
          <p:cNvSpPr/>
          <p:nvPr userDrawn="1"/>
        </p:nvSpPr>
        <p:spPr>
          <a:xfrm>
            <a:off x="457200" y="5943600"/>
            <a:ext cx="11277600" cy="457200"/>
          </a:xfrm>
          <a:prstGeom prst="round1Rect">
            <a:avLst>
              <a:gd name="adj" fmla="val 4062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D9843F2-B154-4BCF-8051-09B7CEED3790}"/>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738423" y="5974863"/>
            <a:ext cx="1910814" cy="394673"/>
          </a:xfrm>
          <a:prstGeom prst="rect">
            <a:avLst/>
          </a:prstGeom>
        </p:spPr>
      </p:pic>
    </p:spTree>
    <p:extLst>
      <p:ext uri="{BB962C8B-B14F-4D97-AF65-F5344CB8AC3E}">
        <p14:creationId xmlns:p14="http://schemas.microsoft.com/office/powerpoint/2010/main" val="2438109166"/>
      </p:ext>
    </p:extLst>
  </p:cSld>
  <p:clrMap bg1="lt1" tx1="dk1" bg2="lt2" tx2="dk2" accent1="accent1" accent2="accent2" accent3="accent3" accent4="accent4" accent5="accent5" accent6="accent6" hlink="hlink" folHlink="folHlink"/>
  <p:sldLayoutIdLst>
    <p:sldLayoutId id="2147483675" r:id="rId1"/>
    <p:sldLayoutId id="2147483661"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5000" kern="1200">
          <a:solidFill>
            <a:schemeClr val="accent1"/>
          </a:solidFill>
          <a:latin typeface="+mj-lt"/>
          <a:ea typeface="+mj-ea"/>
          <a:cs typeface="+mj-cs"/>
        </a:defRPr>
      </a:lvl1pPr>
    </p:titleStyle>
    <p:bodyStyle>
      <a:lvl1pPr marL="171450" indent="-171450" algn="l" defTabSz="914400" rtl="0" eaLnBrk="1" latinLnBrk="0" hangingPunct="1">
        <a:lnSpc>
          <a:spcPct val="90000"/>
        </a:lnSpc>
        <a:spcBef>
          <a:spcPts val="1000"/>
        </a:spcBef>
        <a:buClr>
          <a:schemeClr val="tx2"/>
        </a:buClr>
        <a:buFont typeface="Wingdings" panose="05000000000000000000" pitchFamily="2" charset="2"/>
        <a:buChar char="§"/>
        <a:defRPr sz="1600" kern="1200">
          <a:solidFill>
            <a:schemeClr val="tx1"/>
          </a:solidFill>
          <a:latin typeface="+mn-lt"/>
          <a:ea typeface="+mn-ea"/>
          <a:cs typeface="+mn-cs"/>
        </a:defRPr>
      </a:lvl1pPr>
      <a:lvl2pPr marL="400050" indent="-171450" algn="l" defTabSz="914400" rtl="0" eaLnBrk="1" latinLnBrk="0" hangingPunct="1">
        <a:lnSpc>
          <a:spcPct val="90000"/>
        </a:lnSpc>
        <a:spcBef>
          <a:spcPts val="500"/>
        </a:spcBef>
        <a:buClr>
          <a:schemeClr val="tx2">
            <a:lumMod val="60000"/>
            <a:lumOff val="40000"/>
          </a:schemeClr>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userDrawn="1">
          <p15:clr>
            <a:srgbClr val="F26B43"/>
          </p15:clr>
        </p15:guide>
        <p15:guide id="2" pos="288" userDrawn="1">
          <p15:clr>
            <a:srgbClr val="F26B43"/>
          </p15:clr>
        </p15:guide>
        <p15:guide id="3" pos="7392" userDrawn="1">
          <p15:clr>
            <a:srgbClr val="F26B43"/>
          </p15:clr>
        </p15:guide>
        <p15:guide id="4" orient="horz" pos="4032" userDrawn="1">
          <p15:clr>
            <a:srgbClr val="F26B43"/>
          </p15:clr>
        </p15:guide>
        <p15:guide id="5" pos="3768" userDrawn="1">
          <p15:clr>
            <a:srgbClr val="F26B43"/>
          </p15:clr>
        </p15:guide>
        <p15:guide id="6" pos="3912" userDrawn="1">
          <p15:clr>
            <a:srgbClr val="F26B43"/>
          </p15:clr>
        </p15:guide>
        <p15:guide id="7" orient="horz" pos="3744" userDrawn="1">
          <p15:clr>
            <a:srgbClr val="F26B43"/>
          </p15:clr>
        </p15:guide>
        <p15:guide id="8" orient="horz" pos="3600" userDrawn="1">
          <p15:clr>
            <a:srgbClr val="F26B43"/>
          </p15:clr>
        </p15:guide>
        <p15:guide id="9" pos="2688" userDrawn="1">
          <p15:clr>
            <a:srgbClr val="F26B43"/>
          </p15:clr>
        </p15:guide>
        <p15:guide id="11" pos="4992" userDrawn="1">
          <p15:clr>
            <a:srgbClr val="F26B43"/>
          </p15:clr>
        </p15:guide>
        <p15:guide id="12" pos="5136" userDrawn="1">
          <p15:clr>
            <a:srgbClr val="F26B43"/>
          </p15:clr>
        </p15:guide>
        <p15:guide id="13" pos="2544" userDrawn="1">
          <p15:clr>
            <a:srgbClr val="F26B43"/>
          </p15:clr>
        </p15:guide>
        <p15:guide id="14" orient="horz" pos="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hyperlink" Target="mailto:sclapp@berkshireplanning.org"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60225831-042C-403B-96A3-1A6E5B479493}"/>
              </a:ext>
            </a:extLst>
          </p:cNvPr>
          <p:cNvSpPr>
            <a:spLocks noGrp="1"/>
          </p:cNvSpPr>
          <p:nvPr>
            <p:ph type="title"/>
          </p:nvPr>
        </p:nvSpPr>
        <p:spPr>
          <a:xfrm>
            <a:off x="1066800" y="1028702"/>
            <a:ext cx="10058400" cy="2239432"/>
          </a:xfrm>
        </p:spPr>
        <p:txBody>
          <a:bodyPr>
            <a:normAutofit/>
          </a:bodyPr>
          <a:lstStyle/>
          <a:p>
            <a:r>
              <a:rPr lang="en-US" dirty="0"/>
              <a:t>Understanding the Presence of Pests: Tips and Tools for Local Public Health Inspectors</a:t>
            </a:r>
          </a:p>
        </p:txBody>
      </p:sp>
      <p:sp>
        <p:nvSpPr>
          <p:cNvPr id="26" name="Text Placeholder 25">
            <a:extLst>
              <a:ext uri="{FF2B5EF4-FFF2-40B4-BE49-F238E27FC236}">
                <a16:creationId xmlns:a16="http://schemas.microsoft.com/office/drawing/2014/main" id="{F6D1D73E-61D0-430C-9314-D5EE892DEA71}"/>
              </a:ext>
            </a:extLst>
          </p:cNvPr>
          <p:cNvSpPr>
            <a:spLocks noGrp="1"/>
          </p:cNvSpPr>
          <p:nvPr>
            <p:ph type="body" sz="quarter" idx="10"/>
          </p:nvPr>
        </p:nvSpPr>
        <p:spPr>
          <a:xfrm>
            <a:off x="444500" y="4656666"/>
            <a:ext cx="11222567" cy="438147"/>
          </a:xfrm>
        </p:spPr>
        <p:txBody>
          <a:bodyPr/>
          <a:lstStyle/>
          <a:p>
            <a:pPr algn="r"/>
            <a:r>
              <a:rPr lang="en-US" dirty="0"/>
              <a:t> September 22, 2026  </a:t>
            </a:r>
          </a:p>
        </p:txBody>
      </p:sp>
      <p:sp>
        <p:nvSpPr>
          <p:cNvPr id="2" name="TextBox 1">
            <a:extLst>
              <a:ext uri="{FF2B5EF4-FFF2-40B4-BE49-F238E27FC236}">
                <a16:creationId xmlns:a16="http://schemas.microsoft.com/office/drawing/2014/main" id="{7F291B89-CC26-58AC-DBB3-D556E01A4D9A}"/>
              </a:ext>
            </a:extLst>
          </p:cNvPr>
          <p:cNvSpPr txBox="1"/>
          <p:nvPr/>
        </p:nvSpPr>
        <p:spPr>
          <a:xfrm>
            <a:off x="1066800" y="3589867"/>
            <a:ext cx="5384800" cy="1354217"/>
          </a:xfrm>
          <a:prstGeom prst="rect">
            <a:avLst/>
          </a:prstGeom>
          <a:noFill/>
        </p:spPr>
        <p:txBody>
          <a:bodyPr wrap="square" rtlCol="0">
            <a:spAutoFit/>
          </a:bodyPr>
          <a:lstStyle/>
          <a:p>
            <a:r>
              <a:rPr lang="en-US" sz="2800" dirty="0">
                <a:solidFill>
                  <a:schemeClr val="accent2">
                    <a:lumMod val="60000"/>
                    <a:lumOff val="40000"/>
                  </a:schemeClr>
                </a:solidFill>
              </a:rPr>
              <a:t>Sasha Clapp MS, REHS/RS</a:t>
            </a:r>
          </a:p>
          <a:p>
            <a:r>
              <a:rPr lang="en-US" dirty="0">
                <a:solidFill>
                  <a:schemeClr val="accent2">
                    <a:lumMod val="60000"/>
                    <a:lumOff val="40000"/>
                  </a:schemeClr>
                </a:solidFill>
              </a:rPr>
              <a:t>Public Health Training Specialist</a:t>
            </a:r>
          </a:p>
          <a:p>
            <a:r>
              <a:rPr lang="en-US" dirty="0">
                <a:solidFill>
                  <a:schemeClr val="accent2">
                    <a:lumMod val="60000"/>
                    <a:lumOff val="40000"/>
                  </a:schemeClr>
                </a:solidFill>
              </a:rPr>
              <a:t>Berkshire-Hampden Public Health Training Hub</a:t>
            </a:r>
          </a:p>
          <a:p>
            <a:endParaRPr lang="en-US" dirty="0">
              <a:solidFill>
                <a:schemeClr val="accent2">
                  <a:lumMod val="60000"/>
                  <a:lumOff val="40000"/>
                </a:schemeClr>
              </a:solidFill>
            </a:endParaRPr>
          </a:p>
        </p:txBody>
      </p:sp>
    </p:spTree>
    <p:extLst>
      <p:ext uri="{BB962C8B-B14F-4D97-AF65-F5344CB8AC3E}">
        <p14:creationId xmlns:p14="http://schemas.microsoft.com/office/powerpoint/2010/main" val="384019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itle 44">
            <a:extLst>
              <a:ext uri="{FF2B5EF4-FFF2-40B4-BE49-F238E27FC236}">
                <a16:creationId xmlns:a16="http://schemas.microsoft.com/office/drawing/2014/main" id="{04DAD593-1887-4F20-B4A2-39214A4B230E}"/>
              </a:ext>
            </a:extLst>
          </p:cNvPr>
          <p:cNvSpPr>
            <a:spLocks noGrp="1"/>
          </p:cNvSpPr>
          <p:nvPr>
            <p:ph type="title"/>
          </p:nvPr>
        </p:nvSpPr>
        <p:spPr>
          <a:xfrm>
            <a:off x="358839" y="330200"/>
            <a:ext cx="11277600" cy="692497"/>
          </a:xfrm>
        </p:spPr>
        <p:txBody>
          <a:bodyPr/>
          <a:lstStyle/>
          <a:p>
            <a:r>
              <a:rPr lang="en-US" dirty="0"/>
              <a:t>Agenda</a:t>
            </a:r>
          </a:p>
        </p:txBody>
      </p:sp>
      <p:sp>
        <p:nvSpPr>
          <p:cNvPr id="46" name="Content Placeholder 45">
            <a:extLst>
              <a:ext uri="{FF2B5EF4-FFF2-40B4-BE49-F238E27FC236}">
                <a16:creationId xmlns:a16="http://schemas.microsoft.com/office/drawing/2014/main" id="{89E7C775-10EF-49AB-8EC0-73919FD8FF6D}"/>
              </a:ext>
            </a:extLst>
          </p:cNvPr>
          <p:cNvSpPr>
            <a:spLocks noGrp="1"/>
          </p:cNvSpPr>
          <p:nvPr>
            <p:ph sz="quarter" idx="10"/>
          </p:nvPr>
        </p:nvSpPr>
        <p:spPr>
          <a:xfrm>
            <a:off x="364115" y="1352550"/>
            <a:ext cx="6502352" cy="4152900"/>
          </a:xfrm>
        </p:spPr>
        <p:txBody>
          <a:bodyPr>
            <a:normAutofit/>
          </a:bodyPr>
          <a:lstStyle/>
          <a:p>
            <a:pPr marL="0" lvl="0" indent="0">
              <a:buNone/>
            </a:pPr>
            <a:r>
              <a:rPr lang="en-US" sz="2400" dirty="0"/>
              <a:t>1.  Brief overview of a few common pests encountered during food and housing inspections</a:t>
            </a:r>
          </a:p>
          <a:p>
            <a:pPr marL="0" lvl="0" indent="0">
              <a:buNone/>
            </a:pPr>
            <a:r>
              <a:rPr lang="en-US" sz="2400" dirty="0"/>
              <a:t>2. Making sense of pest management reports</a:t>
            </a:r>
          </a:p>
          <a:p>
            <a:pPr marL="0" lvl="0" indent="0">
              <a:buNone/>
            </a:pPr>
            <a:r>
              <a:rPr lang="en-US" sz="2400" dirty="0"/>
              <a:t>3. Focusing on root causes: pests as a symptom rather than a source of problems			</a:t>
            </a:r>
          </a:p>
          <a:p>
            <a:pPr marL="0" lvl="0" indent="0">
              <a:buNone/>
            </a:pPr>
            <a:r>
              <a:rPr lang="en-US" sz="2400" dirty="0"/>
              <a:t>4. Strategies for collaboration:</a:t>
            </a:r>
          </a:p>
          <a:p>
            <a:pPr marL="571500" lvl="1" indent="-342900">
              <a:buAutoNum type="alphaLcPeriod"/>
            </a:pPr>
            <a:r>
              <a:rPr lang="en-US" sz="2400" dirty="0"/>
              <a:t>Addressing pests in food inspections</a:t>
            </a:r>
          </a:p>
          <a:p>
            <a:pPr marL="571500" lvl="1" indent="-342900">
              <a:buAutoNum type="alphaLcPeriod"/>
            </a:pPr>
            <a:r>
              <a:rPr lang="en-US" sz="2400" dirty="0"/>
              <a:t>Addressing pests in housing inspections</a:t>
            </a:r>
          </a:p>
          <a:p>
            <a:pPr marL="0" lvl="0" indent="0">
              <a:buNone/>
            </a:pPr>
            <a:r>
              <a:rPr lang="en-US" sz="2400" dirty="0"/>
              <a:t>6. Destigmatizing pests as a local health agent: how our reactions can impact response</a:t>
            </a:r>
          </a:p>
          <a:p>
            <a:pPr marL="0" indent="0" algn="l">
              <a:lnSpc>
                <a:spcPct val="150000"/>
              </a:lnSpc>
              <a:buNone/>
            </a:pPr>
            <a:endParaRPr lang="en-US" sz="1800" dirty="0"/>
          </a:p>
        </p:txBody>
      </p:sp>
      <p:pic>
        <p:nvPicPr>
          <p:cNvPr id="4" name="Picture 3">
            <a:extLst>
              <a:ext uri="{FF2B5EF4-FFF2-40B4-BE49-F238E27FC236}">
                <a16:creationId xmlns:a16="http://schemas.microsoft.com/office/drawing/2014/main" id="{762122B4-5019-D12D-1F09-D66B9D241E23}"/>
              </a:ext>
            </a:extLst>
          </p:cNvPr>
          <p:cNvPicPr>
            <a:picLocks noChangeAspect="1"/>
          </p:cNvPicPr>
          <p:nvPr/>
        </p:nvPicPr>
        <p:blipFill>
          <a:blip r:embed="rId2"/>
          <a:stretch>
            <a:fillRect/>
          </a:stretch>
        </p:blipFill>
        <p:spPr>
          <a:xfrm>
            <a:off x="6443181" y="1995132"/>
            <a:ext cx="2611935" cy="3731336"/>
          </a:xfrm>
          <a:prstGeom prst="rect">
            <a:avLst/>
          </a:prstGeom>
        </p:spPr>
      </p:pic>
      <p:pic>
        <p:nvPicPr>
          <p:cNvPr id="6" name="Picture 5">
            <a:extLst>
              <a:ext uri="{FF2B5EF4-FFF2-40B4-BE49-F238E27FC236}">
                <a16:creationId xmlns:a16="http://schemas.microsoft.com/office/drawing/2014/main" id="{ED0F09A9-4E51-F63E-C4A6-C3693B95AD07}"/>
              </a:ext>
            </a:extLst>
          </p:cNvPr>
          <p:cNvPicPr>
            <a:picLocks noChangeAspect="1"/>
          </p:cNvPicPr>
          <p:nvPr/>
        </p:nvPicPr>
        <p:blipFill>
          <a:blip r:embed="rId3"/>
          <a:stretch>
            <a:fillRect/>
          </a:stretch>
        </p:blipFill>
        <p:spPr>
          <a:xfrm>
            <a:off x="9254068" y="1036049"/>
            <a:ext cx="1986324" cy="1918166"/>
          </a:xfrm>
          <a:prstGeom prst="rect">
            <a:avLst/>
          </a:prstGeom>
        </p:spPr>
      </p:pic>
    </p:spTree>
    <p:extLst>
      <p:ext uri="{BB962C8B-B14F-4D97-AF65-F5344CB8AC3E}">
        <p14:creationId xmlns:p14="http://schemas.microsoft.com/office/powerpoint/2010/main" val="406048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2C223-CEF7-DE58-078B-F5083290B076}"/>
              </a:ext>
            </a:extLst>
          </p:cNvPr>
          <p:cNvSpPr>
            <a:spLocks noGrp="1"/>
          </p:cNvSpPr>
          <p:nvPr>
            <p:ph type="title"/>
          </p:nvPr>
        </p:nvSpPr>
        <p:spPr/>
        <p:txBody>
          <a:bodyPr/>
          <a:lstStyle/>
          <a:p>
            <a:r>
              <a:rPr lang="en-US" dirty="0"/>
              <a:t>Definitions of Pests</a:t>
            </a:r>
          </a:p>
        </p:txBody>
      </p:sp>
      <p:sp>
        <p:nvSpPr>
          <p:cNvPr id="3" name="Content Placeholder 2">
            <a:extLst>
              <a:ext uri="{FF2B5EF4-FFF2-40B4-BE49-F238E27FC236}">
                <a16:creationId xmlns:a16="http://schemas.microsoft.com/office/drawing/2014/main" id="{9A788570-648F-E805-3ACA-F356FD102384}"/>
              </a:ext>
            </a:extLst>
          </p:cNvPr>
          <p:cNvSpPr>
            <a:spLocks noGrp="1"/>
          </p:cNvSpPr>
          <p:nvPr>
            <p:ph sz="quarter" idx="10"/>
          </p:nvPr>
        </p:nvSpPr>
        <p:spPr>
          <a:xfrm>
            <a:off x="457200" y="1562100"/>
            <a:ext cx="6773333" cy="4152900"/>
          </a:xfrm>
        </p:spPr>
        <p:txBody>
          <a:bodyPr/>
          <a:lstStyle/>
          <a:p>
            <a:r>
              <a:rPr lang="en-US" dirty="0"/>
              <a:t>“</a:t>
            </a:r>
            <a:r>
              <a:rPr lang="en-US" b="1" dirty="0"/>
              <a:t>Pest </a:t>
            </a:r>
            <a:r>
              <a:rPr lang="en-US" dirty="0"/>
              <a:t>means any of the following that may cause disease, injury or other health risk to humans or pets, or act as a disease vector, or cause damage to property: </a:t>
            </a:r>
          </a:p>
          <a:p>
            <a:pPr marL="0" indent="0">
              <a:buNone/>
            </a:pPr>
            <a:r>
              <a:rPr lang="en-US" dirty="0"/>
              <a:t>	(1) Insects including, but not limited to, mosquitoes, bees, flies, ants,</a:t>
            </a:r>
          </a:p>
          <a:p>
            <a:pPr marL="0" indent="0">
              <a:buNone/>
            </a:pPr>
            <a:r>
              <a:rPr lang="en-US" dirty="0"/>
              <a:t>                             termites, cockroaches and bed bugs ;</a:t>
            </a:r>
          </a:p>
          <a:p>
            <a:pPr marL="0" indent="0">
              <a:buNone/>
            </a:pPr>
            <a:r>
              <a:rPr lang="en-US" dirty="0"/>
              <a:t>	(2) Arachnids including, but not limited to, spiders, daddy long legs,</a:t>
            </a:r>
          </a:p>
          <a:p>
            <a:pPr marL="0" indent="0">
              <a:buNone/>
            </a:pPr>
            <a:r>
              <a:rPr lang="en-US" dirty="0"/>
              <a:t>                             scorpions, and ticks; </a:t>
            </a:r>
          </a:p>
          <a:p>
            <a:pPr marL="0" indent="0">
              <a:buNone/>
            </a:pPr>
            <a:r>
              <a:rPr lang="en-US" dirty="0"/>
              <a:t>	(3) Rodents; or</a:t>
            </a:r>
          </a:p>
          <a:p>
            <a:pPr marL="0" indent="0">
              <a:buNone/>
            </a:pPr>
            <a:r>
              <a:rPr lang="en-US" dirty="0"/>
              <a:t>	 (4) Other unwanted animal life.” 								(105 CMR 410.010)</a:t>
            </a:r>
          </a:p>
          <a:p>
            <a:pPr marL="0" indent="0">
              <a:buNone/>
            </a:pPr>
            <a:endParaRPr lang="en-US" dirty="0"/>
          </a:p>
          <a:p>
            <a:r>
              <a:rPr lang="en-US" dirty="0"/>
              <a:t>Generally speaking, a pest is a living thing growing or living where unwanted and with the real or perceived potential to cause destruction or harm</a:t>
            </a:r>
          </a:p>
          <a:p>
            <a:pPr marL="0" indent="0">
              <a:buNone/>
            </a:pPr>
            <a:endParaRPr lang="en-US" dirty="0"/>
          </a:p>
        </p:txBody>
      </p:sp>
      <p:pic>
        <p:nvPicPr>
          <p:cNvPr id="5" name="Picture 4">
            <a:extLst>
              <a:ext uri="{FF2B5EF4-FFF2-40B4-BE49-F238E27FC236}">
                <a16:creationId xmlns:a16="http://schemas.microsoft.com/office/drawing/2014/main" id="{44F0BF31-2ADC-4695-33A1-B78E73D7DD55}"/>
              </a:ext>
            </a:extLst>
          </p:cNvPr>
          <p:cNvPicPr>
            <a:picLocks noChangeAspect="1"/>
          </p:cNvPicPr>
          <p:nvPr/>
        </p:nvPicPr>
        <p:blipFill>
          <a:blip r:embed="rId2"/>
          <a:stretch>
            <a:fillRect/>
          </a:stretch>
        </p:blipFill>
        <p:spPr>
          <a:xfrm>
            <a:off x="7617808" y="2119577"/>
            <a:ext cx="3930725" cy="2618846"/>
          </a:xfrm>
          <a:prstGeom prst="rect">
            <a:avLst/>
          </a:prstGeom>
        </p:spPr>
      </p:pic>
    </p:spTree>
    <p:extLst>
      <p:ext uri="{BB962C8B-B14F-4D97-AF65-F5344CB8AC3E}">
        <p14:creationId xmlns:p14="http://schemas.microsoft.com/office/powerpoint/2010/main" val="3406230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C69F-C09F-6059-9A3C-7CDE84F6D12A}"/>
              </a:ext>
            </a:extLst>
          </p:cNvPr>
          <p:cNvSpPr>
            <a:spLocks noGrp="1"/>
          </p:cNvSpPr>
          <p:nvPr>
            <p:ph type="title"/>
          </p:nvPr>
        </p:nvSpPr>
        <p:spPr>
          <a:xfrm>
            <a:off x="364066" y="227681"/>
            <a:ext cx="11675534" cy="582430"/>
          </a:xfrm>
        </p:spPr>
        <p:txBody>
          <a:bodyPr/>
          <a:lstStyle/>
          <a:p>
            <a:r>
              <a:rPr lang="en-US" sz="3200" dirty="0"/>
              <a:t>Common Pests: Cockroaches</a:t>
            </a:r>
          </a:p>
        </p:txBody>
      </p:sp>
      <p:pic>
        <p:nvPicPr>
          <p:cNvPr id="5" name="Picture 4">
            <a:extLst>
              <a:ext uri="{FF2B5EF4-FFF2-40B4-BE49-F238E27FC236}">
                <a16:creationId xmlns:a16="http://schemas.microsoft.com/office/drawing/2014/main" id="{71CA8E34-77A8-E314-6B5D-CAC086D125F4}"/>
              </a:ext>
            </a:extLst>
          </p:cNvPr>
          <p:cNvPicPr>
            <a:picLocks noChangeAspect="1"/>
          </p:cNvPicPr>
          <p:nvPr/>
        </p:nvPicPr>
        <p:blipFill>
          <a:blip r:embed="rId3"/>
          <a:srcRect l="6217" r="6087"/>
          <a:stretch>
            <a:fillRect/>
          </a:stretch>
        </p:blipFill>
        <p:spPr>
          <a:xfrm>
            <a:off x="396215" y="972388"/>
            <a:ext cx="3831771" cy="2905676"/>
          </a:xfrm>
          <a:prstGeom prst="rect">
            <a:avLst/>
          </a:prstGeom>
        </p:spPr>
      </p:pic>
      <p:sp>
        <p:nvSpPr>
          <p:cNvPr id="6" name="TextBox 5">
            <a:extLst>
              <a:ext uri="{FF2B5EF4-FFF2-40B4-BE49-F238E27FC236}">
                <a16:creationId xmlns:a16="http://schemas.microsoft.com/office/drawing/2014/main" id="{2E9059C3-AA3E-C7D3-DEBF-BB020EB576C9}"/>
              </a:ext>
            </a:extLst>
          </p:cNvPr>
          <p:cNvSpPr txBox="1"/>
          <p:nvPr/>
        </p:nvSpPr>
        <p:spPr>
          <a:xfrm>
            <a:off x="364066" y="3971883"/>
            <a:ext cx="3831771" cy="646331"/>
          </a:xfrm>
          <a:prstGeom prst="rect">
            <a:avLst/>
          </a:prstGeom>
          <a:noFill/>
        </p:spPr>
        <p:txBody>
          <a:bodyPr wrap="square" rtlCol="0">
            <a:spAutoFit/>
          </a:bodyPr>
          <a:lstStyle/>
          <a:p>
            <a:pPr algn="ctr"/>
            <a:r>
              <a:rPr lang="en-US" b="1" dirty="0"/>
              <a:t>German Cockroaches (</a:t>
            </a:r>
            <a:r>
              <a:rPr lang="en-US" b="1" i="1" dirty="0"/>
              <a:t>Blattella germanica)</a:t>
            </a:r>
            <a:endParaRPr lang="en-US" b="1" dirty="0"/>
          </a:p>
        </p:txBody>
      </p:sp>
      <p:pic>
        <p:nvPicPr>
          <p:cNvPr id="8" name="Picture 7">
            <a:extLst>
              <a:ext uri="{FF2B5EF4-FFF2-40B4-BE49-F238E27FC236}">
                <a16:creationId xmlns:a16="http://schemas.microsoft.com/office/drawing/2014/main" id="{439E873A-9F1F-1D6E-74AA-3B2D9BC2F242}"/>
              </a:ext>
            </a:extLst>
          </p:cNvPr>
          <p:cNvPicPr>
            <a:picLocks noChangeAspect="1"/>
          </p:cNvPicPr>
          <p:nvPr/>
        </p:nvPicPr>
        <p:blipFill>
          <a:blip r:embed="rId4"/>
          <a:stretch>
            <a:fillRect/>
          </a:stretch>
        </p:blipFill>
        <p:spPr>
          <a:xfrm>
            <a:off x="4433463" y="972388"/>
            <a:ext cx="3530553" cy="2905676"/>
          </a:xfrm>
          <a:prstGeom prst="rect">
            <a:avLst/>
          </a:prstGeom>
        </p:spPr>
      </p:pic>
      <p:sp>
        <p:nvSpPr>
          <p:cNvPr id="10" name="TextBox 9">
            <a:extLst>
              <a:ext uri="{FF2B5EF4-FFF2-40B4-BE49-F238E27FC236}">
                <a16:creationId xmlns:a16="http://schemas.microsoft.com/office/drawing/2014/main" id="{9BAA4870-F81A-A9BC-5925-A21C5991BDB8}"/>
              </a:ext>
            </a:extLst>
          </p:cNvPr>
          <p:cNvSpPr txBox="1"/>
          <p:nvPr/>
        </p:nvSpPr>
        <p:spPr>
          <a:xfrm>
            <a:off x="4465612" y="3971882"/>
            <a:ext cx="3530553" cy="646331"/>
          </a:xfrm>
          <a:prstGeom prst="rect">
            <a:avLst/>
          </a:prstGeom>
          <a:noFill/>
        </p:spPr>
        <p:txBody>
          <a:bodyPr wrap="square" rtlCol="0">
            <a:spAutoFit/>
          </a:bodyPr>
          <a:lstStyle/>
          <a:p>
            <a:pPr algn="ctr"/>
            <a:r>
              <a:rPr lang="en-US" b="1" dirty="0"/>
              <a:t>American Cockroaches (</a:t>
            </a:r>
            <a:r>
              <a:rPr lang="en-US" b="1" i="1" dirty="0" err="1"/>
              <a:t>Periplaneta</a:t>
            </a:r>
            <a:r>
              <a:rPr lang="en-US" b="1" i="1" dirty="0"/>
              <a:t> americana)</a:t>
            </a:r>
            <a:endParaRPr lang="en-US" b="1" dirty="0"/>
          </a:p>
        </p:txBody>
      </p:sp>
      <p:pic>
        <p:nvPicPr>
          <p:cNvPr id="12" name="Picture 11">
            <a:extLst>
              <a:ext uri="{FF2B5EF4-FFF2-40B4-BE49-F238E27FC236}">
                <a16:creationId xmlns:a16="http://schemas.microsoft.com/office/drawing/2014/main" id="{FD5637CC-1B5E-0401-6B50-8E6030C4FECE}"/>
              </a:ext>
            </a:extLst>
          </p:cNvPr>
          <p:cNvPicPr>
            <a:picLocks noChangeAspect="1"/>
          </p:cNvPicPr>
          <p:nvPr/>
        </p:nvPicPr>
        <p:blipFill>
          <a:blip r:embed="rId5"/>
          <a:srcRect l="6891" r="11447"/>
          <a:stretch>
            <a:fillRect/>
          </a:stretch>
        </p:blipFill>
        <p:spPr>
          <a:xfrm>
            <a:off x="8201995" y="963040"/>
            <a:ext cx="3594143" cy="2924371"/>
          </a:xfrm>
          <a:prstGeom prst="rect">
            <a:avLst/>
          </a:prstGeom>
        </p:spPr>
      </p:pic>
      <p:sp>
        <p:nvSpPr>
          <p:cNvPr id="14" name="TextBox 13">
            <a:extLst>
              <a:ext uri="{FF2B5EF4-FFF2-40B4-BE49-F238E27FC236}">
                <a16:creationId xmlns:a16="http://schemas.microsoft.com/office/drawing/2014/main" id="{C5F5DB8F-E534-5303-F280-CE232B9FC3C5}"/>
              </a:ext>
            </a:extLst>
          </p:cNvPr>
          <p:cNvSpPr txBox="1"/>
          <p:nvPr/>
        </p:nvSpPr>
        <p:spPr>
          <a:xfrm>
            <a:off x="8265231" y="3971882"/>
            <a:ext cx="3530553" cy="923330"/>
          </a:xfrm>
          <a:prstGeom prst="rect">
            <a:avLst/>
          </a:prstGeom>
          <a:noFill/>
        </p:spPr>
        <p:txBody>
          <a:bodyPr wrap="square" rtlCol="0">
            <a:spAutoFit/>
          </a:bodyPr>
          <a:lstStyle/>
          <a:p>
            <a:pPr algn="ctr"/>
            <a:r>
              <a:rPr lang="en-US" b="1" dirty="0"/>
              <a:t>Oriental Cockroaches (</a:t>
            </a:r>
            <a:r>
              <a:rPr lang="en-US" b="1" i="1" dirty="0" err="1"/>
              <a:t>Blatta</a:t>
            </a:r>
            <a:r>
              <a:rPr lang="en-US" b="1" i="1" dirty="0"/>
              <a:t> orientalis)</a:t>
            </a:r>
            <a:endParaRPr lang="en-US" b="1" dirty="0"/>
          </a:p>
          <a:p>
            <a:pPr algn="ctr"/>
            <a:endParaRPr lang="en-US" dirty="0"/>
          </a:p>
        </p:txBody>
      </p:sp>
      <p:sp>
        <p:nvSpPr>
          <p:cNvPr id="15" name="TextBox 14">
            <a:extLst>
              <a:ext uri="{FF2B5EF4-FFF2-40B4-BE49-F238E27FC236}">
                <a16:creationId xmlns:a16="http://schemas.microsoft.com/office/drawing/2014/main" id="{7F60D9A5-FAB8-6BA1-2C25-D3CD97CDB4B7}"/>
              </a:ext>
            </a:extLst>
          </p:cNvPr>
          <p:cNvSpPr txBox="1"/>
          <p:nvPr/>
        </p:nvSpPr>
        <p:spPr>
          <a:xfrm>
            <a:off x="428364" y="4618213"/>
            <a:ext cx="3799622"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t>Most common in food establishments and homes</a:t>
            </a:r>
          </a:p>
          <a:p>
            <a:pPr marL="285750" indent="-285750">
              <a:buFont typeface="Arial" panose="020B0604020202020204" pitchFamily="34" charset="0"/>
              <a:buChar char="•"/>
            </a:pPr>
            <a:r>
              <a:rPr lang="en-US" sz="1600" dirty="0"/>
              <a:t>Smallest pest cockroach</a:t>
            </a:r>
          </a:p>
          <a:p>
            <a:pPr marL="285750" indent="-285750">
              <a:buFont typeface="Arial" panose="020B0604020202020204" pitchFamily="34" charset="0"/>
              <a:buChar char="•"/>
            </a:pPr>
            <a:r>
              <a:rPr lang="en-US" sz="1600" dirty="0"/>
              <a:t>Look for dark stripes</a:t>
            </a:r>
          </a:p>
        </p:txBody>
      </p:sp>
      <p:sp>
        <p:nvSpPr>
          <p:cNvPr id="17" name="TextBox 16">
            <a:extLst>
              <a:ext uri="{FF2B5EF4-FFF2-40B4-BE49-F238E27FC236}">
                <a16:creationId xmlns:a16="http://schemas.microsoft.com/office/drawing/2014/main" id="{6AB1F44E-A561-726E-803B-C6F3EFD818E0}"/>
              </a:ext>
            </a:extLst>
          </p:cNvPr>
          <p:cNvSpPr txBox="1"/>
          <p:nvPr/>
        </p:nvSpPr>
        <p:spPr>
          <a:xfrm>
            <a:off x="8099255" y="4556657"/>
            <a:ext cx="3799622"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Midsized cockroach (about 1 in)</a:t>
            </a:r>
          </a:p>
          <a:p>
            <a:pPr marL="285750" indent="-285750">
              <a:buFont typeface="Arial" panose="020B0604020202020204" pitchFamily="34" charset="0"/>
              <a:buChar char="•"/>
            </a:pPr>
            <a:r>
              <a:rPr lang="en-US" sz="1600" dirty="0"/>
              <a:t>Dark brown, almost black </a:t>
            </a:r>
          </a:p>
          <a:p>
            <a:pPr marL="285750" indent="-285750">
              <a:buFont typeface="Arial" panose="020B0604020202020204" pitchFamily="34" charset="0"/>
              <a:buChar char="•"/>
            </a:pPr>
            <a:r>
              <a:rPr lang="en-US" sz="1600" dirty="0"/>
              <a:t>Prefer dampness and decaying organics</a:t>
            </a:r>
          </a:p>
          <a:p>
            <a:pPr marL="285750" indent="-285750">
              <a:buFont typeface="Arial" panose="020B0604020202020204" pitchFamily="34" charset="0"/>
              <a:buChar char="•"/>
            </a:pPr>
            <a:r>
              <a:rPr lang="en-US" sz="1600" dirty="0"/>
              <a:t>Slowest moving </a:t>
            </a:r>
          </a:p>
        </p:txBody>
      </p:sp>
      <p:sp>
        <p:nvSpPr>
          <p:cNvPr id="19" name="TextBox 18">
            <a:extLst>
              <a:ext uri="{FF2B5EF4-FFF2-40B4-BE49-F238E27FC236}">
                <a16:creationId xmlns:a16="http://schemas.microsoft.com/office/drawing/2014/main" id="{2C6223FC-CD84-4CD1-7D94-105388DB3F79}"/>
              </a:ext>
            </a:extLst>
          </p:cNvPr>
          <p:cNvSpPr txBox="1"/>
          <p:nvPr/>
        </p:nvSpPr>
        <p:spPr>
          <a:xfrm>
            <a:off x="4497052" y="4571521"/>
            <a:ext cx="3799622"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Prefers dampness and moisture</a:t>
            </a:r>
          </a:p>
          <a:p>
            <a:pPr marL="285750" indent="-285750">
              <a:buFont typeface="Arial" panose="020B0604020202020204" pitchFamily="34" charset="0"/>
              <a:buChar char="•"/>
            </a:pPr>
            <a:r>
              <a:rPr lang="en-US" sz="1600" dirty="0"/>
              <a:t>Regularly found in sewers</a:t>
            </a:r>
          </a:p>
          <a:p>
            <a:pPr marL="285750" indent="-285750">
              <a:buFont typeface="Arial" panose="020B0604020202020204" pitchFamily="34" charset="0"/>
              <a:buChar char="•"/>
            </a:pPr>
            <a:r>
              <a:rPr lang="en-US" sz="1600" dirty="0"/>
              <a:t>Largest of common pest species</a:t>
            </a:r>
          </a:p>
          <a:p>
            <a:pPr marL="285750" indent="-285750">
              <a:buFont typeface="Arial" panose="020B0604020202020204" pitchFamily="34" charset="0"/>
              <a:buChar char="•"/>
            </a:pPr>
            <a:r>
              <a:rPr lang="en-US" sz="1600" dirty="0"/>
              <a:t>Look for red-brown color and tan/ yellow border</a:t>
            </a:r>
          </a:p>
        </p:txBody>
      </p:sp>
    </p:spTree>
    <p:extLst>
      <p:ext uri="{BB962C8B-B14F-4D97-AF65-F5344CB8AC3E}">
        <p14:creationId xmlns:p14="http://schemas.microsoft.com/office/powerpoint/2010/main" val="3907832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2E07-F6E0-B8DE-CDB9-3E6296FB7F02}"/>
              </a:ext>
            </a:extLst>
          </p:cNvPr>
          <p:cNvSpPr>
            <a:spLocks noGrp="1"/>
          </p:cNvSpPr>
          <p:nvPr>
            <p:ph type="title"/>
          </p:nvPr>
        </p:nvSpPr>
        <p:spPr/>
        <p:txBody>
          <a:bodyPr/>
          <a:lstStyle/>
          <a:p>
            <a:r>
              <a:rPr lang="en-US" dirty="0"/>
              <a:t>Common Pests: Flies</a:t>
            </a:r>
          </a:p>
        </p:txBody>
      </p:sp>
      <p:pic>
        <p:nvPicPr>
          <p:cNvPr id="4" name="Content Placeholder 3" descr="Musca domestica, House Fly (Diptera: Muscidae)">
            <a:extLst>
              <a:ext uri="{FF2B5EF4-FFF2-40B4-BE49-F238E27FC236}">
                <a16:creationId xmlns:a16="http://schemas.microsoft.com/office/drawing/2014/main" id="{C0DD197F-98BC-3B9A-B4B5-4F1E866A8086}"/>
              </a:ext>
            </a:extLst>
          </p:cNvPr>
          <p:cNvPicPr>
            <a:picLocks noGrp="1" noChangeAspect="1"/>
          </p:cNvPicPr>
          <p:nvPr>
            <p:ph sz="quarter" idx="10"/>
          </p:nvPr>
        </p:nvPicPr>
        <p:blipFill>
          <a:blip r:embed="rId2"/>
          <a:stretch>
            <a:fillRect/>
          </a:stretch>
        </p:blipFill>
        <p:spPr>
          <a:xfrm>
            <a:off x="784293" y="1760706"/>
            <a:ext cx="3063604" cy="3063604"/>
          </a:xfrm>
          <a:prstGeom prst="rect">
            <a:avLst/>
          </a:prstGeom>
        </p:spPr>
      </p:pic>
      <p:sp>
        <p:nvSpPr>
          <p:cNvPr id="5" name="TextBox 4">
            <a:extLst>
              <a:ext uri="{FF2B5EF4-FFF2-40B4-BE49-F238E27FC236}">
                <a16:creationId xmlns:a16="http://schemas.microsoft.com/office/drawing/2014/main" id="{5A2C578F-2E67-F540-EC65-8866D32C979A}"/>
              </a:ext>
            </a:extLst>
          </p:cNvPr>
          <p:cNvSpPr txBox="1"/>
          <p:nvPr/>
        </p:nvSpPr>
        <p:spPr>
          <a:xfrm>
            <a:off x="655705" y="4837387"/>
            <a:ext cx="3320779" cy="369332"/>
          </a:xfrm>
          <a:prstGeom prst="rect">
            <a:avLst/>
          </a:prstGeom>
          <a:noFill/>
        </p:spPr>
        <p:txBody>
          <a:bodyPr wrap="square" rtlCol="0">
            <a:spAutoFit/>
          </a:bodyPr>
          <a:lstStyle/>
          <a:p>
            <a:pPr algn="ctr"/>
            <a:r>
              <a:rPr lang="en-US" b="1" dirty="0"/>
              <a:t>House Flies (</a:t>
            </a:r>
            <a:r>
              <a:rPr lang="en-US" b="1" i="1" dirty="0"/>
              <a:t>Musca domestica)</a:t>
            </a:r>
            <a:endParaRPr lang="en-US" b="1" dirty="0"/>
          </a:p>
        </p:txBody>
      </p:sp>
      <p:pic>
        <p:nvPicPr>
          <p:cNvPr id="7" name="Picture 6">
            <a:extLst>
              <a:ext uri="{FF2B5EF4-FFF2-40B4-BE49-F238E27FC236}">
                <a16:creationId xmlns:a16="http://schemas.microsoft.com/office/drawing/2014/main" id="{33A60B77-31F3-819C-3151-DA866BF63028}"/>
              </a:ext>
            </a:extLst>
          </p:cNvPr>
          <p:cNvPicPr>
            <a:picLocks noChangeAspect="1"/>
          </p:cNvPicPr>
          <p:nvPr/>
        </p:nvPicPr>
        <p:blipFill>
          <a:blip r:embed="rId3"/>
          <a:srcRect l="13428" t="10855" r="28041"/>
          <a:stretch>
            <a:fillRect/>
          </a:stretch>
        </p:blipFill>
        <p:spPr>
          <a:xfrm>
            <a:off x="4325226" y="1779357"/>
            <a:ext cx="3063604" cy="3026301"/>
          </a:xfrm>
          <a:prstGeom prst="rect">
            <a:avLst/>
          </a:prstGeom>
        </p:spPr>
      </p:pic>
      <p:sp>
        <p:nvSpPr>
          <p:cNvPr id="9" name="TextBox 8">
            <a:extLst>
              <a:ext uri="{FF2B5EF4-FFF2-40B4-BE49-F238E27FC236}">
                <a16:creationId xmlns:a16="http://schemas.microsoft.com/office/drawing/2014/main" id="{94CF81C0-8389-1CD8-39CD-845FFA8FFDF0}"/>
              </a:ext>
            </a:extLst>
          </p:cNvPr>
          <p:cNvSpPr txBox="1"/>
          <p:nvPr/>
        </p:nvSpPr>
        <p:spPr>
          <a:xfrm>
            <a:off x="4170864" y="4824310"/>
            <a:ext cx="3174864" cy="369332"/>
          </a:xfrm>
          <a:prstGeom prst="rect">
            <a:avLst/>
          </a:prstGeom>
          <a:noFill/>
        </p:spPr>
        <p:txBody>
          <a:bodyPr wrap="square" rtlCol="0">
            <a:spAutoFit/>
          </a:bodyPr>
          <a:lstStyle/>
          <a:p>
            <a:pPr algn="ctr"/>
            <a:r>
              <a:rPr lang="en-US" b="1" dirty="0"/>
              <a:t>Fruit Flies</a:t>
            </a:r>
            <a:r>
              <a:rPr lang="en-US" b="1" i="1" dirty="0"/>
              <a:t>(Drosophilidae)</a:t>
            </a:r>
          </a:p>
        </p:txBody>
      </p:sp>
      <p:pic>
        <p:nvPicPr>
          <p:cNvPr id="11" name="Picture 10">
            <a:extLst>
              <a:ext uri="{FF2B5EF4-FFF2-40B4-BE49-F238E27FC236}">
                <a16:creationId xmlns:a16="http://schemas.microsoft.com/office/drawing/2014/main" id="{F499AB42-A7EF-20A3-193E-DC6E33A9EE79}"/>
              </a:ext>
            </a:extLst>
          </p:cNvPr>
          <p:cNvPicPr>
            <a:picLocks noChangeAspect="1"/>
          </p:cNvPicPr>
          <p:nvPr/>
        </p:nvPicPr>
        <p:blipFill>
          <a:blip r:embed="rId4"/>
          <a:srcRect l="15204" t="11004"/>
          <a:stretch>
            <a:fillRect/>
          </a:stretch>
        </p:blipFill>
        <p:spPr>
          <a:xfrm>
            <a:off x="7540108" y="1811086"/>
            <a:ext cx="4325225" cy="3026301"/>
          </a:xfrm>
          <a:prstGeom prst="rect">
            <a:avLst/>
          </a:prstGeom>
        </p:spPr>
      </p:pic>
      <p:sp>
        <p:nvSpPr>
          <p:cNvPr id="13" name="TextBox 12">
            <a:extLst>
              <a:ext uri="{FF2B5EF4-FFF2-40B4-BE49-F238E27FC236}">
                <a16:creationId xmlns:a16="http://schemas.microsoft.com/office/drawing/2014/main" id="{A22C7B4D-CF38-9433-E745-43CED4F02A67}"/>
              </a:ext>
            </a:extLst>
          </p:cNvPr>
          <p:cNvSpPr txBox="1"/>
          <p:nvPr/>
        </p:nvSpPr>
        <p:spPr>
          <a:xfrm>
            <a:off x="8042330" y="4846346"/>
            <a:ext cx="3320779" cy="369332"/>
          </a:xfrm>
          <a:prstGeom prst="rect">
            <a:avLst/>
          </a:prstGeom>
          <a:noFill/>
        </p:spPr>
        <p:txBody>
          <a:bodyPr wrap="square" rtlCol="0">
            <a:spAutoFit/>
          </a:bodyPr>
          <a:lstStyle/>
          <a:p>
            <a:pPr algn="ctr"/>
            <a:r>
              <a:rPr lang="en-US" b="1" dirty="0"/>
              <a:t>Drain Flies (</a:t>
            </a:r>
            <a:r>
              <a:rPr lang="en-US" b="1" i="1" dirty="0" err="1"/>
              <a:t>Psychodidae</a:t>
            </a:r>
            <a:r>
              <a:rPr lang="en-US" b="1" i="1" dirty="0"/>
              <a:t>)</a:t>
            </a:r>
            <a:endParaRPr lang="en-US" b="1" dirty="0"/>
          </a:p>
        </p:txBody>
      </p:sp>
    </p:spTree>
    <p:extLst>
      <p:ext uri="{BB962C8B-B14F-4D97-AF65-F5344CB8AC3E}">
        <p14:creationId xmlns:p14="http://schemas.microsoft.com/office/powerpoint/2010/main" val="1380006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9004F-67C1-CAFF-758A-19762174826E}"/>
              </a:ext>
            </a:extLst>
          </p:cNvPr>
          <p:cNvSpPr>
            <a:spLocks noGrp="1"/>
          </p:cNvSpPr>
          <p:nvPr>
            <p:ph type="title"/>
          </p:nvPr>
        </p:nvSpPr>
        <p:spPr/>
        <p:txBody>
          <a:bodyPr/>
          <a:lstStyle/>
          <a:p>
            <a:r>
              <a:rPr lang="en-US" dirty="0"/>
              <a:t>Common Pests: Bedbugs</a:t>
            </a:r>
          </a:p>
        </p:txBody>
      </p:sp>
      <p:pic>
        <p:nvPicPr>
          <p:cNvPr id="5" name="Picture 4">
            <a:extLst>
              <a:ext uri="{FF2B5EF4-FFF2-40B4-BE49-F238E27FC236}">
                <a16:creationId xmlns:a16="http://schemas.microsoft.com/office/drawing/2014/main" id="{0FE4B9A9-DF17-2378-691F-6C5BFE7B0B60}"/>
              </a:ext>
            </a:extLst>
          </p:cNvPr>
          <p:cNvPicPr>
            <a:picLocks noChangeAspect="1"/>
          </p:cNvPicPr>
          <p:nvPr/>
        </p:nvPicPr>
        <p:blipFill>
          <a:blip r:embed="rId2"/>
          <a:stretch>
            <a:fillRect/>
          </a:stretch>
        </p:blipFill>
        <p:spPr>
          <a:xfrm>
            <a:off x="3992880" y="1870651"/>
            <a:ext cx="4359972" cy="3116698"/>
          </a:xfrm>
          <a:prstGeom prst="rect">
            <a:avLst/>
          </a:prstGeom>
          <a:ln w="107950">
            <a:solidFill>
              <a:srgbClr val="00B050"/>
            </a:solidFill>
          </a:ln>
        </p:spPr>
      </p:pic>
      <p:pic>
        <p:nvPicPr>
          <p:cNvPr id="7" name="Picture 6">
            <a:extLst>
              <a:ext uri="{FF2B5EF4-FFF2-40B4-BE49-F238E27FC236}">
                <a16:creationId xmlns:a16="http://schemas.microsoft.com/office/drawing/2014/main" id="{A94996EF-8E45-56D6-825A-0C797C5ADFF5}"/>
              </a:ext>
            </a:extLst>
          </p:cNvPr>
          <p:cNvPicPr>
            <a:picLocks noChangeAspect="1"/>
          </p:cNvPicPr>
          <p:nvPr/>
        </p:nvPicPr>
        <p:blipFill>
          <a:blip r:embed="rId3"/>
          <a:stretch>
            <a:fillRect/>
          </a:stretch>
        </p:blipFill>
        <p:spPr>
          <a:xfrm>
            <a:off x="735724" y="1683834"/>
            <a:ext cx="2434951" cy="2072299"/>
          </a:xfrm>
          <a:prstGeom prst="rect">
            <a:avLst/>
          </a:prstGeom>
          <a:ln w="60325">
            <a:solidFill>
              <a:srgbClr val="FF0000"/>
            </a:solidFill>
          </a:ln>
        </p:spPr>
      </p:pic>
      <p:pic>
        <p:nvPicPr>
          <p:cNvPr id="9" name="Picture 8">
            <a:extLst>
              <a:ext uri="{FF2B5EF4-FFF2-40B4-BE49-F238E27FC236}">
                <a16:creationId xmlns:a16="http://schemas.microsoft.com/office/drawing/2014/main" id="{2B3ACE3D-FF8C-2393-017E-20517B400BFC}"/>
              </a:ext>
            </a:extLst>
          </p:cNvPr>
          <p:cNvPicPr>
            <a:picLocks noChangeAspect="1"/>
          </p:cNvPicPr>
          <p:nvPr/>
        </p:nvPicPr>
        <p:blipFill>
          <a:blip r:embed="rId4"/>
          <a:srcRect l="12667" t="15446" r="139" b="7723"/>
          <a:stretch>
            <a:fillRect/>
          </a:stretch>
        </p:blipFill>
        <p:spPr>
          <a:xfrm>
            <a:off x="8754929" y="1653690"/>
            <a:ext cx="3025302" cy="2132586"/>
          </a:xfrm>
          <a:prstGeom prst="rect">
            <a:avLst/>
          </a:prstGeom>
          <a:ln w="69850">
            <a:solidFill>
              <a:srgbClr val="FF0000"/>
            </a:solidFill>
          </a:ln>
        </p:spPr>
      </p:pic>
      <p:sp>
        <p:nvSpPr>
          <p:cNvPr id="10" name="Multiplication Sign 9">
            <a:extLst>
              <a:ext uri="{FF2B5EF4-FFF2-40B4-BE49-F238E27FC236}">
                <a16:creationId xmlns:a16="http://schemas.microsoft.com/office/drawing/2014/main" id="{2DE4291C-B613-D571-1893-2889F24FADBA}"/>
              </a:ext>
            </a:extLst>
          </p:cNvPr>
          <p:cNvSpPr/>
          <p:nvPr/>
        </p:nvSpPr>
        <p:spPr>
          <a:xfrm>
            <a:off x="516467" y="3756133"/>
            <a:ext cx="2654208" cy="2227766"/>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ultiplication Sign 12">
            <a:extLst>
              <a:ext uri="{FF2B5EF4-FFF2-40B4-BE49-F238E27FC236}">
                <a16:creationId xmlns:a16="http://schemas.microsoft.com/office/drawing/2014/main" id="{EAC75668-55B9-3B10-F407-012050C9381F}"/>
              </a:ext>
            </a:extLst>
          </p:cNvPr>
          <p:cNvSpPr/>
          <p:nvPr/>
        </p:nvSpPr>
        <p:spPr>
          <a:xfrm>
            <a:off x="9080592" y="3662999"/>
            <a:ext cx="2654208" cy="2227766"/>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ross 14">
            <a:extLst>
              <a:ext uri="{FF2B5EF4-FFF2-40B4-BE49-F238E27FC236}">
                <a16:creationId xmlns:a16="http://schemas.microsoft.com/office/drawing/2014/main" id="{6C14CBDB-8EB3-32CF-65D3-F6A2A67C445C}"/>
              </a:ext>
            </a:extLst>
          </p:cNvPr>
          <p:cNvSpPr/>
          <p:nvPr/>
        </p:nvSpPr>
        <p:spPr>
          <a:xfrm>
            <a:off x="5838432" y="5146287"/>
            <a:ext cx="668867" cy="666832"/>
          </a:xfrm>
          <a:prstGeom prst="plus">
            <a:avLst>
              <a:gd name="adj" fmla="val 35157"/>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8318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08E39-FA31-4405-C839-D91DC15E9979}"/>
              </a:ext>
            </a:extLst>
          </p:cNvPr>
          <p:cNvSpPr>
            <a:spLocks noGrp="1"/>
          </p:cNvSpPr>
          <p:nvPr>
            <p:ph type="title"/>
          </p:nvPr>
        </p:nvSpPr>
        <p:spPr/>
        <p:txBody>
          <a:bodyPr/>
          <a:lstStyle/>
          <a:p>
            <a:r>
              <a:rPr lang="en-US" dirty="0"/>
              <a:t>Common Pests: Rodents</a:t>
            </a:r>
          </a:p>
        </p:txBody>
      </p:sp>
      <p:pic>
        <p:nvPicPr>
          <p:cNvPr id="9" name="Picture 8">
            <a:extLst>
              <a:ext uri="{FF2B5EF4-FFF2-40B4-BE49-F238E27FC236}">
                <a16:creationId xmlns:a16="http://schemas.microsoft.com/office/drawing/2014/main" id="{AA518BBE-CC5E-093F-3194-0488F49F2087}"/>
              </a:ext>
            </a:extLst>
          </p:cNvPr>
          <p:cNvPicPr>
            <a:picLocks noChangeAspect="1"/>
          </p:cNvPicPr>
          <p:nvPr/>
        </p:nvPicPr>
        <p:blipFill>
          <a:blip r:embed="rId3"/>
          <a:srcRect t="23472" b="25401"/>
          <a:stretch>
            <a:fillRect/>
          </a:stretch>
        </p:blipFill>
        <p:spPr>
          <a:xfrm>
            <a:off x="4046484" y="1324388"/>
            <a:ext cx="7933996" cy="4056369"/>
          </a:xfrm>
          <a:prstGeom prst="rect">
            <a:avLst/>
          </a:prstGeom>
        </p:spPr>
      </p:pic>
      <p:pic>
        <p:nvPicPr>
          <p:cNvPr id="12" name="Picture 11" descr="MUS MUSCULUS - Eliminate - Remove - Eradicate | Gallura Disinfestazioni">
            <a:extLst>
              <a:ext uri="{FF2B5EF4-FFF2-40B4-BE49-F238E27FC236}">
                <a16:creationId xmlns:a16="http://schemas.microsoft.com/office/drawing/2014/main" id="{7F800112-FA36-9AFF-B192-569A244C7028}"/>
              </a:ext>
            </a:extLst>
          </p:cNvPr>
          <p:cNvPicPr>
            <a:picLocks noChangeAspect="1"/>
          </p:cNvPicPr>
          <p:nvPr/>
        </p:nvPicPr>
        <p:blipFill>
          <a:blip r:embed="rId4"/>
          <a:stretch>
            <a:fillRect/>
          </a:stretch>
        </p:blipFill>
        <p:spPr>
          <a:xfrm>
            <a:off x="278560" y="3166480"/>
            <a:ext cx="3179051" cy="2153551"/>
          </a:xfrm>
          <a:prstGeom prst="rect">
            <a:avLst/>
          </a:prstGeom>
        </p:spPr>
      </p:pic>
    </p:spTree>
    <p:extLst>
      <p:ext uri="{BB962C8B-B14F-4D97-AF65-F5344CB8AC3E}">
        <p14:creationId xmlns:p14="http://schemas.microsoft.com/office/powerpoint/2010/main" val="3491541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4D880-5F73-F2C4-3E26-BB5D6874EFF0}"/>
              </a:ext>
            </a:extLst>
          </p:cNvPr>
          <p:cNvSpPr>
            <a:spLocks noGrp="1"/>
          </p:cNvSpPr>
          <p:nvPr>
            <p:ph type="title"/>
          </p:nvPr>
        </p:nvSpPr>
        <p:spPr>
          <a:xfrm>
            <a:off x="762000" y="2480733"/>
            <a:ext cx="11277600" cy="692497"/>
          </a:xfrm>
        </p:spPr>
        <p:txBody>
          <a:bodyPr/>
          <a:lstStyle/>
          <a:p>
            <a:r>
              <a:rPr lang="en-US" dirty="0"/>
              <a:t>Other Pests You Have Encountered?</a:t>
            </a:r>
          </a:p>
        </p:txBody>
      </p:sp>
      <p:pic>
        <p:nvPicPr>
          <p:cNvPr id="5" name="Picture 4">
            <a:extLst>
              <a:ext uri="{FF2B5EF4-FFF2-40B4-BE49-F238E27FC236}">
                <a16:creationId xmlns:a16="http://schemas.microsoft.com/office/drawing/2014/main" id="{101C222F-1E88-0068-2F19-2C846744914D}"/>
              </a:ext>
            </a:extLst>
          </p:cNvPr>
          <p:cNvPicPr>
            <a:picLocks noChangeAspect="1"/>
          </p:cNvPicPr>
          <p:nvPr/>
        </p:nvPicPr>
        <p:blipFill>
          <a:blip r:embed="rId2"/>
          <a:stretch>
            <a:fillRect/>
          </a:stretch>
        </p:blipFill>
        <p:spPr>
          <a:xfrm>
            <a:off x="4766733" y="3212756"/>
            <a:ext cx="2330449" cy="2330449"/>
          </a:xfrm>
          <a:prstGeom prst="rect">
            <a:avLst/>
          </a:prstGeom>
        </p:spPr>
      </p:pic>
      <p:pic>
        <p:nvPicPr>
          <p:cNvPr id="7" name="Picture 6">
            <a:extLst>
              <a:ext uri="{FF2B5EF4-FFF2-40B4-BE49-F238E27FC236}">
                <a16:creationId xmlns:a16="http://schemas.microsoft.com/office/drawing/2014/main" id="{F48DF669-1A0D-1634-4D20-DA9F464F3F3A}"/>
              </a:ext>
            </a:extLst>
          </p:cNvPr>
          <p:cNvPicPr>
            <a:picLocks noChangeAspect="1"/>
          </p:cNvPicPr>
          <p:nvPr/>
        </p:nvPicPr>
        <p:blipFill>
          <a:blip r:embed="rId3"/>
          <a:stretch>
            <a:fillRect/>
          </a:stretch>
        </p:blipFill>
        <p:spPr>
          <a:xfrm>
            <a:off x="5223933" y="488936"/>
            <a:ext cx="1744133" cy="1744133"/>
          </a:xfrm>
          <a:prstGeom prst="rect">
            <a:avLst/>
          </a:prstGeom>
        </p:spPr>
      </p:pic>
      <p:pic>
        <p:nvPicPr>
          <p:cNvPr id="9" name="Picture 8">
            <a:extLst>
              <a:ext uri="{FF2B5EF4-FFF2-40B4-BE49-F238E27FC236}">
                <a16:creationId xmlns:a16="http://schemas.microsoft.com/office/drawing/2014/main" id="{97E8F23F-15B0-811C-9AF3-72C5BAD79431}"/>
              </a:ext>
            </a:extLst>
          </p:cNvPr>
          <p:cNvPicPr>
            <a:picLocks noChangeAspect="1"/>
          </p:cNvPicPr>
          <p:nvPr/>
        </p:nvPicPr>
        <p:blipFill>
          <a:blip r:embed="rId4"/>
          <a:stretch>
            <a:fillRect/>
          </a:stretch>
        </p:blipFill>
        <p:spPr>
          <a:xfrm>
            <a:off x="8462430" y="835596"/>
            <a:ext cx="1824567" cy="1216378"/>
          </a:xfrm>
          <a:prstGeom prst="rect">
            <a:avLst/>
          </a:prstGeom>
        </p:spPr>
      </p:pic>
      <p:pic>
        <p:nvPicPr>
          <p:cNvPr id="11" name="Picture 10">
            <a:extLst>
              <a:ext uri="{FF2B5EF4-FFF2-40B4-BE49-F238E27FC236}">
                <a16:creationId xmlns:a16="http://schemas.microsoft.com/office/drawing/2014/main" id="{58C9B7DD-D48E-39A1-57A1-A844B0428933}"/>
              </a:ext>
            </a:extLst>
          </p:cNvPr>
          <p:cNvPicPr>
            <a:picLocks noChangeAspect="1"/>
          </p:cNvPicPr>
          <p:nvPr/>
        </p:nvPicPr>
        <p:blipFill>
          <a:blip r:embed="rId5"/>
          <a:stretch>
            <a:fillRect/>
          </a:stretch>
        </p:blipFill>
        <p:spPr>
          <a:xfrm>
            <a:off x="1985435" y="837727"/>
            <a:ext cx="1744134" cy="1275398"/>
          </a:xfrm>
          <a:prstGeom prst="rect">
            <a:avLst/>
          </a:prstGeom>
        </p:spPr>
      </p:pic>
    </p:spTree>
    <p:extLst>
      <p:ext uri="{BB962C8B-B14F-4D97-AF65-F5344CB8AC3E}">
        <p14:creationId xmlns:p14="http://schemas.microsoft.com/office/powerpoint/2010/main" val="355823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D2DE-9CCC-8FC6-1333-462ECD350FC5}"/>
              </a:ext>
            </a:extLst>
          </p:cNvPr>
          <p:cNvSpPr>
            <a:spLocks noGrp="1"/>
          </p:cNvSpPr>
          <p:nvPr>
            <p:ph type="title"/>
          </p:nvPr>
        </p:nvSpPr>
        <p:spPr/>
        <p:txBody>
          <a:bodyPr/>
          <a:lstStyle/>
          <a:p>
            <a:r>
              <a:rPr lang="en-US" dirty="0"/>
              <a:t>Pests need:</a:t>
            </a:r>
          </a:p>
        </p:txBody>
      </p:sp>
      <p:sp>
        <p:nvSpPr>
          <p:cNvPr id="3" name="Content Placeholder 2">
            <a:extLst>
              <a:ext uri="{FF2B5EF4-FFF2-40B4-BE49-F238E27FC236}">
                <a16:creationId xmlns:a16="http://schemas.microsoft.com/office/drawing/2014/main" id="{24B7B186-E65D-73F1-463B-624A22AF22EC}"/>
              </a:ext>
            </a:extLst>
          </p:cNvPr>
          <p:cNvSpPr>
            <a:spLocks noGrp="1"/>
          </p:cNvSpPr>
          <p:nvPr>
            <p:ph sz="quarter" idx="10"/>
          </p:nvPr>
        </p:nvSpPr>
        <p:spPr>
          <a:xfrm>
            <a:off x="457200" y="2052320"/>
            <a:ext cx="4114800" cy="3662680"/>
          </a:xfrm>
        </p:spPr>
        <p:txBody>
          <a:bodyPr>
            <a:normAutofit/>
          </a:bodyPr>
          <a:lstStyle/>
          <a:p>
            <a:pPr marL="0" indent="0">
              <a:buNone/>
            </a:pPr>
            <a:r>
              <a:rPr lang="en-US" sz="4400" dirty="0"/>
              <a:t>1. Food</a:t>
            </a:r>
          </a:p>
          <a:p>
            <a:pPr marL="0" indent="0">
              <a:buNone/>
            </a:pPr>
            <a:r>
              <a:rPr lang="en-US" sz="4400" dirty="0"/>
              <a:t>2.Water</a:t>
            </a:r>
          </a:p>
          <a:p>
            <a:pPr marL="0" indent="0">
              <a:buNone/>
            </a:pPr>
            <a:r>
              <a:rPr lang="en-US" sz="4400" dirty="0"/>
              <a:t>3.Habitation</a:t>
            </a:r>
          </a:p>
        </p:txBody>
      </p:sp>
      <p:pic>
        <p:nvPicPr>
          <p:cNvPr id="5" name="Picture 4">
            <a:extLst>
              <a:ext uri="{FF2B5EF4-FFF2-40B4-BE49-F238E27FC236}">
                <a16:creationId xmlns:a16="http://schemas.microsoft.com/office/drawing/2014/main" id="{46F41174-E7AF-B000-F886-27D96B82C985}"/>
              </a:ext>
            </a:extLst>
          </p:cNvPr>
          <p:cNvPicPr>
            <a:picLocks noChangeAspect="1"/>
          </p:cNvPicPr>
          <p:nvPr/>
        </p:nvPicPr>
        <p:blipFill>
          <a:blip r:embed="rId2"/>
          <a:stretch>
            <a:fillRect/>
          </a:stretch>
        </p:blipFill>
        <p:spPr>
          <a:xfrm>
            <a:off x="3969462" y="1378297"/>
            <a:ext cx="2729076" cy="2183261"/>
          </a:xfrm>
          <a:prstGeom prst="rect">
            <a:avLst/>
          </a:prstGeom>
        </p:spPr>
      </p:pic>
      <p:pic>
        <p:nvPicPr>
          <p:cNvPr id="9" name="Picture 8">
            <a:extLst>
              <a:ext uri="{FF2B5EF4-FFF2-40B4-BE49-F238E27FC236}">
                <a16:creationId xmlns:a16="http://schemas.microsoft.com/office/drawing/2014/main" id="{F45EACF0-EA76-3423-D45B-797643DE8A38}"/>
              </a:ext>
            </a:extLst>
          </p:cNvPr>
          <p:cNvPicPr>
            <a:picLocks noChangeAspect="1"/>
          </p:cNvPicPr>
          <p:nvPr/>
        </p:nvPicPr>
        <p:blipFill>
          <a:blip r:embed="rId3"/>
          <a:stretch>
            <a:fillRect/>
          </a:stretch>
        </p:blipFill>
        <p:spPr>
          <a:xfrm>
            <a:off x="8402320" y="1378297"/>
            <a:ext cx="3068320" cy="2418211"/>
          </a:xfrm>
          <a:prstGeom prst="rect">
            <a:avLst/>
          </a:prstGeom>
        </p:spPr>
      </p:pic>
      <p:pic>
        <p:nvPicPr>
          <p:cNvPr id="11" name="Picture 10">
            <a:extLst>
              <a:ext uri="{FF2B5EF4-FFF2-40B4-BE49-F238E27FC236}">
                <a16:creationId xmlns:a16="http://schemas.microsoft.com/office/drawing/2014/main" id="{44DF1E29-F072-2D85-6C5D-9EBD8C493E13}"/>
              </a:ext>
            </a:extLst>
          </p:cNvPr>
          <p:cNvPicPr>
            <a:picLocks noChangeAspect="1"/>
          </p:cNvPicPr>
          <p:nvPr/>
        </p:nvPicPr>
        <p:blipFill>
          <a:blip r:embed="rId4"/>
          <a:srcRect b="12857"/>
          <a:stretch>
            <a:fillRect/>
          </a:stretch>
        </p:blipFill>
        <p:spPr>
          <a:xfrm>
            <a:off x="7164070" y="3429000"/>
            <a:ext cx="2476500" cy="2324100"/>
          </a:xfrm>
          <a:prstGeom prst="rect">
            <a:avLst/>
          </a:prstGeom>
        </p:spPr>
      </p:pic>
    </p:spTree>
    <p:extLst>
      <p:ext uri="{BB962C8B-B14F-4D97-AF65-F5344CB8AC3E}">
        <p14:creationId xmlns:p14="http://schemas.microsoft.com/office/powerpoint/2010/main" val="1455873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4EF4F-BEB1-06AB-D4B3-F49CEE772B0F}"/>
              </a:ext>
            </a:extLst>
          </p:cNvPr>
          <p:cNvSpPr>
            <a:spLocks noGrp="1"/>
          </p:cNvSpPr>
          <p:nvPr>
            <p:ph type="title"/>
          </p:nvPr>
        </p:nvSpPr>
        <p:spPr/>
        <p:txBody>
          <a:bodyPr/>
          <a:lstStyle/>
          <a:p>
            <a:r>
              <a:rPr lang="en-US" dirty="0"/>
              <a:t>Pests as vectors</a:t>
            </a:r>
          </a:p>
        </p:txBody>
      </p:sp>
      <p:sp>
        <p:nvSpPr>
          <p:cNvPr id="3" name="Content Placeholder 2">
            <a:extLst>
              <a:ext uri="{FF2B5EF4-FFF2-40B4-BE49-F238E27FC236}">
                <a16:creationId xmlns:a16="http://schemas.microsoft.com/office/drawing/2014/main" id="{EA3B7EEA-033C-AD21-2A51-B1939316F097}"/>
              </a:ext>
            </a:extLst>
          </p:cNvPr>
          <p:cNvSpPr>
            <a:spLocks noGrp="1"/>
          </p:cNvSpPr>
          <p:nvPr>
            <p:ph sz="quarter" idx="10"/>
          </p:nvPr>
        </p:nvSpPr>
        <p:spPr>
          <a:xfrm>
            <a:off x="457200" y="1562100"/>
            <a:ext cx="4622800" cy="4152900"/>
          </a:xfrm>
        </p:spPr>
        <p:txBody>
          <a:bodyPr>
            <a:normAutofit/>
          </a:bodyPr>
          <a:lstStyle/>
          <a:p>
            <a:pPr lvl="1"/>
            <a:r>
              <a:rPr lang="en-US" sz="2400" i="1" dirty="0"/>
              <a:t>Salmonella  </a:t>
            </a:r>
          </a:p>
          <a:p>
            <a:pPr lvl="1"/>
            <a:r>
              <a:rPr lang="en-US" sz="2400" i="1" dirty="0"/>
              <a:t>E. coli </a:t>
            </a:r>
            <a:endParaRPr lang="en-US" sz="2400" dirty="0"/>
          </a:p>
          <a:p>
            <a:pPr lvl="1"/>
            <a:r>
              <a:rPr lang="en-US" sz="2400" dirty="0"/>
              <a:t>Hantavirus</a:t>
            </a:r>
          </a:p>
          <a:p>
            <a:pPr lvl="1"/>
            <a:r>
              <a:rPr lang="en-US" sz="2400" dirty="0"/>
              <a:t>Leptospirosis</a:t>
            </a:r>
          </a:p>
          <a:p>
            <a:pPr lvl="1"/>
            <a:r>
              <a:rPr lang="en-US" sz="2400" dirty="0"/>
              <a:t>Plague</a:t>
            </a:r>
          </a:p>
          <a:p>
            <a:pPr lvl="1"/>
            <a:r>
              <a:rPr lang="en-US" sz="2400" dirty="0"/>
              <a:t>Murine typhus</a:t>
            </a:r>
          </a:p>
          <a:p>
            <a:pPr marL="228600" lvl="1" indent="0">
              <a:buNone/>
            </a:pPr>
            <a:endParaRPr lang="en-US" sz="2400" dirty="0"/>
          </a:p>
          <a:p>
            <a:pPr marL="228600" lvl="1" indent="0">
              <a:buNone/>
            </a:pPr>
            <a:r>
              <a:rPr lang="en-US" sz="2400" dirty="0"/>
              <a:t>Pests can also be vectors of shame, fear, and isolation…</a:t>
            </a:r>
          </a:p>
        </p:txBody>
      </p:sp>
      <p:pic>
        <p:nvPicPr>
          <p:cNvPr id="5" name="Picture 4">
            <a:extLst>
              <a:ext uri="{FF2B5EF4-FFF2-40B4-BE49-F238E27FC236}">
                <a16:creationId xmlns:a16="http://schemas.microsoft.com/office/drawing/2014/main" id="{DE4BAC4A-4EF3-58B1-5C87-1C6F06A42015}"/>
              </a:ext>
            </a:extLst>
          </p:cNvPr>
          <p:cNvPicPr>
            <a:picLocks noChangeAspect="1"/>
          </p:cNvPicPr>
          <p:nvPr/>
        </p:nvPicPr>
        <p:blipFill>
          <a:blip r:embed="rId2"/>
          <a:stretch>
            <a:fillRect/>
          </a:stretch>
        </p:blipFill>
        <p:spPr>
          <a:xfrm>
            <a:off x="5974292" y="1457325"/>
            <a:ext cx="5695950" cy="3181350"/>
          </a:xfrm>
          <a:prstGeom prst="rect">
            <a:avLst/>
          </a:prstGeom>
        </p:spPr>
      </p:pic>
    </p:spTree>
    <p:extLst>
      <p:ext uri="{BB962C8B-B14F-4D97-AF65-F5344CB8AC3E}">
        <p14:creationId xmlns:p14="http://schemas.microsoft.com/office/powerpoint/2010/main" val="3638129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45E3C-2277-5C40-0294-B9B45EF2B1D2}"/>
              </a:ext>
            </a:extLst>
          </p:cNvPr>
          <p:cNvSpPr>
            <a:spLocks noGrp="1"/>
          </p:cNvSpPr>
          <p:nvPr>
            <p:ph type="title"/>
          </p:nvPr>
        </p:nvSpPr>
        <p:spPr/>
        <p:txBody>
          <a:bodyPr/>
          <a:lstStyle/>
          <a:p>
            <a:r>
              <a:rPr lang="en-US" dirty="0"/>
              <a:t>Pests: Starting to Destigmatize</a:t>
            </a:r>
          </a:p>
        </p:txBody>
      </p:sp>
      <p:sp>
        <p:nvSpPr>
          <p:cNvPr id="3" name="Content Placeholder 2">
            <a:extLst>
              <a:ext uri="{FF2B5EF4-FFF2-40B4-BE49-F238E27FC236}">
                <a16:creationId xmlns:a16="http://schemas.microsoft.com/office/drawing/2014/main" id="{3D0D7FD4-7E6C-B946-60C7-1C5B2AEB2D46}"/>
              </a:ext>
            </a:extLst>
          </p:cNvPr>
          <p:cNvSpPr>
            <a:spLocks noGrp="1"/>
          </p:cNvSpPr>
          <p:nvPr>
            <p:ph sz="quarter" idx="10"/>
          </p:nvPr>
        </p:nvSpPr>
        <p:spPr>
          <a:xfrm>
            <a:off x="457200" y="1562100"/>
            <a:ext cx="6773333" cy="4152900"/>
          </a:xfrm>
        </p:spPr>
        <p:txBody>
          <a:bodyPr>
            <a:normAutofit/>
          </a:bodyPr>
          <a:lstStyle/>
          <a:p>
            <a:r>
              <a:rPr lang="en-US" sz="2400" dirty="0"/>
              <a:t>Pests are famous for “hitchhiking” – shipment packaging (think: cardboard), luggage, clothing, used furniture, shared spaces, etc.</a:t>
            </a:r>
          </a:p>
          <a:p>
            <a:r>
              <a:rPr lang="en-US" sz="2400" dirty="0"/>
              <a:t>Pests move through densely populated areas more readily</a:t>
            </a:r>
          </a:p>
          <a:p>
            <a:r>
              <a:rPr lang="en-US" sz="2400" dirty="0"/>
              <a:t>“Pests” also exist in nature, and are only “pests” because of how they affect humans</a:t>
            </a:r>
          </a:p>
          <a:p>
            <a:r>
              <a:rPr lang="en-US" sz="2400" dirty="0"/>
              <a:t>Pests enter through structural deficiencies – even really small ones</a:t>
            </a:r>
          </a:p>
          <a:p>
            <a:pPr lvl="1"/>
            <a:r>
              <a:rPr lang="en-US" sz="2400" dirty="0"/>
              <a:t>Diameter of a dime = mouse</a:t>
            </a:r>
          </a:p>
          <a:p>
            <a:pPr lvl="1"/>
            <a:r>
              <a:rPr lang="en-US" sz="2400" dirty="0"/>
              <a:t>Diameter of a quarter = rat</a:t>
            </a:r>
          </a:p>
        </p:txBody>
      </p:sp>
    </p:spTree>
    <p:extLst>
      <p:ext uri="{BB962C8B-B14F-4D97-AF65-F5344CB8AC3E}">
        <p14:creationId xmlns:p14="http://schemas.microsoft.com/office/powerpoint/2010/main" val="2246217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26B43-13EA-727D-BF53-966CC87A42A7}"/>
              </a:ext>
            </a:extLst>
          </p:cNvPr>
          <p:cNvSpPr>
            <a:spLocks noGrp="1"/>
          </p:cNvSpPr>
          <p:nvPr>
            <p:ph type="title"/>
          </p:nvPr>
        </p:nvSpPr>
        <p:spPr/>
        <p:txBody>
          <a:bodyPr/>
          <a:lstStyle/>
          <a:p>
            <a:r>
              <a:rPr lang="en-US" dirty="0"/>
              <a:t>Pest infestations are eliminated by:</a:t>
            </a:r>
          </a:p>
        </p:txBody>
      </p:sp>
      <p:sp>
        <p:nvSpPr>
          <p:cNvPr id="3" name="Content Placeholder 2">
            <a:extLst>
              <a:ext uri="{FF2B5EF4-FFF2-40B4-BE49-F238E27FC236}">
                <a16:creationId xmlns:a16="http://schemas.microsoft.com/office/drawing/2014/main" id="{C61BB63B-7E6B-3EB3-8F71-359122463804}"/>
              </a:ext>
            </a:extLst>
          </p:cNvPr>
          <p:cNvSpPr>
            <a:spLocks noGrp="1"/>
          </p:cNvSpPr>
          <p:nvPr>
            <p:ph sz="quarter" idx="10"/>
          </p:nvPr>
        </p:nvSpPr>
        <p:spPr>
          <a:xfrm>
            <a:off x="457199" y="1718732"/>
            <a:ext cx="6087533" cy="3996267"/>
          </a:xfrm>
        </p:spPr>
        <p:txBody>
          <a:bodyPr>
            <a:normAutofit/>
          </a:bodyPr>
          <a:lstStyle/>
          <a:p>
            <a:r>
              <a:rPr lang="en-US" sz="3200" dirty="0"/>
              <a:t>Taking away their basic needs</a:t>
            </a:r>
          </a:p>
          <a:p>
            <a:r>
              <a:rPr lang="en-US" sz="3200" dirty="0"/>
              <a:t>Treating the existing individuals (consider life stages)</a:t>
            </a:r>
          </a:p>
          <a:p>
            <a:r>
              <a:rPr lang="en-US" sz="3200" dirty="0"/>
              <a:t>Excluding additional pests by preventing re-entry</a:t>
            </a:r>
          </a:p>
          <a:p>
            <a:r>
              <a:rPr lang="en-US" sz="3200" dirty="0"/>
              <a:t>Continued monitoring for activity and intervention as necessary</a:t>
            </a:r>
          </a:p>
          <a:p>
            <a:pPr marL="0" indent="0">
              <a:buNone/>
            </a:pPr>
            <a:endParaRPr lang="en-US" sz="3200" dirty="0"/>
          </a:p>
        </p:txBody>
      </p:sp>
      <p:pic>
        <p:nvPicPr>
          <p:cNvPr id="5" name="Picture 4">
            <a:extLst>
              <a:ext uri="{FF2B5EF4-FFF2-40B4-BE49-F238E27FC236}">
                <a16:creationId xmlns:a16="http://schemas.microsoft.com/office/drawing/2014/main" id="{664BB683-B8A0-6DE7-D0B0-38F3A4BFAE27}"/>
              </a:ext>
            </a:extLst>
          </p:cNvPr>
          <p:cNvPicPr>
            <a:picLocks noChangeAspect="1"/>
          </p:cNvPicPr>
          <p:nvPr/>
        </p:nvPicPr>
        <p:blipFill>
          <a:blip r:embed="rId2"/>
          <a:stretch>
            <a:fillRect/>
          </a:stretch>
        </p:blipFill>
        <p:spPr>
          <a:xfrm>
            <a:off x="7599680" y="1378297"/>
            <a:ext cx="2890520" cy="2890520"/>
          </a:xfrm>
          <a:prstGeom prst="rect">
            <a:avLst/>
          </a:prstGeom>
        </p:spPr>
      </p:pic>
      <p:sp>
        <p:nvSpPr>
          <p:cNvPr id="6" name="TextBox 5">
            <a:extLst>
              <a:ext uri="{FF2B5EF4-FFF2-40B4-BE49-F238E27FC236}">
                <a16:creationId xmlns:a16="http://schemas.microsoft.com/office/drawing/2014/main" id="{0E28B483-A8EE-B8D4-3EBB-8D5CAE319761}"/>
              </a:ext>
            </a:extLst>
          </p:cNvPr>
          <p:cNvSpPr txBox="1"/>
          <p:nvPr/>
        </p:nvSpPr>
        <p:spPr>
          <a:xfrm>
            <a:off x="7762240" y="4314983"/>
            <a:ext cx="2890520" cy="1200329"/>
          </a:xfrm>
          <a:prstGeom prst="rect">
            <a:avLst/>
          </a:prstGeom>
          <a:noFill/>
        </p:spPr>
        <p:txBody>
          <a:bodyPr wrap="square" rtlCol="0">
            <a:spAutoFit/>
          </a:bodyPr>
          <a:lstStyle/>
          <a:p>
            <a:pPr algn="ctr"/>
            <a:r>
              <a:rPr lang="en-US" dirty="0"/>
              <a:t>Can we use these in food preparation areas in licensed food establishments? </a:t>
            </a:r>
          </a:p>
        </p:txBody>
      </p:sp>
    </p:spTree>
    <p:extLst>
      <p:ext uri="{BB962C8B-B14F-4D97-AF65-F5344CB8AC3E}">
        <p14:creationId xmlns:p14="http://schemas.microsoft.com/office/powerpoint/2010/main" val="1737176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6CC73-B9DB-F559-C1B9-C43E06794613}"/>
              </a:ext>
            </a:extLst>
          </p:cNvPr>
          <p:cNvSpPr>
            <a:spLocks noGrp="1"/>
          </p:cNvSpPr>
          <p:nvPr>
            <p:ph type="title"/>
          </p:nvPr>
        </p:nvSpPr>
        <p:spPr>
          <a:xfrm>
            <a:off x="457200" y="279400"/>
            <a:ext cx="11277600" cy="692497"/>
          </a:xfrm>
        </p:spPr>
        <p:txBody>
          <a:bodyPr/>
          <a:lstStyle/>
          <a:p>
            <a:r>
              <a:rPr lang="en-US" sz="4400" dirty="0"/>
              <a:t>Collaboration with Licensed Pest Applicators</a:t>
            </a:r>
          </a:p>
        </p:txBody>
      </p:sp>
      <p:sp>
        <p:nvSpPr>
          <p:cNvPr id="3" name="Content Placeholder 2">
            <a:extLst>
              <a:ext uri="{FF2B5EF4-FFF2-40B4-BE49-F238E27FC236}">
                <a16:creationId xmlns:a16="http://schemas.microsoft.com/office/drawing/2014/main" id="{ABD60ED7-2096-F8B8-0FBB-B73944F0BA6B}"/>
              </a:ext>
            </a:extLst>
          </p:cNvPr>
          <p:cNvSpPr>
            <a:spLocks noGrp="1"/>
          </p:cNvSpPr>
          <p:nvPr>
            <p:ph sz="quarter" idx="10"/>
          </p:nvPr>
        </p:nvSpPr>
        <p:spPr>
          <a:xfrm>
            <a:off x="457200" y="1195937"/>
            <a:ext cx="3403600" cy="4519063"/>
          </a:xfrm>
        </p:spPr>
        <p:txBody>
          <a:bodyPr/>
          <a:lstStyle/>
          <a:p>
            <a:r>
              <a:rPr lang="en-US" sz="2000" dirty="0"/>
              <a:t>Might be necessary</a:t>
            </a:r>
          </a:p>
          <a:p>
            <a:r>
              <a:rPr lang="en-US" sz="2000" dirty="0"/>
              <a:t>Massachusetts Department of Agricultural Resources sets requirements for those wishing to apply pesticides </a:t>
            </a:r>
          </a:p>
          <a:p>
            <a:endParaRPr lang="en-US" dirty="0"/>
          </a:p>
        </p:txBody>
      </p:sp>
      <p:pic>
        <p:nvPicPr>
          <p:cNvPr id="5" name="Picture 4">
            <a:extLst>
              <a:ext uri="{FF2B5EF4-FFF2-40B4-BE49-F238E27FC236}">
                <a16:creationId xmlns:a16="http://schemas.microsoft.com/office/drawing/2014/main" id="{FF7C5730-2F0A-E22D-69B4-2A843E055839}"/>
              </a:ext>
            </a:extLst>
          </p:cNvPr>
          <p:cNvPicPr>
            <a:picLocks noChangeAspect="1"/>
          </p:cNvPicPr>
          <p:nvPr/>
        </p:nvPicPr>
        <p:blipFill>
          <a:blip r:embed="rId3"/>
          <a:stretch>
            <a:fillRect/>
          </a:stretch>
        </p:blipFill>
        <p:spPr>
          <a:xfrm>
            <a:off x="4147079" y="1020743"/>
            <a:ext cx="6757549" cy="4694258"/>
          </a:xfrm>
          <a:prstGeom prst="rect">
            <a:avLst/>
          </a:prstGeom>
        </p:spPr>
      </p:pic>
      <p:pic>
        <p:nvPicPr>
          <p:cNvPr id="7" name="Picture 6">
            <a:extLst>
              <a:ext uri="{FF2B5EF4-FFF2-40B4-BE49-F238E27FC236}">
                <a16:creationId xmlns:a16="http://schemas.microsoft.com/office/drawing/2014/main" id="{1F192B3B-F968-0C12-7E56-95D5362AAE81}"/>
              </a:ext>
            </a:extLst>
          </p:cNvPr>
          <p:cNvPicPr>
            <a:picLocks noChangeAspect="1"/>
          </p:cNvPicPr>
          <p:nvPr/>
        </p:nvPicPr>
        <p:blipFill>
          <a:blip r:embed="rId4"/>
          <a:stretch>
            <a:fillRect/>
          </a:stretch>
        </p:blipFill>
        <p:spPr>
          <a:xfrm>
            <a:off x="743479" y="2930863"/>
            <a:ext cx="2831041" cy="2650787"/>
          </a:xfrm>
          <a:prstGeom prst="rect">
            <a:avLst/>
          </a:prstGeom>
        </p:spPr>
      </p:pic>
    </p:spTree>
    <p:extLst>
      <p:ext uri="{BB962C8B-B14F-4D97-AF65-F5344CB8AC3E}">
        <p14:creationId xmlns:p14="http://schemas.microsoft.com/office/powerpoint/2010/main" val="1575326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76D90-F6CB-28DD-9E9F-9DA9F8607CE0}"/>
              </a:ext>
            </a:extLst>
          </p:cNvPr>
          <p:cNvSpPr>
            <a:spLocks noGrp="1"/>
          </p:cNvSpPr>
          <p:nvPr>
            <p:ph type="title"/>
          </p:nvPr>
        </p:nvSpPr>
        <p:spPr/>
        <p:txBody>
          <a:bodyPr/>
          <a:lstStyle/>
          <a:p>
            <a:r>
              <a:rPr lang="en-US" dirty="0"/>
              <a:t>Always come back to scope</a:t>
            </a:r>
          </a:p>
        </p:txBody>
      </p:sp>
      <p:sp>
        <p:nvSpPr>
          <p:cNvPr id="3" name="Content Placeholder 2">
            <a:extLst>
              <a:ext uri="{FF2B5EF4-FFF2-40B4-BE49-F238E27FC236}">
                <a16:creationId xmlns:a16="http://schemas.microsoft.com/office/drawing/2014/main" id="{E1DC16EA-276D-83C6-20D6-7DC0292B6FF3}"/>
              </a:ext>
            </a:extLst>
          </p:cNvPr>
          <p:cNvSpPr>
            <a:spLocks noGrp="1"/>
          </p:cNvSpPr>
          <p:nvPr>
            <p:ph sz="quarter" idx="10"/>
          </p:nvPr>
        </p:nvSpPr>
        <p:spPr>
          <a:xfrm>
            <a:off x="457200" y="1562100"/>
            <a:ext cx="11023600" cy="4152900"/>
          </a:xfrm>
        </p:spPr>
        <p:txBody>
          <a:bodyPr>
            <a:normAutofit/>
          </a:bodyPr>
          <a:lstStyle/>
          <a:p>
            <a:r>
              <a:rPr lang="en-US" sz="2000" dirty="0"/>
              <a:t>BOH agents function to </a:t>
            </a:r>
            <a:r>
              <a:rPr lang="en-US" sz="2000" i="1" dirty="0"/>
              <a:t>educate </a:t>
            </a:r>
            <a:r>
              <a:rPr lang="en-US" sz="2000" dirty="0"/>
              <a:t>the public – occupants, owners, persons in charge, etc. – about pests</a:t>
            </a:r>
          </a:p>
          <a:p>
            <a:r>
              <a:rPr lang="en-US" sz="2000" dirty="0"/>
              <a:t>BOH agents function to enforce the Sanitary Code</a:t>
            </a:r>
          </a:p>
          <a:p>
            <a:r>
              <a:rPr lang="en-US" sz="2000" dirty="0"/>
              <a:t>To effectively do both, we must:</a:t>
            </a:r>
          </a:p>
          <a:p>
            <a:pPr lvl="1"/>
            <a:r>
              <a:rPr lang="en-US" sz="2000" dirty="0"/>
              <a:t> have a basic understanding of different kinds of pests and their associated health risks as vectors</a:t>
            </a:r>
          </a:p>
          <a:p>
            <a:pPr lvl="1"/>
            <a:r>
              <a:rPr lang="en-US" sz="2000" dirty="0"/>
              <a:t>generally perceive what other sanitary conditions may be leading to the infestation</a:t>
            </a:r>
          </a:p>
          <a:p>
            <a:pPr lvl="1"/>
            <a:r>
              <a:rPr lang="en-US" sz="2000" dirty="0"/>
              <a:t>Communicate openly and effectively with those affected to determine their understanding of the infestation and what steps they will take to resolve it</a:t>
            </a:r>
          </a:p>
          <a:p>
            <a:pPr lvl="1"/>
            <a:r>
              <a:rPr lang="en-US" sz="2000" dirty="0"/>
              <a:t>Know where the limits of our knowledge end – and accept that it is okay to delegate to another professional!</a:t>
            </a:r>
          </a:p>
          <a:p>
            <a:pPr marL="228600" lvl="1" indent="0">
              <a:buNone/>
            </a:pPr>
            <a:endParaRPr lang="en-US" sz="2000" dirty="0"/>
          </a:p>
          <a:p>
            <a:pPr marL="0" indent="0">
              <a:buNone/>
            </a:pPr>
            <a:r>
              <a:rPr lang="en-US" sz="2000" b="1" dirty="0">
                <a:solidFill>
                  <a:srgbClr val="FF0000"/>
                </a:solidFill>
              </a:rPr>
              <a:t>***It is outside of our scope to instruct owners/ occupants/ persons in charge HOW to remedy the situation…</a:t>
            </a:r>
          </a:p>
          <a:p>
            <a:pPr marL="0" indent="0">
              <a:buNone/>
            </a:pPr>
            <a:endParaRPr lang="en-US" b="1" dirty="0">
              <a:solidFill>
                <a:srgbClr val="FF0000"/>
              </a:solidFill>
            </a:endParaRPr>
          </a:p>
        </p:txBody>
      </p:sp>
    </p:spTree>
    <p:extLst>
      <p:ext uri="{BB962C8B-B14F-4D97-AF65-F5344CB8AC3E}">
        <p14:creationId xmlns:p14="http://schemas.microsoft.com/office/powerpoint/2010/main" val="67729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2D4B1-02E7-C9CD-28DE-E5F65813C17D}"/>
              </a:ext>
            </a:extLst>
          </p:cNvPr>
          <p:cNvSpPr>
            <a:spLocks noGrp="1"/>
          </p:cNvSpPr>
          <p:nvPr>
            <p:ph type="title"/>
          </p:nvPr>
        </p:nvSpPr>
        <p:spPr/>
        <p:txBody>
          <a:bodyPr/>
          <a:lstStyle/>
          <a:p>
            <a:r>
              <a:rPr lang="en-US" dirty="0"/>
              <a:t>Pest Management Reports</a:t>
            </a:r>
          </a:p>
        </p:txBody>
      </p:sp>
      <p:sp>
        <p:nvSpPr>
          <p:cNvPr id="3" name="Content Placeholder 2">
            <a:extLst>
              <a:ext uri="{FF2B5EF4-FFF2-40B4-BE49-F238E27FC236}">
                <a16:creationId xmlns:a16="http://schemas.microsoft.com/office/drawing/2014/main" id="{01F2A1A8-F168-7AA8-2221-8094CB860C82}"/>
              </a:ext>
            </a:extLst>
          </p:cNvPr>
          <p:cNvSpPr>
            <a:spLocks noGrp="1"/>
          </p:cNvSpPr>
          <p:nvPr>
            <p:ph sz="quarter" idx="10"/>
          </p:nvPr>
        </p:nvSpPr>
        <p:spPr>
          <a:xfrm>
            <a:off x="457200" y="1562100"/>
            <a:ext cx="3910519" cy="4152900"/>
          </a:xfrm>
        </p:spPr>
        <p:txBody>
          <a:bodyPr>
            <a:normAutofit/>
          </a:bodyPr>
          <a:lstStyle/>
          <a:p>
            <a:r>
              <a:rPr lang="en-US" sz="2400" dirty="0"/>
              <a:t>Third-party assessment of pest infestations:</a:t>
            </a:r>
          </a:p>
          <a:p>
            <a:pPr lvl="1"/>
            <a:r>
              <a:rPr lang="en-US" sz="2400" dirty="0"/>
              <a:t>What kind?***</a:t>
            </a:r>
          </a:p>
          <a:p>
            <a:pPr lvl="1"/>
            <a:r>
              <a:rPr lang="en-US" sz="2400" dirty="0"/>
              <a:t>What life stages?</a:t>
            </a:r>
          </a:p>
          <a:p>
            <a:pPr lvl="1"/>
            <a:r>
              <a:rPr lang="en-US" sz="2400" dirty="0"/>
              <a:t>What extent? How severe?</a:t>
            </a:r>
          </a:p>
          <a:p>
            <a:pPr lvl="1"/>
            <a:r>
              <a:rPr lang="en-US" sz="2400" dirty="0"/>
              <a:t>Where located ?</a:t>
            </a:r>
          </a:p>
          <a:p>
            <a:pPr lvl="1"/>
            <a:r>
              <a:rPr lang="en-US" sz="2400" dirty="0"/>
              <a:t>Observed signs</a:t>
            </a:r>
          </a:p>
          <a:p>
            <a:pPr lvl="1"/>
            <a:r>
              <a:rPr lang="en-US" sz="2400" dirty="0"/>
              <a:t>Other conditions***</a:t>
            </a:r>
          </a:p>
          <a:p>
            <a:pPr lvl="1"/>
            <a:r>
              <a:rPr lang="en-US" sz="2400" dirty="0"/>
              <a:t>Professional recommendations to aid in exclusion and treatment***</a:t>
            </a:r>
          </a:p>
        </p:txBody>
      </p:sp>
      <p:pic>
        <p:nvPicPr>
          <p:cNvPr id="5" name="Picture 4">
            <a:extLst>
              <a:ext uri="{FF2B5EF4-FFF2-40B4-BE49-F238E27FC236}">
                <a16:creationId xmlns:a16="http://schemas.microsoft.com/office/drawing/2014/main" id="{CEA11030-23D6-202B-44EC-827A8DE22045}"/>
              </a:ext>
            </a:extLst>
          </p:cNvPr>
          <p:cNvPicPr>
            <a:picLocks noChangeAspect="1"/>
          </p:cNvPicPr>
          <p:nvPr/>
        </p:nvPicPr>
        <p:blipFill>
          <a:blip r:embed="rId2"/>
          <a:srcRect b="7239"/>
          <a:stretch>
            <a:fillRect/>
          </a:stretch>
        </p:blipFill>
        <p:spPr>
          <a:xfrm>
            <a:off x="6391074" y="1562100"/>
            <a:ext cx="3910518" cy="3906450"/>
          </a:xfrm>
          <a:prstGeom prst="rect">
            <a:avLst/>
          </a:prstGeom>
        </p:spPr>
      </p:pic>
    </p:spTree>
    <p:extLst>
      <p:ext uri="{BB962C8B-B14F-4D97-AF65-F5344CB8AC3E}">
        <p14:creationId xmlns:p14="http://schemas.microsoft.com/office/powerpoint/2010/main" val="3578744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4357B-5302-A33E-600A-57CBEF851E1B}"/>
              </a:ext>
            </a:extLst>
          </p:cNvPr>
          <p:cNvSpPr>
            <a:spLocks noGrp="1"/>
          </p:cNvSpPr>
          <p:nvPr>
            <p:ph type="title"/>
          </p:nvPr>
        </p:nvSpPr>
        <p:spPr>
          <a:xfrm>
            <a:off x="457200" y="1595336"/>
            <a:ext cx="11277600" cy="2127327"/>
          </a:xfrm>
        </p:spPr>
        <p:txBody>
          <a:bodyPr/>
          <a:lstStyle/>
          <a:p>
            <a:pPr algn="ctr"/>
            <a:r>
              <a:rPr lang="en-US" dirty="0"/>
              <a:t>When you observe pests or signs of pests during an inspection, what other concerns do you typically also notice?</a:t>
            </a:r>
          </a:p>
        </p:txBody>
      </p:sp>
    </p:spTree>
    <p:extLst>
      <p:ext uri="{BB962C8B-B14F-4D97-AF65-F5344CB8AC3E}">
        <p14:creationId xmlns:p14="http://schemas.microsoft.com/office/powerpoint/2010/main" val="513153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4A0F3-5BA0-AB52-4A43-C3700D9565D7}"/>
              </a:ext>
            </a:extLst>
          </p:cNvPr>
          <p:cNvSpPr>
            <a:spLocks noGrp="1"/>
          </p:cNvSpPr>
          <p:nvPr>
            <p:ph type="title"/>
          </p:nvPr>
        </p:nvSpPr>
        <p:spPr/>
        <p:txBody>
          <a:bodyPr/>
          <a:lstStyle/>
          <a:p>
            <a:pPr algn="ctr"/>
            <a:r>
              <a:rPr lang="en-US" dirty="0"/>
              <a:t>Pests are a symptom of other problems:</a:t>
            </a:r>
          </a:p>
        </p:txBody>
      </p:sp>
      <p:sp>
        <p:nvSpPr>
          <p:cNvPr id="3" name="Content Placeholder 2">
            <a:extLst>
              <a:ext uri="{FF2B5EF4-FFF2-40B4-BE49-F238E27FC236}">
                <a16:creationId xmlns:a16="http://schemas.microsoft.com/office/drawing/2014/main" id="{A5FD6850-CC5F-BDC2-30B8-958633DDD55E}"/>
              </a:ext>
            </a:extLst>
          </p:cNvPr>
          <p:cNvSpPr>
            <a:spLocks noGrp="1"/>
          </p:cNvSpPr>
          <p:nvPr>
            <p:ph sz="quarter" idx="10"/>
          </p:nvPr>
        </p:nvSpPr>
        <p:spPr/>
        <p:txBody>
          <a:bodyPr/>
          <a:lstStyle/>
          <a:p>
            <a:r>
              <a:rPr lang="en-US" sz="2800" dirty="0"/>
              <a:t>Improper food storage</a:t>
            </a:r>
          </a:p>
          <a:p>
            <a:r>
              <a:rPr lang="en-US" sz="2800" dirty="0"/>
              <a:t>Excessive refuse and waste</a:t>
            </a:r>
          </a:p>
          <a:p>
            <a:r>
              <a:rPr lang="en-US" sz="2800" dirty="0"/>
              <a:t>Squalor conditions</a:t>
            </a:r>
          </a:p>
          <a:p>
            <a:r>
              <a:rPr lang="en-US" sz="2800" dirty="0"/>
              <a:t>Poor sanitation</a:t>
            </a:r>
          </a:p>
          <a:p>
            <a:r>
              <a:rPr lang="en-US" sz="2800" dirty="0"/>
              <a:t>Failure to exclude (holes to the exterior)</a:t>
            </a:r>
          </a:p>
          <a:p>
            <a:r>
              <a:rPr lang="en-US" sz="2800" dirty="0"/>
              <a:t>Structural deficits </a:t>
            </a:r>
          </a:p>
          <a:p>
            <a:r>
              <a:rPr lang="en-US" sz="2800" dirty="0"/>
              <a:t>Excessive moisture</a:t>
            </a:r>
          </a:p>
          <a:p>
            <a:endParaRPr lang="en-US" dirty="0"/>
          </a:p>
        </p:txBody>
      </p:sp>
    </p:spTree>
    <p:extLst>
      <p:ext uri="{BB962C8B-B14F-4D97-AF65-F5344CB8AC3E}">
        <p14:creationId xmlns:p14="http://schemas.microsoft.com/office/powerpoint/2010/main" val="3017077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C9F94-0283-9ECA-0859-91112E69F8EB}"/>
              </a:ext>
            </a:extLst>
          </p:cNvPr>
          <p:cNvSpPr>
            <a:spLocks noGrp="1"/>
          </p:cNvSpPr>
          <p:nvPr>
            <p:ph type="title"/>
          </p:nvPr>
        </p:nvSpPr>
        <p:spPr/>
        <p:txBody>
          <a:bodyPr/>
          <a:lstStyle/>
          <a:p>
            <a:r>
              <a:rPr lang="en-US" dirty="0"/>
              <a:t>A Food Scenario: The Great Place</a:t>
            </a:r>
          </a:p>
        </p:txBody>
      </p:sp>
      <p:sp>
        <p:nvSpPr>
          <p:cNvPr id="3" name="Content Placeholder 2">
            <a:extLst>
              <a:ext uri="{FF2B5EF4-FFF2-40B4-BE49-F238E27FC236}">
                <a16:creationId xmlns:a16="http://schemas.microsoft.com/office/drawing/2014/main" id="{10BC19E2-D284-D2CA-1DDE-D24AA644E42F}"/>
              </a:ext>
            </a:extLst>
          </p:cNvPr>
          <p:cNvSpPr>
            <a:spLocks noGrp="1"/>
          </p:cNvSpPr>
          <p:nvPr>
            <p:ph sz="quarter" idx="10"/>
          </p:nvPr>
        </p:nvSpPr>
        <p:spPr>
          <a:xfrm>
            <a:off x="457201" y="1562100"/>
            <a:ext cx="7941732" cy="4152900"/>
          </a:xfrm>
        </p:spPr>
        <p:txBody>
          <a:bodyPr/>
          <a:lstStyle/>
          <a:p>
            <a:r>
              <a:rPr lang="en-US" dirty="0"/>
              <a:t>You receive a complaint about a local food establishment. The anonymous caller states that they tried to eat at That Great Place this afternoon, but as they were sitting down, the biggest rat they had ever seen ran across their table. They tell you how horrified they were and ask if you will inspect.</a:t>
            </a:r>
          </a:p>
          <a:p>
            <a:r>
              <a:rPr lang="en-US" dirty="0"/>
              <a:t>The Person in Charge, Mr. Joseph, allows you in and says he has been having some trouble with mice. He has set up a few traps, but claims they are not working. </a:t>
            </a:r>
          </a:p>
          <a:p>
            <a:r>
              <a:rPr lang="en-US" dirty="0"/>
              <a:t>As you are walking through the kitchen with Mr. Joseph, you see open garbage cans overfilling with food waste, bags of flour sitting on the floor with gnaw marks, trails of grease low down on the coving, and a hole the size of half dollar leading straight out the back door. You agree with Mr. Joseph’s assessment that the traps are not working – and watch five large rats devour the remnants of some kind of pie left out on a cooling rack. You see the floors are covered in flattened cardboard boxes, which are covered in large, shiny rodent dropping… so many that you simply cannot count them.</a:t>
            </a:r>
          </a:p>
          <a:p>
            <a:r>
              <a:rPr lang="en-US" dirty="0"/>
              <a:t>Mr. Jospeh shares that he has recently lost a few staff members and that they are short staffed. He says the garbage gets taken out once every three days or so, and says “the new hire hasn’t been great about putting food away at closing time.”</a:t>
            </a:r>
          </a:p>
        </p:txBody>
      </p:sp>
      <p:pic>
        <p:nvPicPr>
          <p:cNvPr id="6" name="Picture 5">
            <a:extLst>
              <a:ext uri="{FF2B5EF4-FFF2-40B4-BE49-F238E27FC236}">
                <a16:creationId xmlns:a16="http://schemas.microsoft.com/office/drawing/2014/main" id="{4356D5E1-997D-800C-42E1-FD8E7CC47C32}"/>
              </a:ext>
            </a:extLst>
          </p:cNvPr>
          <p:cNvPicPr>
            <a:picLocks noChangeAspect="1"/>
          </p:cNvPicPr>
          <p:nvPr/>
        </p:nvPicPr>
        <p:blipFill>
          <a:blip r:embed="rId2"/>
          <a:stretch>
            <a:fillRect/>
          </a:stretch>
        </p:blipFill>
        <p:spPr>
          <a:xfrm>
            <a:off x="8683977" y="1378297"/>
            <a:ext cx="2737555" cy="4106332"/>
          </a:xfrm>
          <a:prstGeom prst="rect">
            <a:avLst/>
          </a:prstGeom>
        </p:spPr>
      </p:pic>
    </p:spTree>
    <p:extLst>
      <p:ext uri="{BB962C8B-B14F-4D97-AF65-F5344CB8AC3E}">
        <p14:creationId xmlns:p14="http://schemas.microsoft.com/office/powerpoint/2010/main" val="335961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F9720-126A-0D13-7582-7FD76ADA6583}"/>
              </a:ext>
            </a:extLst>
          </p:cNvPr>
          <p:cNvSpPr>
            <a:spLocks noGrp="1"/>
          </p:cNvSpPr>
          <p:nvPr>
            <p:ph type="title"/>
          </p:nvPr>
        </p:nvSpPr>
        <p:spPr>
          <a:xfrm>
            <a:off x="524934" y="2963587"/>
            <a:ext cx="11277600" cy="930825"/>
          </a:xfrm>
        </p:spPr>
        <p:txBody>
          <a:bodyPr/>
          <a:lstStyle/>
          <a:p>
            <a:pPr algn="ctr"/>
            <a:r>
              <a:rPr lang="en-US" dirty="0"/>
              <a:t>Where do you even begin?</a:t>
            </a:r>
          </a:p>
        </p:txBody>
      </p:sp>
    </p:spTree>
    <p:extLst>
      <p:ext uri="{BB962C8B-B14F-4D97-AF65-F5344CB8AC3E}">
        <p14:creationId xmlns:p14="http://schemas.microsoft.com/office/powerpoint/2010/main" val="1447002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FD077-3422-E6B1-3054-4409F3A503FF}"/>
              </a:ext>
            </a:extLst>
          </p:cNvPr>
          <p:cNvSpPr>
            <a:spLocks noGrp="1"/>
          </p:cNvSpPr>
          <p:nvPr>
            <p:ph type="title"/>
          </p:nvPr>
        </p:nvSpPr>
        <p:spPr>
          <a:xfrm>
            <a:off x="457200" y="299922"/>
            <a:ext cx="11277600" cy="692497"/>
          </a:xfrm>
        </p:spPr>
        <p:txBody>
          <a:bodyPr/>
          <a:lstStyle/>
          <a:p>
            <a:r>
              <a:rPr lang="en-US" dirty="0"/>
              <a:t>Pests During Food Inspections</a:t>
            </a:r>
          </a:p>
        </p:txBody>
      </p:sp>
      <p:sp>
        <p:nvSpPr>
          <p:cNvPr id="3" name="Content Placeholder 2">
            <a:extLst>
              <a:ext uri="{FF2B5EF4-FFF2-40B4-BE49-F238E27FC236}">
                <a16:creationId xmlns:a16="http://schemas.microsoft.com/office/drawing/2014/main" id="{AD6EC526-FA8A-8B84-FBBA-678343EBC648}"/>
              </a:ext>
            </a:extLst>
          </p:cNvPr>
          <p:cNvSpPr>
            <a:spLocks noGrp="1"/>
          </p:cNvSpPr>
          <p:nvPr>
            <p:ph sz="quarter" idx="10"/>
          </p:nvPr>
        </p:nvSpPr>
        <p:spPr>
          <a:xfrm>
            <a:off x="457199" y="1378297"/>
            <a:ext cx="6797941" cy="4336703"/>
          </a:xfrm>
        </p:spPr>
        <p:txBody>
          <a:bodyPr>
            <a:normAutofit fontScale="92500" lnSpcReduction="10000"/>
          </a:bodyPr>
          <a:lstStyle/>
          <a:p>
            <a:r>
              <a:rPr lang="en-US" sz="1800" dirty="0"/>
              <a:t>“</a:t>
            </a:r>
            <a:r>
              <a:rPr lang="en-US" sz="2000" dirty="0"/>
              <a:t>The PREMISES shall be maintained free of insects, rodents, and other pests. The presence of insects, rodents, and other pests shall be controlled to eliminate their presence on the PREMISES by:</a:t>
            </a:r>
          </a:p>
          <a:p>
            <a:pPr marL="0" indent="0">
              <a:buNone/>
            </a:pPr>
            <a:r>
              <a:rPr lang="en-US" sz="2000" dirty="0"/>
              <a:t>	(A) Routinely inspecting incoming shipments of FOOD</a:t>
            </a:r>
          </a:p>
          <a:p>
            <a:pPr marL="0" indent="0">
              <a:buNone/>
            </a:pPr>
            <a:r>
              <a:rPr lang="en-US" sz="2000" dirty="0"/>
              <a:t>                          and supplies;</a:t>
            </a:r>
          </a:p>
          <a:p>
            <a:pPr marL="0" indent="0">
              <a:buNone/>
            </a:pPr>
            <a:r>
              <a:rPr lang="en-US" sz="2000" dirty="0"/>
              <a:t>	 (B) Routinely inspecting the PREMISES for evidence</a:t>
            </a:r>
          </a:p>
          <a:p>
            <a:pPr marL="0" indent="0">
              <a:buNone/>
            </a:pPr>
            <a:r>
              <a:rPr lang="en-US" sz="2000" dirty="0"/>
              <a:t>                            of pests;</a:t>
            </a:r>
          </a:p>
          <a:p>
            <a:pPr marL="0" indent="0">
              <a:buNone/>
            </a:pPr>
            <a:r>
              <a:rPr lang="en-US" sz="2000" dirty="0"/>
              <a:t>	 (C) Using methods, if pests are found, such as</a:t>
            </a:r>
          </a:p>
          <a:p>
            <a:pPr marL="0" indent="0">
              <a:buNone/>
            </a:pPr>
            <a:r>
              <a:rPr lang="en-US" sz="2000" dirty="0"/>
              <a:t>                           trapping devices or other means of pest control as</a:t>
            </a:r>
          </a:p>
          <a:p>
            <a:pPr marL="0" indent="0">
              <a:buNone/>
            </a:pPr>
            <a:r>
              <a:rPr lang="en-US" sz="2000" dirty="0"/>
              <a:t>                           specified under §§ 7 -202.12, 7-206.12, and 7-  206.13;</a:t>
            </a:r>
          </a:p>
          <a:p>
            <a:pPr marL="0" indent="0">
              <a:buNone/>
            </a:pPr>
            <a:r>
              <a:rPr lang="en-US" sz="2000" dirty="0"/>
              <a:t>	(D) Eliminating harborage conditions.”   </a:t>
            </a:r>
          </a:p>
          <a:p>
            <a:pPr marL="0" indent="0">
              <a:buNone/>
            </a:pPr>
            <a:r>
              <a:rPr lang="en-US" sz="2000" dirty="0"/>
              <a:t>			  (105 CMR 590.006; FC 6-501.111)</a:t>
            </a:r>
          </a:p>
        </p:txBody>
      </p:sp>
      <p:pic>
        <p:nvPicPr>
          <p:cNvPr id="5" name="Picture 4">
            <a:extLst>
              <a:ext uri="{FF2B5EF4-FFF2-40B4-BE49-F238E27FC236}">
                <a16:creationId xmlns:a16="http://schemas.microsoft.com/office/drawing/2014/main" id="{2235F966-2B0E-948A-ADAE-552FA0CBF2A4}"/>
              </a:ext>
            </a:extLst>
          </p:cNvPr>
          <p:cNvPicPr>
            <a:picLocks noChangeAspect="1"/>
          </p:cNvPicPr>
          <p:nvPr/>
        </p:nvPicPr>
        <p:blipFill>
          <a:blip r:embed="rId2"/>
          <a:stretch>
            <a:fillRect/>
          </a:stretch>
        </p:blipFill>
        <p:spPr>
          <a:xfrm>
            <a:off x="7255141" y="1737360"/>
            <a:ext cx="4574356" cy="3232699"/>
          </a:xfrm>
          <a:prstGeom prst="rect">
            <a:avLst/>
          </a:prstGeom>
        </p:spPr>
      </p:pic>
    </p:spTree>
    <p:extLst>
      <p:ext uri="{BB962C8B-B14F-4D97-AF65-F5344CB8AC3E}">
        <p14:creationId xmlns:p14="http://schemas.microsoft.com/office/powerpoint/2010/main" val="1511749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FFF1D-E2FC-D4C3-B693-573A1F4829FB}"/>
              </a:ext>
            </a:extLst>
          </p:cNvPr>
          <p:cNvSpPr>
            <a:spLocks noGrp="1"/>
          </p:cNvSpPr>
          <p:nvPr>
            <p:ph type="title"/>
          </p:nvPr>
        </p:nvSpPr>
        <p:spPr>
          <a:xfrm>
            <a:off x="457200" y="340437"/>
            <a:ext cx="11277600" cy="692497"/>
          </a:xfrm>
        </p:spPr>
        <p:txBody>
          <a:bodyPr/>
          <a:lstStyle/>
          <a:p>
            <a:r>
              <a:rPr lang="en-US" dirty="0"/>
              <a:t>The Great Place: Resolution</a:t>
            </a:r>
          </a:p>
        </p:txBody>
      </p:sp>
      <p:sp>
        <p:nvSpPr>
          <p:cNvPr id="3" name="Content Placeholder 2">
            <a:extLst>
              <a:ext uri="{FF2B5EF4-FFF2-40B4-BE49-F238E27FC236}">
                <a16:creationId xmlns:a16="http://schemas.microsoft.com/office/drawing/2014/main" id="{A49FB94C-3B3F-4FB1-A424-A81ED10CD026}"/>
              </a:ext>
            </a:extLst>
          </p:cNvPr>
          <p:cNvSpPr>
            <a:spLocks noGrp="1"/>
          </p:cNvSpPr>
          <p:nvPr>
            <p:ph sz="quarter" idx="10"/>
          </p:nvPr>
        </p:nvSpPr>
        <p:spPr>
          <a:xfrm>
            <a:off x="457200" y="1109133"/>
            <a:ext cx="11277600" cy="4715933"/>
          </a:xfrm>
        </p:spPr>
        <p:txBody>
          <a:bodyPr>
            <a:normAutofit lnSpcReduction="10000"/>
          </a:bodyPr>
          <a:lstStyle/>
          <a:p>
            <a:r>
              <a:rPr lang="en-US" dirty="0"/>
              <a:t>Come back to scope: education, then enforcement</a:t>
            </a:r>
          </a:p>
          <a:p>
            <a:r>
              <a:rPr lang="en-US" dirty="0"/>
              <a:t>Assess: </a:t>
            </a:r>
          </a:p>
          <a:p>
            <a:pPr lvl="1"/>
            <a:r>
              <a:rPr lang="en-US" dirty="0"/>
              <a:t>are there pests present?</a:t>
            </a:r>
          </a:p>
          <a:p>
            <a:pPr lvl="1"/>
            <a:r>
              <a:rPr lang="en-US" dirty="0"/>
              <a:t>To what extent, generally?</a:t>
            </a:r>
          </a:p>
          <a:p>
            <a:pPr lvl="1"/>
            <a:r>
              <a:rPr lang="en-US" dirty="0"/>
              <a:t>What other violations do you notice?</a:t>
            </a:r>
          </a:p>
          <a:p>
            <a:r>
              <a:rPr lang="en-US" dirty="0"/>
              <a:t>Evaluate:</a:t>
            </a:r>
          </a:p>
          <a:p>
            <a:pPr lvl="1"/>
            <a:r>
              <a:rPr lang="en-US" dirty="0"/>
              <a:t>Which of these violations pose the biggest risk to public health? </a:t>
            </a:r>
          </a:p>
          <a:p>
            <a:pPr lvl="1"/>
            <a:r>
              <a:rPr lang="en-US" dirty="0"/>
              <a:t>Use 105 CMR 590 to support your decisions</a:t>
            </a:r>
          </a:p>
          <a:p>
            <a:r>
              <a:rPr lang="en-US" dirty="0"/>
              <a:t>Educate: </a:t>
            </a:r>
          </a:p>
          <a:p>
            <a:pPr lvl="1"/>
            <a:r>
              <a:rPr lang="en-US" dirty="0"/>
              <a:t>Clearly communicate your observations</a:t>
            </a:r>
          </a:p>
          <a:p>
            <a:pPr lvl="1"/>
            <a:r>
              <a:rPr lang="en-US" dirty="0"/>
              <a:t>Explain why pest mitigation is needed</a:t>
            </a:r>
          </a:p>
          <a:p>
            <a:pPr lvl="1"/>
            <a:r>
              <a:rPr lang="en-US" dirty="0"/>
              <a:t>Share information about general requirements: </a:t>
            </a:r>
          </a:p>
          <a:p>
            <a:pPr lvl="2"/>
            <a:r>
              <a:rPr lang="en-US" dirty="0"/>
              <a:t>Rodent bait stations must be covered (105 CMR 590.007; FC 7-206.12)</a:t>
            </a:r>
          </a:p>
          <a:p>
            <a:pPr lvl="2"/>
            <a:r>
              <a:rPr lang="en-US" dirty="0"/>
              <a:t>Tracking powder pesticides may not be used (590.007; FC 7-206.13(A)), unless nontoxic – such as flour – and if so, must not contaminate food/ equipment/ utensils (590.007; FC 7-206.13(B))</a:t>
            </a:r>
          </a:p>
          <a:p>
            <a:pPr lvl="1"/>
            <a:r>
              <a:rPr lang="en-US" dirty="0"/>
              <a:t>If collaboration with an IPM technician is needed, be sure to review reports and compare to your findings at the reinspection</a:t>
            </a:r>
          </a:p>
          <a:p>
            <a:r>
              <a:rPr lang="en-US" dirty="0"/>
              <a:t>Other approaches?</a:t>
            </a:r>
          </a:p>
        </p:txBody>
      </p:sp>
      <p:pic>
        <p:nvPicPr>
          <p:cNvPr id="5" name="Picture 4">
            <a:extLst>
              <a:ext uri="{FF2B5EF4-FFF2-40B4-BE49-F238E27FC236}">
                <a16:creationId xmlns:a16="http://schemas.microsoft.com/office/drawing/2014/main" id="{73FFED45-EBEB-8C67-F322-201A8A31FB89}"/>
              </a:ext>
            </a:extLst>
          </p:cNvPr>
          <p:cNvPicPr>
            <a:picLocks noChangeAspect="1"/>
          </p:cNvPicPr>
          <p:nvPr/>
        </p:nvPicPr>
        <p:blipFill>
          <a:blip r:embed="rId2"/>
          <a:stretch>
            <a:fillRect/>
          </a:stretch>
        </p:blipFill>
        <p:spPr>
          <a:xfrm>
            <a:off x="8056880" y="1032934"/>
            <a:ext cx="3164840" cy="3164840"/>
          </a:xfrm>
          <a:prstGeom prst="rect">
            <a:avLst/>
          </a:prstGeom>
        </p:spPr>
      </p:pic>
    </p:spTree>
    <p:extLst>
      <p:ext uri="{BB962C8B-B14F-4D97-AF65-F5344CB8AC3E}">
        <p14:creationId xmlns:p14="http://schemas.microsoft.com/office/powerpoint/2010/main" val="3447312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AB53-BF9D-BACE-12A2-87A2356A3364}"/>
              </a:ext>
            </a:extLst>
          </p:cNvPr>
          <p:cNvSpPr>
            <a:spLocks noGrp="1"/>
          </p:cNvSpPr>
          <p:nvPr>
            <p:ph type="title"/>
          </p:nvPr>
        </p:nvSpPr>
        <p:spPr/>
        <p:txBody>
          <a:bodyPr/>
          <a:lstStyle/>
          <a:p>
            <a:r>
              <a:rPr lang="en-US" dirty="0"/>
              <a:t>Pests in Housing: Cockroaches</a:t>
            </a:r>
          </a:p>
        </p:txBody>
      </p:sp>
      <p:sp>
        <p:nvSpPr>
          <p:cNvPr id="3" name="Content Placeholder 2">
            <a:extLst>
              <a:ext uri="{FF2B5EF4-FFF2-40B4-BE49-F238E27FC236}">
                <a16:creationId xmlns:a16="http://schemas.microsoft.com/office/drawing/2014/main" id="{39A5C086-B1F1-189F-5D10-90B6A7CF69B8}"/>
              </a:ext>
            </a:extLst>
          </p:cNvPr>
          <p:cNvSpPr>
            <a:spLocks noGrp="1"/>
          </p:cNvSpPr>
          <p:nvPr>
            <p:ph sz="quarter" idx="10"/>
          </p:nvPr>
        </p:nvSpPr>
        <p:spPr>
          <a:xfrm>
            <a:off x="457199" y="1562100"/>
            <a:ext cx="11446933" cy="4152900"/>
          </a:xfrm>
        </p:spPr>
        <p:txBody>
          <a:bodyPr>
            <a:normAutofit/>
          </a:bodyPr>
          <a:lstStyle/>
          <a:p>
            <a:pPr marL="0" indent="0">
              <a:buNone/>
            </a:pPr>
            <a:r>
              <a:rPr lang="en-US" sz="2000" dirty="0"/>
              <a:t>An occupant, Ellie Jacobson, calls to report that she has been finding cockroaches in her apartment kitchen at 10 Main Street Anytown, MA 00000. Ellie lives in Apartment C of a 6-family complex owned by Becky Smith. </a:t>
            </a:r>
          </a:p>
          <a:p>
            <a:pPr marL="0" indent="0">
              <a:buNone/>
            </a:pPr>
            <a:r>
              <a:rPr lang="en-US" sz="2000" dirty="0"/>
              <a:t>You arrive and Ellie allows you entry for a comprehensive inspection at 0900. You conduct a thorough inspection of every room, noting that Ellie’s apartment is particularly sanitary – no food left out, no trash, seemingly not a speck of dust. You search high and low for signs of cockroaches – but you find no frass, no musty odor, no shed skins. </a:t>
            </a:r>
          </a:p>
          <a:p>
            <a:pPr marL="0" indent="0">
              <a:buNone/>
            </a:pPr>
            <a:r>
              <a:rPr lang="en-US" sz="2000" dirty="0"/>
              <a:t>You do notice a small gap around the water pipe under her sink and you see some water accumulating underneath the sink cabinet. You find one, singular small adult cockroach in a dark corner under the sink. </a:t>
            </a:r>
          </a:p>
          <a:p>
            <a:pPr marL="0" indent="0">
              <a:buNone/>
            </a:pPr>
            <a:r>
              <a:rPr lang="en-US" sz="2000" dirty="0"/>
              <a:t>As you leave Ellie’s apartment and turn down the hall toward the exit, a strong, musty odor hits your nose. You prepare to leave, but notice a glue trap in the shared corridor. Stuck to it are at least a dozen cockroaches, adults and nymphs.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26282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95617-8313-0B68-50D8-2F2CB2F24338}"/>
              </a:ext>
            </a:extLst>
          </p:cNvPr>
          <p:cNvSpPr>
            <a:spLocks noGrp="1"/>
          </p:cNvSpPr>
          <p:nvPr>
            <p:ph type="title"/>
          </p:nvPr>
        </p:nvSpPr>
        <p:spPr>
          <a:xfrm>
            <a:off x="457200" y="677333"/>
            <a:ext cx="11277600" cy="1803400"/>
          </a:xfrm>
        </p:spPr>
        <p:txBody>
          <a:bodyPr/>
          <a:lstStyle/>
          <a:p>
            <a:pPr algn="ctr"/>
            <a:r>
              <a:rPr lang="en-US" sz="5400" dirty="0"/>
              <a:t>Now what?</a:t>
            </a:r>
            <a:br>
              <a:rPr lang="en-US" sz="5400" dirty="0"/>
            </a:br>
            <a:endParaRPr lang="en-US" dirty="0"/>
          </a:p>
        </p:txBody>
      </p:sp>
      <p:pic>
        <p:nvPicPr>
          <p:cNvPr id="5" name="Picture 4">
            <a:extLst>
              <a:ext uri="{FF2B5EF4-FFF2-40B4-BE49-F238E27FC236}">
                <a16:creationId xmlns:a16="http://schemas.microsoft.com/office/drawing/2014/main" id="{5E195AE6-4202-3C79-1968-02E3ABF1CAC1}"/>
              </a:ext>
            </a:extLst>
          </p:cNvPr>
          <p:cNvPicPr>
            <a:picLocks noChangeAspect="1"/>
          </p:cNvPicPr>
          <p:nvPr/>
        </p:nvPicPr>
        <p:blipFill>
          <a:blip r:embed="rId2"/>
          <a:stretch>
            <a:fillRect/>
          </a:stretch>
        </p:blipFill>
        <p:spPr>
          <a:xfrm>
            <a:off x="4072467" y="2226733"/>
            <a:ext cx="4368800" cy="3276600"/>
          </a:xfrm>
          <a:prstGeom prst="rect">
            <a:avLst/>
          </a:prstGeom>
        </p:spPr>
      </p:pic>
    </p:spTree>
    <p:extLst>
      <p:ext uri="{BB962C8B-B14F-4D97-AF65-F5344CB8AC3E}">
        <p14:creationId xmlns:p14="http://schemas.microsoft.com/office/powerpoint/2010/main" val="1943713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BC167-C6D1-2FF0-9E81-4293B2E67BD0}"/>
              </a:ext>
            </a:extLst>
          </p:cNvPr>
          <p:cNvSpPr>
            <a:spLocks noGrp="1"/>
          </p:cNvSpPr>
          <p:nvPr>
            <p:ph type="title"/>
          </p:nvPr>
        </p:nvSpPr>
        <p:spPr/>
        <p:txBody>
          <a:bodyPr/>
          <a:lstStyle/>
          <a:p>
            <a:r>
              <a:rPr lang="en-US" dirty="0"/>
              <a:t>Who is responsible?</a:t>
            </a:r>
          </a:p>
        </p:txBody>
      </p:sp>
      <p:sp>
        <p:nvSpPr>
          <p:cNvPr id="3" name="Content Placeholder 2">
            <a:extLst>
              <a:ext uri="{FF2B5EF4-FFF2-40B4-BE49-F238E27FC236}">
                <a16:creationId xmlns:a16="http://schemas.microsoft.com/office/drawing/2014/main" id="{32F135C0-AD0E-A8E4-E85C-5DFD86B18ABD}"/>
              </a:ext>
            </a:extLst>
          </p:cNvPr>
          <p:cNvSpPr>
            <a:spLocks noGrp="1"/>
          </p:cNvSpPr>
          <p:nvPr>
            <p:ph sz="quarter" idx="10"/>
          </p:nvPr>
        </p:nvSpPr>
        <p:spPr>
          <a:xfrm>
            <a:off x="457200" y="1566334"/>
            <a:ext cx="5198533" cy="4148666"/>
          </a:xfrm>
        </p:spPr>
        <p:txBody>
          <a:bodyPr>
            <a:normAutofit/>
          </a:bodyPr>
          <a:lstStyle/>
          <a:p>
            <a:r>
              <a:rPr lang="en-US" sz="2000" dirty="0"/>
              <a:t>How many would cite the owner only?</a:t>
            </a:r>
          </a:p>
          <a:p>
            <a:r>
              <a:rPr lang="en-US" sz="2000" dirty="0"/>
              <a:t>How about the occupant only?</a:t>
            </a:r>
          </a:p>
          <a:p>
            <a:r>
              <a:rPr lang="en-US" sz="2000" dirty="0"/>
              <a:t>How about both owner and occupant?</a:t>
            </a:r>
          </a:p>
          <a:p>
            <a:r>
              <a:rPr lang="en-US" sz="2000" dirty="0"/>
              <a:t>Who is responsible for the control and elimination of pests in a multifamily? (105 CMR 410.550(B))</a:t>
            </a:r>
          </a:p>
          <a:p>
            <a:r>
              <a:rPr lang="en-US" sz="2000" dirty="0"/>
              <a:t>Who is responsible for maintaining common areas in a sanitary condition? (410. 570(C)(1))</a:t>
            </a:r>
          </a:p>
          <a:p>
            <a:endParaRPr lang="en-US" dirty="0"/>
          </a:p>
        </p:txBody>
      </p:sp>
      <p:pic>
        <p:nvPicPr>
          <p:cNvPr id="6" name="Picture 5">
            <a:extLst>
              <a:ext uri="{FF2B5EF4-FFF2-40B4-BE49-F238E27FC236}">
                <a16:creationId xmlns:a16="http://schemas.microsoft.com/office/drawing/2014/main" id="{438FCCD9-3FEC-39E3-BF30-B76D90EFFCB5}"/>
              </a:ext>
            </a:extLst>
          </p:cNvPr>
          <p:cNvPicPr>
            <a:picLocks noChangeAspect="1"/>
          </p:cNvPicPr>
          <p:nvPr/>
        </p:nvPicPr>
        <p:blipFill>
          <a:blip r:embed="rId2"/>
          <a:stretch>
            <a:fillRect/>
          </a:stretch>
        </p:blipFill>
        <p:spPr>
          <a:xfrm>
            <a:off x="6430962" y="685800"/>
            <a:ext cx="4257675" cy="4257675"/>
          </a:xfrm>
          <a:prstGeom prst="rect">
            <a:avLst/>
          </a:prstGeom>
        </p:spPr>
      </p:pic>
    </p:spTree>
    <p:extLst>
      <p:ext uri="{BB962C8B-B14F-4D97-AF65-F5344CB8AC3E}">
        <p14:creationId xmlns:p14="http://schemas.microsoft.com/office/powerpoint/2010/main" val="3500465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7A2F-EE8A-C640-7233-29A3742742D5}"/>
              </a:ext>
            </a:extLst>
          </p:cNvPr>
          <p:cNvSpPr>
            <a:spLocks noGrp="1"/>
          </p:cNvSpPr>
          <p:nvPr>
            <p:ph type="title"/>
          </p:nvPr>
        </p:nvSpPr>
        <p:spPr/>
        <p:txBody>
          <a:bodyPr/>
          <a:lstStyle/>
          <a:p>
            <a:r>
              <a:rPr lang="en-US" dirty="0"/>
              <a:t>How to we begin to assess the situation?</a:t>
            </a:r>
          </a:p>
        </p:txBody>
      </p:sp>
      <p:sp>
        <p:nvSpPr>
          <p:cNvPr id="3" name="Content Placeholder 2">
            <a:extLst>
              <a:ext uri="{FF2B5EF4-FFF2-40B4-BE49-F238E27FC236}">
                <a16:creationId xmlns:a16="http://schemas.microsoft.com/office/drawing/2014/main" id="{2F9976A6-40CD-73C3-66CF-D71FACB3E39A}"/>
              </a:ext>
            </a:extLst>
          </p:cNvPr>
          <p:cNvSpPr>
            <a:spLocks noGrp="1"/>
          </p:cNvSpPr>
          <p:nvPr>
            <p:ph sz="quarter" idx="10"/>
          </p:nvPr>
        </p:nvSpPr>
        <p:spPr>
          <a:xfrm>
            <a:off x="457200" y="1562100"/>
            <a:ext cx="4673600" cy="4152900"/>
          </a:xfrm>
        </p:spPr>
        <p:txBody>
          <a:bodyPr>
            <a:normAutofit/>
          </a:bodyPr>
          <a:lstStyle/>
          <a:p>
            <a:r>
              <a:rPr lang="en-US" sz="1800" dirty="0"/>
              <a:t>What are your obligations for inspection:</a:t>
            </a:r>
          </a:p>
          <a:p>
            <a:pPr lvl="1"/>
            <a:r>
              <a:rPr lang="en-US" sz="1800" dirty="0"/>
              <a:t>Remember, “a violation found in a common area shall be considered a violation which exists in each dwelling or rooming unit in which occupants have access to that area” 			(410.620(B)(2))</a:t>
            </a:r>
          </a:p>
          <a:p>
            <a:r>
              <a:rPr lang="en-US" sz="1800" dirty="0"/>
              <a:t>Perhaps most importantly, does one cockroach mean that Ellie’s apartment </a:t>
            </a:r>
            <a:r>
              <a:rPr lang="en-US" sz="1800" i="1" dirty="0"/>
              <a:t>has cockroaches</a:t>
            </a:r>
            <a:r>
              <a:rPr lang="en-US" sz="1800" dirty="0"/>
              <a:t>?</a:t>
            </a:r>
          </a:p>
          <a:p>
            <a:pPr lvl="1"/>
            <a:r>
              <a:rPr lang="en-US" sz="1800" dirty="0"/>
              <a:t>How would you document that?</a:t>
            </a:r>
          </a:p>
          <a:p>
            <a:r>
              <a:rPr lang="en-US" sz="1800" dirty="0"/>
              <a:t>What about the glue traps? </a:t>
            </a:r>
          </a:p>
          <a:p>
            <a:pPr lvl="1"/>
            <a:r>
              <a:rPr lang="en-US" sz="1800" dirty="0"/>
              <a:t>How did they get there?</a:t>
            </a:r>
          </a:p>
          <a:p>
            <a:pPr lvl="1"/>
            <a:r>
              <a:rPr lang="en-US" sz="1800" dirty="0"/>
              <a:t>Who monitors them?</a:t>
            </a:r>
          </a:p>
        </p:txBody>
      </p:sp>
      <p:pic>
        <p:nvPicPr>
          <p:cNvPr id="5" name="Picture 4">
            <a:extLst>
              <a:ext uri="{FF2B5EF4-FFF2-40B4-BE49-F238E27FC236}">
                <a16:creationId xmlns:a16="http://schemas.microsoft.com/office/drawing/2014/main" id="{8BB4A22D-4E4F-E6C7-5271-21C10020AD16}"/>
              </a:ext>
            </a:extLst>
          </p:cNvPr>
          <p:cNvPicPr>
            <a:picLocks noChangeAspect="1"/>
          </p:cNvPicPr>
          <p:nvPr/>
        </p:nvPicPr>
        <p:blipFill>
          <a:blip r:embed="rId2"/>
          <a:stretch>
            <a:fillRect/>
          </a:stretch>
        </p:blipFill>
        <p:spPr>
          <a:xfrm>
            <a:off x="6096000" y="1766887"/>
            <a:ext cx="4762500" cy="3324225"/>
          </a:xfrm>
          <a:prstGeom prst="rect">
            <a:avLst/>
          </a:prstGeom>
        </p:spPr>
      </p:pic>
    </p:spTree>
    <p:extLst>
      <p:ext uri="{BB962C8B-B14F-4D97-AF65-F5344CB8AC3E}">
        <p14:creationId xmlns:p14="http://schemas.microsoft.com/office/powerpoint/2010/main" val="212018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0F1D-9747-2971-6D5B-BD1F9F9A645D}"/>
              </a:ext>
            </a:extLst>
          </p:cNvPr>
          <p:cNvSpPr>
            <a:spLocks noGrp="1"/>
          </p:cNvSpPr>
          <p:nvPr>
            <p:ph type="title"/>
          </p:nvPr>
        </p:nvSpPr>
        <p:spPr/>
        <p:txBody>
          <a:bodyPr/>
          <a:lstStyle/>
          <a:p>
            <a:r>
              <a:rPr lang="en-US" dirty="0"/>
              <a:t>Cockroaches in a Multifamily: Continued</a:t>
            </a:r>
          </a:p>
        </p:txBody>
      </p:sp>
      <p:sp>
        <p:nvSpPr>
          <p:cNvPr id="3" name="Content Placeholder 2">
            <a:extLst>
              <a:ext uri="{FF2B5EF4-FFF2-40B4-BE49-F238E27FC236}">
                <a16:creationId xmlns:a16="http://schemas.microsoft.com/office/drawing/2014/main" id="{6F1625B6-CA84-0081-DFC1-194C5493310C}"/>
              </a:ext>
            </a:extLst>
          </p:cNvPr>
          <p:cNvSpPr>
            <a:spLocks noGrp="1"/>
          </p:cNvSpPr>
          <p:nvPr>
            <p:ph sz="quarter" idx="10"/>
          </p:nvPr>
        </p:nvSpPr>
        <p:spPr/>
        <p:txBody>
          <a:bodyPr>
            <a:normAutofit lnSpcReduction="10000"/>
          </a:bodyPr>
          <a:lstStyle/>
          <a:p>
            <a:r>
              <a:rPr lang="en-US" sz="1800" dirty="0"/>
              <a:t>You conduct a thorough inspection of the common areas and document frass (cockroach droppings), adults and nymphs, and a musty odor throughout. You notice a large water leak in the shared corridor and an abundance of adult cockroaches huddled in a dark corner by this puddle of water. They slowly scatter when you shine your flashlight. </a:t>
            </a:r>
          </a:p>
          <a:p>
            <a:r>
              <a:rPr lang="en-US" sz="1800" dirty="0"/>
              <a:t>Becky Smith, the owner of the building, says she has been work with Pest Destroyers – a local, licensed pest management company, to try to eradicate the cockroaches. She says they leave a paper every time, but she doesn’t look at it. They come twice a month and have been coming for about a year. Becky says she has a few occupants who don’t “keep a tidy home”</a:t>
            </a:r>
          </a:p>
          <a:p>
            <a:r>
              <a:rPr lang="en-US" sz="1800" dirty="0"/>
              <a:t>You ask Becky if you can review those reports, and notice that Pest Destroyers has determined these are Oriental cockroaches. Pest Destroyers keeps noting their suggestion to repair the leak and to remove exposed compost bins from the property – the same sentence on every report. </a:t>
            </a:r>
          </a:p>
          <a:p>
            <a:endParaRPr lang="en-US" dirty="0"/>
          </a:p>
          <a:p>
            <a:pPr marL="0" indent="0" algn="ctr">
              <a:buNone/>
            </a:pPr>
            <a:endParaRPr lang="en-US" sz="2800" b="1" dirty="0"/>
          </a:p>
          <a:p>
            <a:pPr marL="0" indent="0" algn="ctr">
              <a:buNone/>
            </a:pPr>
            <a:r>
              <a:rPr lang="en-US" sz="2800" b="1" dirty="0"/>
              <a:t>What would you do next?</a:t>
            </a:r>
          </a:p>
          <a:p>
            <a:endParaRPr lang="en-US" dirty="0"/>
          </a:p>
        </p:txBody>
      </p:sp>
    </p:spTree>
    <p:extLst>
      <p:ext uri="{BB962C8B-B14F-4D97-AF65-F5344CB8AC3E}">
        <p14:creationId xmlns:p14="http://schemas.microsoft.com/office/powerpoint/2010/main" val="1367343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70B6F-23F3-2A4D-7A9F-92D6E5AA4AB6}"/>
              </a:ext>
            </a:extLst>
          </p:cNvPr>
          <p:cNvSpPr>
            <a:spLocks noGrp="1"/>
          </p:cNvSpPr>
          <p:nvPr>
            <p:ph type="title"/>
          </p:nvPr>
        </p:nvSpPr>
        <p:spPr/>
        <p:txBody>
          <a:bodyPr/>
          <a:lstStyle/>
          <a:p>
            <a:r>
              <a:rPr lang="en-US" dirty="0"/>
              <a:t>Cockroaches in a multifamily: resolved?</a:t>
            </a:r>
          </a:p>
        </p:txBody>
      </p:sp>
      <p:sp>
        <p:nvSpPr>
          <p:cNvPr id="3" name="Content Placeholder 2">
            <a:extLst>
              <a:ext uri="{FF2B5EF4-FFF2-40B4-BE49-F238E27FC236}">
                <a16:creationId xmlns:a16="http://schemas.microsoft.com/office/drawing/2014/main" id="{021ABDF0-4E08-E92E-2ECE-D6B3DE912B33}"/>
              </a:ext>
            </a:extLst>
          </p:cNvPr>
          <p:cNvSpPr>
            <a:spLocks noGrp="1"/>
          </p:cNvSpPr>
          <p:nvPr>
            <p:ph sz="quarter" idx="10"/>
          </p:nvPr>
        </p:nvSpPr>
        <p:spPr/>
        <p:txBody>
          <a:bodyPr/>
          <a:lstStyle/>
          <a:p>
            <a:r>
              <a:rPr lang="en-US" dirty="0"/>
              <a:t>Pests are a condition deemed to endanger (410.630(A)(17))</a:t>
            </a:r>
          </a:p>
          <a:p>
            <a:r>
              <a:rPr lang="en-US" dirty="0"/>
              <a:t>The owner already has a contract… but is this a “good faith effort”?</a:t>
            </a:r>
          </a:p>
          <a:p>
            <a:r>
              <a:rPr lang="en-US" dirty="0"/>
              <a:t>Keep in mind that most pest interventions take time: exclusion can be more immediate, but treatment of an ongoing infestation requires cooperation between owner, occupant(s), and the pest management company</a:t>
            </a:r>
          </a:p>
          <a:p>
            <a:r>
              <a:rPr lang="en-US" dirty="0"/>
              <a:t>Pest treatments need to target specific life stages – and there may be individuals at various stages</a:t>
            </a:r>
          </a:p>
          <a:p>
            <a:r>
              <a:rPr lang="en-US" dirty="0"/>
              <a:t>Document what you observe and only cite what you directly observed (with your senses)</a:t>
            </a:r>
          </a:p>
          <a:p>
            <a:r>
              <a:rPr lang="en-US" dirty="0"/>
              <a:t>You may note (in your case notes) what was stated to you by occupants, owners, pest management techs, etc.</a:t>
            </a:r>
          </a:p>
          <a:p>
            <a:r>
              <a:rPr lang="en-US" dirty="0"/>
              <a:t>Education is paramount here!</a:t>
            </a:r>
          </a:p>
          <a:p>
            <a:r>
              <a:rPr lang="en-US" dirty="0"/>
              <a:t>Be sure to follow up at reinspection – and refer to BOH if the infestation appears to progress or if resolution stalls</a:t>
            </a:r>
          </a:p>
          <a:p>
            <a:endParaRPr lang="en-US" dirty="0"/>
          </a:p>
          <a:p>
            <a:endParaRPr lang="en-US" dirty="0"/>
          </a:p>
        </p:txBody>
      </p:sp>
    </p:spTree>
    <p:extLst>
      <p:ext uri="{BB962C8B-B14F-4D97-AF65-F5344CB8AC3E}">
        <p14:creationId xmlns:p14="http://schemas.microsoft.com/office/powerpoint/2010/main" val="1988690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B15B0-92F4-6B5A-168A-E02C4EEDC251}"/>
              </a:ext>
            </a:extLst>
          </p:cNvPr>
          <p:cNvSpPr>
            <a:spLocks noGrp="1"/>
          </p:cNvSpPr>
          <p:nvPr>
            <p:ph type="title"/>
          </p:nvPr>
        </p:nvSpPr>
        <p:spPr/>
        <p:txBody>
          <a:bodyPr/>
          <a:lstStyle/>
          <a:p>
            <a:r>
              <a:rPr lang="en-US" dirty="0"/>
              <a:t>Destigmatizing Pests as a LPH Inspector</a:t>
            </a:r>
          </a:p>
        </p:txBody>
      </p:sp>
      <p:sp>
        <p:nvSpPr>
          <p:cNvPr id="3" name="Content Placeholder 2">
            <a:extLst>
              <a:ext uri="{FF2B5EF4-FFF2-40B4-BE49-F238E27FC236}">
                <a16:creationId xmlns:a16="http://schemas.microsoft.com/office/drawing/2014/main" id="{EA1A0FBD-5210-9889-E8E7-97ADA58743A2}"/>
              </a:ext>
            </a:extLst>
          </p:cNvPr>
          <p:cNvSpPr>
            <a:spLocks noGrp="1"/>
          </p:cNvSpPr>
          <p:nvPr>
            <p:ph sz="quarter" idx="10"/>
          </p:nvPr>
        </p:nvSpPr>
        <p:spPr>
          <a:xfrm>
            <a:off x="457200" y="1562100"/>
            <a:ext cx="5901267" cy="4152900"/>
          </a:xfrm>
        </p:spPr>
        <p:txBody>
          <a:bodyPr/>
          <a:lstStyle/>
          <a:p>
            <a:r>
              <a:rPr lang="en-US" dirty="0"/>
              <a:t>Emotional responses to pests: fear, anxiety, shame, anger, disgust</a:t>
            </a:r>
          </a:p>
          <a:p>
            <a:r>
              <a:rPr lang="en-US" dirty="0"/>
              <a:t>Yes, there are actions we can all take to exclude pests: exclusion is the best pest management</a:t>
            </a:r>
          </a:p>
          <a:p>
            <a:r>
              <a:rPr lang="en-US" dirty="0"/>
              <a:t>Yes, there are actions we can and should take to treat pests that we do encounter</a:t>
            </a:r>
          </a:p>
          <a:p>
            <a:r>
              <a:rPr lang="en-US" dirty="0"/>
              <a:t>Yes, we must prioritize pest management because pest infestations pose both imminent and long-term risks to local public health</a:t>
            </a:r>
          </a:p>
          <a:p>
            <a:r>
              <a:rPr lang="en-US" dirty="0"/>
              <a:t>However, we must do so with the ultimate goal of protecting the public, promoting wellness and health, and preventing illness that we know to be spread by pests</a:t>
            </a:r>
          </a:p>
          <a:p>
            <a:r>
              <a:rPr lang="en-US" dirty="0"/>
              <a:t>To accomplish this, we must work to understand that pest infestations can happen to anyone – even those that are the most cautious</a:t>
            </a:r>
          </a:p>
          <a:p>
            <a:r>
              <a:rPr lang="en-US" dirty="0"/>
              <a:t>By intentionally or inadvertently shaming those affected by pests, we sabotage our ultimate goal: protect, prevent, promote.</a:t>
            </a:r>
          </a:p>
          <a:p>
            <a:endParaRPr lang="en-US" dirty="0"/>
          </a:p>
          <a:p>
            <a:endParaRPr lang="en-US" dirty="0"/>
          </a:p>
        </p:txBody>
      </p:sp>
      <p:pic>
        <p:nvPicPr>
          <p:cNvPr id="4" name="Picture 3" descr="Reggaestory - Videos: Eek-A-Mouse">
            <a:extLst>
              <a:ext uri="{FF2B5EF4-FFF2-40B4-BE49-F238E27FC236}">
                <a16:creationId xmlns:a16="http://schemas.microsoft.com/office/drawing/2014/main" id="{06D6F9EC-67AA-1457-FCC8-E380D6D7DAA6}"/>
              </a:ext>
            </a:extLst>
          </p:cNvPr>
          <p:cNvPicPr>
            <a:picLocks noChangeAspect="1"/>
          </p:cNvPicPr>
          <p:nvPr/>
        </p:nvPicPr>
        <p:blipFill>
          <a:blip r:embed="rId2"/>
          <a:stretch>
            <a:fillRect/>
          </a:stretch>
        </p:blipFill>
        <p:spPr>
          <a:xfrm>
            <a:off x="7280803" y="2311929"/>
            <a:ext cx="3438525" cy="2505075"/>
          </a:xfrm>
          <a:prstGeom prst="rect">
            <a:avLst/>
          </a:prstGeom>
        </p:spPr>
      </p:pic>
    </p:spTree>
    <p:extLst>
      <p:ext uri="{BB962C8B-B14F-4D97-AF65-F5344CB8AC3E}">
        <p14:creationId xmlns:p14="http://schemas.microsoft.com/office/powerpoint/2010/main" val="2984609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DDACC-0DFD-5DFC-9415-E4303B75E422}"/>
              </a:ext>
            </a:extLst>
          </p:cNvPr>
          <p:cNvSpPr>
            <a:spLocks noGrp="1"/>
          </p:cNvSpPr>
          <p:nvPr>
            <p:ph type="title"/>
          </p:nvPr>
        </p:nvSpPr>
        <p:spPr/>
        <p:txBody>
          <a:bodyPr/>
          <a:lstStyle/>
          <a:p>
            <a:r>
              <a:rPr lang="en-US" dirty="0"/>
              <a:t>But what do I do</a:t>
            </a:r>
            <a:r>
              <a:rPr lang="en-US"/>
              <a:t>, then?</a:t>
            </a:r>
            <a:endParaRPr lang="en-US" dirty="0"/>
          </a:p>
        </p:txBody>
      </p:sp>
      <p:sp>
        <p:nvSpPr>
          <p:cNvPr id="3" name="Content Placeholder 2">
            <a:extLst>
              <a:ext uri="{FF2B5EF4-FFF2-40B4-BE49-F238E27FC236}">
                <a16:creationId xmlns:a16="http://schemas.microsoft.com/office/drawing/2014/main" id="{9A7DC1B6-92DF-9637-FF58-C2B8CF8E6783}"/>
              </a:ext>
            </a:extLst>
          </p:cNvPr>
          <p:cNvSpPr>
            <a:spLocks noGrp="1"/>
          </p:cNvSpPr>
          <p:nvPr>
            <p:ph sz="quarter" idx="10"/>
          </p:nvPr>
        </p:nvSpPr>
        <p:spPr/>
        <p:txBody>
          <a:bodyPr/>
          <a:lstStyle/>
          <a:p>
            <a:r>
              <a:rPr lang="en-US" dirty="0"/>
              <a:t>If pests get under your skin, admit this. We all have fears, and it’s okay if this is one of yours</a:t>
            </a:r>
          </a:p>
          <a:p>
            <a:r>
              <a:rPr lang="en-US" dirty="0"/>
              <a:t>Prepare yourself by reading a bit about some of the pests you may encounter  - and looking at photographs</a:t>
            </a:r>
          </a:p>
          <a:p>
            <a:r>
              <a:rPr lang="en-US" dirty="0"/>
              <a:t>Know that you are not expected to taxonomically identify insects (or rodents)</a:t>
            </a:r>
          </a:p>
          <a:p>
            <a:r>
              <a:rPr lang="en-US" dirty="0"/>
              <a:t>Select appropriate PPE</a:t>
            </a:r>
          </a:p>
          <a:p>
            <a:r>
              <a:rPr lang="en-US" dirty="0"/>
              <a:t>Do not place your inspection bag down on upholstered surfaces during housing inspections</a:t>
            </a:r>
          </a:p>
          <a:p>
            <a:r>
              <a:rPr lang="en-US" dirty="0"/>
              <a:t>Politely decline offers to be seated during housing inspections</a:t>
            </a:r>
          </a:p>
          <a:p>
            <a:r>
              <a:rPr lang="en-US" dirty="0"/>
              <a:t>Practice good hygiene when returning to the office or to your home after inspections: removing shoes and soiled clothes</a:t>
            </a:r>
          </a:p>
          <a:p>
            <a:r>
              <a:rPr lang="en-US" dirty="0"/>
              <a:t>Get to know your local pest management technicians and IPM professionals. They are a wealth of information and a great resource</a:t>
            </a:r>
          </a:p>
          <a:p>
            <a:r>
              <a:rPr lang="en-US" dirty="0"/>
              <a:t>Familiarize yourself with state and local resources for pest mitigation tips</a:t>
            </a:r>
          </a:p>
          <a:p>
            <a:r>
              <a:rPr lang="en-US" dirty="0"/>
              <a:t>Prepare to be empathetic, not sympathetic</a:t>
            </a:r>
          </a:p>
          <a:p>
            <a:r>
              <a:rPr lang="en-US" dirty="0"/>
              <a:t>Avoid words like “dirty” </a:t>
            </a:r>
          </a:p>
          <a:p>
            <a:r>
              <a:rPr lang="en-US" dirty="0"/>
              <a:t>Avoid placing blame: focus on having the person responsible (for fixing the issue) describe back how they can remedy it</a:t>
            </a:r>
          </a:p>
          <a:p>
            <a:endParaRPr lang="en-US" dirty="0"/>
          </a:p>
        </p:txBody>
      </p:sp>
    </p:spTree>
    <p:extLst>
      <p:ext uri="{BB962C8B-B14F-4D97-AF65-F5344CB8AC3E}">
        <p14:creationId xmlns:p14="http://schemas.microsoft.com/office/powerpoint/2010/main" val="3376355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A2D4FBD-451D-4635-8536-62160DF357C5}"/>
              </a:ext>
            </a:extLst>
          </p:cNvPr>
          <p:cNvSpPr>
            <a:spLocks noGrp="1"/>
          </p:cNvSpPr>
          <p:nvPr>
            <p:ph type="title"/>
          </p:nvPr>
        </p:nvSpPr>
        <p:spPr>
          <a:xfrm>
            <a:off x="1079500" y="1050743"/>
            <a:ext cx="10033000" cy="1325563"/>
          </a:xfrm>
        </p:spPr>
        <p:txBody>
          <a:bodyPr/>
          <a:lstStyle/>
          <a:p>
            <a:r>
              <a:rPr lang="en-US" dirty="0"/>
              <a:t>Questions?</a:t>
            </a:r>
          </a:p>
        </p:txBody>
      </p:sp>
      <p:sp>
        <p:nvSpPr>
          <p:cNvPr id="7" name="Text Placeholder 6">
            <a:extLst>
              <a:ext uri="{FF2B5EF4-FFF2-40B4-BE49-F238E27FC236}">
                <a16:creationId xmlns:a16="http://schemas.microsoft.com/office/drawing/2014/main" id="{7E0109CB-937C-4C92-8A53-16C5487ADA03}"/>
              </a:ext>
            </a:extLst>
          </p:cNvPr>
          <p:cNvSpPr>
            <a:spLocks noGrp="1"/>
          </p:cNvSpPr>
          <p:nvPr>
            <p:ph type="body" sz="quarter" idx="10"/>
          </p:nvPr>
        </p:nvSpPr>
        <p:spPr>
          <a:xfrm>
            <a:off x="2961625" y="2447173"/>
            <a:ext cx="6268749" cy="1963654"/>
          </a:xfrm>
        </p:spPr>
        <p:txBody>
          <a:bodyPr>
            <a:normAutofit fontScale="85000" lnSpcReduction="20000"/>
          </a:bodyPr>
          <a:lstStyle/>
          <a:p>
            <a:r>
              <a:rPr lang="en-US" dirty="0"/>
              <a:t>Sasha Clapp, MS, REHS/RS</a:t>
            </a:r>
          </a:p>
          <a:p>
            <a:r>
              <a:rPr lang="en-US" dirty="0"/>
              <a:t>Public Health Training Specialist</a:t>
            </a:r>
          </a:p>
          <a:p>
            <a:r>
              <a:rPr lang="en-US" dirty="0"/>
              <a:t>Berkshire Hampden Public Health Training Hub</a:t>
            </a:r>
          </a:p>
          <a:p>
            <a:r>
              <a:rPr lang="en-US" dirty="0">
                <a:hlinkClick r:id="rId2">
                  <a:extLst>
                    <a:ext uri="{A12FA001-AC4F-418D-AE19-62706E023703}">
                      <ahyp:hlinkClr xmlns:ahyp="http://schemas.microsoft.com/office/drawing/2018/hyperlinkcolor" val="tx"/>
                    </a:ext>
                  </a:extLst>
                </a:hlinkClick>
              </a:rPr>
              <a:t>sclapp@berkshireplanning.org</a:t>
            </a:r>
            <a:endParaRPr lang="en-US" dirty="0"/>
          </a:p>
          <a:p>
            <a:r>
              <a:rPr lang="en-US" dirty="0"/>
              <a:t>(413)442-1521 x 53</a:t>
            </a:r>
          </a:p>
        </p:txBody>
      </p:sp>
    </p:spTree>
    <p:extLst>
      <p:ext uri="{BB962C8B-B14F-4D97-AF65-F5344CB8AC3E}">
        <p14:creationId xmlns:p14="http://schemas.microsoft.com/office/powerpoint/2010/main" val="2603134626"/>
      </p:ext>
    </p:extLst>
  </p:cSld>
  <p:clrMapOvr>
    <a:masterClrMapping/>
  </p:clrMapOvr>
</p:sld>
</file>

<file path=ppt/theme/theme1.xml><?xml version="1.0" encoding="utf-8"?>
<a:theme xmlns:a="http://schemas.openxmlformats.org/drawingml/2006/main" name="Standard Slides">
  <a:themeElements>
    <a:clrScheme name="Training Hub">
      <a:dk1>
        <a:srgbClr val="244C5A"/>
      </a:dk1>
      <a:lt1>
        <a:sysClr val="window" lastClr="FFFFFF"/>
      </a:lt1>
      <a:dk2>
        <a:srgbClr val="0E2841"/>
      </a:dk2>
      <a:lt2>
        <a:srgbClr val="E8E8E8"/>
      </a:lt2>
      <a:accent1>
        <a:srgbClr val="244C5A"/>
      </a:accent1>
      <a:accent2>
        <a:srgbClr val="005687"/>
      </a:accent2>
      <a:accent3>
        <a:srgbClr val="489FDF"/>
      </a:accent3>
      <a:accent4>
        <a:srgbClr val="78AA00"/>
      </a:accent4>
      <a:accent5>
        <a:srgbClr val="D3BC8D"/>
      </a:accent5>
      <a:accent6>
        <a:srgbClr val="4EA72E"/>
      </a:accent6>
      <a:hlink>
        <a:srgbClr val="467886"/>
      </a:hlink>
      <a:folHlink>
        <a:srgbClr val="96607D"/>
      </a:folHlink>
    </a:clrScheme>
    <a:fontScheme name="Training Hub">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ub_PPTdeck_Style1" id="{F4BD2B69-6C00-4A71-AAB0-A7CBDA947084}" vid="{BC67C4C1-531B-4973-A71D-005DC8831D5C}"/>
    </a:ext>
  </a:extLst>
</a:theme>
</file>

<file path=ppt/theme/theme2.xml><?xml version="1.0" encoding="utf-8"?>
<a:theme xmlns:a="http://schemas.openxmlformats.org/drawingml/2006/main" name="Content Slides">
  <a:themeElements>
    <a:clrScheme name="BRPC">
      <a:dk1>
        <a:srgbClr val="000000"/>
      </a:dk1>
      <a:lt1>
        <a:srgbClr val="FFFFFF"/>
      </a:lt1>
      <a:dk2>
        <a:srgbClr val="75787B"/>
      </a:dk2>
      <a:lt2>
        <a:srgbClr val="FFFFFF"/>
      </a:lt2>
      <a:accent1>
        <a:srgbClr val="244C59"/>
      </a:accent1>
      <a:accent2>
        <a:srgbClr val="00857D"/>
      </a:accent2>
      <a:accent3>
        <a:srgbClr val="78AA00"/>
      </a:accent3>
      <a:accent4>
        <a:srgbClr val="F1C300"/>
      </a:accent4>
      <a:accent5>
        <a:srgbClr val="D19000"/>
      </a:accent5>
      <a:accent6>
        <a:srgbClr val="AF5C37"/>
      </a:accent6>
      <a:hlink>
        <a:srgbClr val="0563C1"/>
      </a:hlink>
      <a:folHlink>
        <a:srgbClr val="954F72"/>
      </a:folHlink>
    </a:clrScheme>
    <a:fontScheme name="Training Hub">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ub_PPTdeck_Style1" id="{F4BD2B69-6C00-4A71-AAB0-A7CBDA947084}" vid="{B1D3A56A-6176-4A52-9DAB-755B34E8F5C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E26CAE6096A34AB911D2F52852C6F1" ma:contentTypeVersion="15" ma:contentTypeDescription="Create a new document." ma:contentTypeScope="" ma:versionID="e425a812bd7f693f273fa24ae9c55ed9">
  <xsd:schema xmlns:xsd="http://www.w3.org/2001/XMLSchema" xmlns:xs="http://www.w3.org/2001/XMLSchema" xmlns:p="http://schemas.microsoft.com/office/2006/metadata/properties" xmlns:ns1="http://schemas.microsoft.com/sharepoint/v3" xmlns:ns2="6242cb6e-2e18-46b5-b9f6-285a7aee325c" xmlns:ns3="b20eb709-8afc-4084-8676-3ce0893f256c" targetNamespace="http://schemas.microsoft.com/office/2006/metadata/properties" ma:root="true" ma:fieldsID="6f67400887b2a35d199698bb1a3fc312" ns1:_="" ns2:_="" ns3:_="">
    <xsd:import namespace="http://schemas.microsoft.com/sharepoint/v3"/>
    <xsd:import namespace="6242cb6e-2e18-46b5-b9f6-285a7aee325c"/>
    <xsd:import namespace="b20eb709-8afc-4084-8676-3ce0893f256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42cb6e-2e18-46b5-b9f6-285a7aee32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03c4e7c-d43b-489e-9ff9-6c60ca8510c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20eb709-8afc-4084-8676-3ce0893f256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659a2c7d-708b-4c1f-aa09-5fb7a180fd18}" ma:internalName="TaxCatchAll" ma:showField="CatchAllData" ma:web="b20eb709-8afc-4084-8676-3ce0893f25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b20eb709-8afc-4084-8676-3ce0893f256c" xsi:nil="true"/>
    <lcf76f155ced4ddcb4097134ff3c332f xmlns="6242cb6e-2e18-46b5-b9f6-285a7aee325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D9DBE1-2008-493E-82B8-A3D39F8B6048}">
  <ds:schemaRefs>
    <ds:schemaRef ds:uri="6242cb6e-2e18-46b5-b9f6-285a7aee325c"/>
    <ds:schemaRef ds:uri="b20eb709-8afc-4084-8676-3ce0893f256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21E0C65-0418-4629-8560-863D64950BE0}">
  <ds:schemaRefs>
    <ds:schemaRef ds:uri="6242cb6e-2e18-46b5-b9f6-285a7aee325c"/>
    <ds:schemaRef ds:uri="b20eb709-8afc-4084-8676-3ce0893f256c"/>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EBAABD4A-D090-4814-9766-34928B4CC3B8}">
  <ds:schemaRefs>
    <ds:schemaRef ds:uri="http://schemas.microsoft.com/sharepoint/v3/contenttype/forms"/>
  </ds:schemaRefs>
</ds:datastoreItem>
</file>

<file path=docMetadata/LabelInfo.xml><?xml version="1.0" encoding="utf-8"?>
<clbl:labelList xmlns:clbl="http://schemas.microsoft.com/office/2020/mipLabelMetadata">
  <clbl:label id="{f9d824de-c3f8-49f2-8504-8539a9530e0b}" enabled="1" method="Standard" siteId="{51254e67-0f43-4fee-8768-64cf81f5fd15}" removed="0"/>
</clbl:labelList>
</file>

<file path=docProps/app.xml><?xml version="1.0" encoding="utf-8"?>
<Properties xmlns="http://schemas.openxmlformats.org/officeDocument/2006/extended-properties" xmlns:vt="http://schemas.openxmlformats.org/officeDocument/2006/docPropsVTypes">
  <Template>Hub_PPTdeck_Style1</Template>
  <TotalTime>3284</TotalTime>
  <Words>2507</Words>
  <Application>Microsoft Office PowerPoint</Application>
  <PresentationFormat>Widescreen</PresentationFormat>
  <Paragraphs>207</Paragraphs>
  <Slides>30</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30</vt:i4>
      </vt:variant>
    </vt:vector>
  </HeadingPairs>
  <TitlesOfParts>
    <vt:vector size="40" baseType="lpstr">
      <vt:lpstr>Arial</vt:lpstr>
      <vt:lpstr>Calibri</vt:lpstr>
      <vt:lpstr>Source Sans Pro</vt:lpstr>
      <vt:lpstr>Source Sans Pro SemiBold</vt:lpstr>
      <vt:lpstr>Verdana Pro Cond</vt:lpstr>
      <vt:lpstr>Verdana Pro SemiBold</vt:lpstr>
      <vt:lpstr>Vollkorn</vt:lpstr>
      <vt:lpstr>Wingdings</vt:lpstr>
      <vt:lpstr>Standard Slides</vt:lpstr>
      <vt:lpstr>Content Slides</vt:lpstr>
      <vt:lpstr>Understanding the Presence of Pests: Tips and Tools for Local Public Health Inspectors</vt:lpstr>
      <vt:lpstr>Agenda</vt:lpstr>
      <vt:lpstr>Definitions of Pests</vt:lpstr>
      <vt:lpstr>Common Pests: Cockroaches</vt:lpstr>
      <vt:lpstr>Common Pests: Flies</vt:lpstr>
      <vt:lpstr>Common Pests: Bedbugs</vt:lpstr>
      <vt:lpstr>Common Pests: Rodents</vt:lpstr>
      <vt:lpstr>Other Pests You Have Encountered?</vt:lpstr>
      <vt:lpstr>Pests need:</vt:lpstr>
      <vt:lpstr>Pests as vectors</vt:lpstr>
      <vt:lpstr>Pests: Starting to Destigmatize</vt:lpstr>
      <vt:lpstr>Pest infestations are eliminated by:</vt:lpstr>
      <vt:lpstr>Collaboration with Licensed Pest Applicators</vt:lpstr>
      <vt:lpstr>Always come back to scope</vt:lpstr>
      <vt:lpstr>Pest Management Reports</vt:lpstr>
      <vt:lpstr>When you observe pests or signs of pests during an inspection, what other concerns do you typically also notice?</vt:lpstr>
      <vt:lpstr>Pests are a symptom of other problems:</vt:lpstr>
      <vt:lpstr>A Food Scenario: The Great Place</vt:lpstr>
      <vt:lpstr>Where do you even begin?</vt:lpstr>
      <vt:lpstr>Pests During Food Inspections</vt:lpstr>
      <vt:lpstr>The Great Place: Resolution</vt:lpstr>
      <vt:lpstr>Pests in Housing: Cockroaches</vt:lpstr>
      <vt:lpstr>Now what? </vt:lpstr>
      <vt:lpstr>Who is responsible?</vt:lpstr>
      <vt:lpstr>How to we begin to assess the situation?</vt:lpstr>
      <vt:lpstr>Cockroaches in a Multifamily: Continued</vt:lpstr>
      <vt:lpstr>Cockroaches in a multifamily: resolved?</vt:lpstr>
      <vt:lpstr>Destigmatizing Pests as a LPH Inspector</vt:lpstr>
      <vt:lpstr>But what do I do, then?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Berkshire-Hampden Public Health Training Hub</dc:title>
  <dc:creator>Sasha Clapp</dc:creator>
  <cp:lastModifiedBy>Joshua Montella</cp:lastModifiedBy>
  <cp:revision>5</cp:revision>
  <dcterms:created xsi:type="dcterms:W3CDTF">2025-12-10T20:29:27Z</dcterms:created>
  <dcterms:modified xsi:type="dcterms:W3CDTF">2026-09-28T18:57:54Z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0x010100BDE26CAE6096A34AB911D2F52852C6F1</vt:lpwstr>
  </property>
  <property fmtid="{D5CDD505-2E9C-101B-9397-08002B2CF9AE}" pid="3" name="Order">
    <vt:r8>45600</vt:r8>
  </property>
  <property fmtid="{D5CDD505-2E9C-101B-9397-08002B2CF9AE}" pid="4" name="MediaServiceImageTags">
    <vt:lpwstr/>
  </property>
</Properties>
</file>