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9" r:id="rId5"/>
  </p:sldMasterIdLst>
  <p:notesMasterIdLst>
    <p:notesMasterId r:id="rId56"/>
  </p:notesMasterIdLst>
  <p:handoutMasterIdLst>
    <p:handoutMasterId r:id="rId57"/>
  </p:handoutMasterIdLst>
  <p:sldIdLst>
    <p:sldId id="2147470063" r:id="rId6"/>
    <p:sldId id="2147470061" r:id="rId7"/>
    <p:sldId id="2147470016" r:id="rId8"/>
    <p:sldId id="2147470017" r:id="rId9"/>
    <p:sldId id="2147469997" r:id="rId10"/>
    <p:sldId id="2147469999" r:id="rId11"/>
    <p:sldId id="2147470018" r:id="rId12"/>
    <p:sldId id="2147470019" r:id="rId13"/>
    <p:sldId id="2147470029" r:id="rId14"/>
    <p:sldId id="2147470055" r:id="rId15"/>
    <p:sldId id="2147470059" r:id="rId16"/>
    <p:sldId id="2147470058" r:id="rId17"/>
    <p:sldId id="2147470068" r:id="rId18"/>
    <p:sldId id="2147470028" r:id="rId19"/>
    <p:sldId id="2147470049" r:id="rId20"/>
    <p:sldId id="2147470060" r:id="rId21"/>
    <p:sldId id="2147470050" r:id="rId22"/>
    <p:sldId id="2147470051" r:id="rId23"/>
    <p:sldId id="2147470067" r:id="rId24"/>
    <p:sldId id="2147470066" r:id="rId25"/>
    <p:sldId id="2147470027" r:id="rId26"/>
    <p:sldId id="2147470054" r:id="rId27"/>
    <p:sldId id="2147470020" r:id="rId28"/>
    <p:sldId id="2147470025" r:id="rId29"/>
    <p:sldId id="2147470024" r:id="rId30"/>
    <p:sldId id="2147470023" r:id="rId31"/>
    <p:sldId id="2147470022" r:id="rId32"/>
    <p:sldId id="2147470021" r:id="rId33"/>
    <p:sldId id="2147470030" r:id="rId34"/>
    <p:sldId id="2147470031" r:id="rId35"/>
    <p:sldId id="2147470035" r:id="rId36"/>
    <p:sldId id="2147470033" r:id="rId37"/>
    <p:sldId id="2147470034" r:id="rId38"/>
    <p:sldId id="2147470032" r:id="rId39"/>
    <p:sldId id="2147470057" r:id="rId40"/>
    <p:sldId id="2147470039" r:id="rId41"/>
    <p:sldId id="2147470038" r:id="rId42"/>
    <p:sldId id="2147470036" r:id="rId43"/>
    <p:sldId id="2147470045" r:id="rId44"/>
    <p:sldId id="2147470037" r:id="rId45"/>
    <p:sldId id="2147470044" r:id="rId46"/>
    <p:sldId id="2147470043" r:id="rId47"/>
    <p:sldId id="2147470042" r:id="rId48"/>
    <p:sldId id="2147470041" r:id="rId49"/>
    <p:sldId id="2147470040" r:id="rId50"/>
    <p:sldId id="2147470048" r:id="rId51"/>
    <p:sldId id="2147470047" r:id="rId52"/>
    <p:sldId id="2147470052" r:id="rId53"/>
    <p:sldId id="2147470064" r:id="rId54"/>
    <p:sldId id="2147470065" r:id="rId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70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A0E419-0DBC-8046-C458-79888FF645A4}" name="Ferreira, Jessica L. (DPH)" initials="F(" userId="S::jessica.l.ferreira@mass.gov::4cf92fd0-2ab4-44ff-afdc-b5ececbbcbe1" providerId="AD"/>
  <p188:author id="{8B47A31C-F537-286D-3904-712731CAFCAE}" name="Ferreira, Kristie (DPH)" initials="FK" userId="S::kristie.ferreira@mass.gov::0d54fea7-dc76-4136-bfe8-35b06d69369e" providerId="AD"/>
  <p188:author id="{FA1E2F2B-5D68-64AC-6A9E-072077C59424}" name="Vostok, Johanna (DPH)" initials="JV" userId="S::johanna.vostok@mass.gov::adebc90e-7835-4d39-84b0-720a4e1ac7d2" providerId="AD"/>
  <p188:author id="{1E03692E-793D-547B-125D-4FE87A365BFF}" name="Eggleston, Jeff (DPH)" initials="EJ" userId="S::jeff.eggleston@mass.gov::62c23e13-c6ff-4bca-94a7-97e3cd5bddf9" providerId="AD"/>
  <p188:author id="{9654CD7E-9478-A50B-2476-34207DD53D39}" name="Eggleston, Jeff (DPH)" initials="" userId="S::Jeff.Eggleston@mass.gov::62c23e13-c6ff-4bca-94a7-97e3cd5bddf9" providerId="AD"/>
  <p188:author id="{D9F3D38A-B618-C263-80BA-509DB879FA16}" name="Smith, Nichol L. (DPH)" initials="S(" userId="S::nichol.l.smith@mass.gov::4b0f2317-5e7c-4a1a-bf7f-12ac9a8560f9" providerId="AD"/>
  <p188:author id="{C52735A9-8A3A-2995-933B-C12FB0182814}" name="Jeff Eggleston" initials="JE" userId="09d582bc53eb48b4" providerId="Windows Live"/>
  <p188:author id="{DA01FEA9-1105-CDDF-DB8D-CD00D6C68E41}" name="Smith, Nichol L. (DPH)" initials="NS" userId="S::Nichol.L.Smith@mass.gov::4b0f2317-5e7c-4a1a-bf7f-12ac9a8560f9" providerId="AD"/>
  <p188:author id="{D60A55BE-8C60-E0FB-4ED3-69373A7F2C7D}" name="Narain, Nalina (DPH)" initials="" userId="S::Nalina.Narain2@mass.gov::ef853374-35a0-4b01-987f-ba74f14eeb4a" providerId="AD"/>
  <p188:author id="{44955FC0-9C5E-3401-B576-F431387EAF91}" name="Narain, Nalina (DPH)" initials="NN" userId="S::nalina.narain2@mass.gov::ef853374-35a0-4b01-987f-ba74f14eeb4a" providerId="AD"/>
  <p188:author id="{75B15AC7-B083-AE12-8C79-320A47829F55}" name="Onofrey, Kurt (DPH)" initials="" userId="S::Kurt.Onofrey@mass.gov::bf899051-8d75-442c-9edc-122ea07de34d" providerId="AD"/>
  <p188:author id="{1C6B3BCD-B29D-8BE6-AB79-3AA353DC6C79}" name="Ferreira, Jessica L. (DPH)" initials="JF" userId="S::Jessica.L.Ferreira@mass.gov::4cf92fd0-2ab4-44ff-afdc-b5ececbbcbe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4" clrIdx="0"/>
  <p:cmAuthor id="1" name="Karen" initials="K" lastIdx="2" clrIdx="1"/>
  <p:cmAuthor id="2" name="Bharel, Monica (DPH)" initials="BM(" lastIdx="3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994"/>
    <a:srgbClr val="013366"/>
    <a:srgbClr val="FF0066"/>
    <a:srgbClr val="032E53"/>
    <a:srgbClr val="4376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436" autoAdjust="0"/>
  </p:normalViewPr>
  <p:slideViewPr>
    <p:cSldViewPr snapToGrid="0">
      <p:cViewPr varScale="1">
        <p:scale>
          <a:sx n="47" d="100"/>
          <a:sy n="47" d="100"/>
        </p:scale>
        <p:origin x="1392" y="52"/>
      </p:cViewPr>
      <p:guideLst>
        <p:guide orient="horz" pos="4104"/>
        <p:guide pos="7080"/>
      </p:guideLst>
    </p:cSldViewPr>
  </p:slideViewPr>
  <p:notesTextViewPr>
    <p:cViewPr>
      <p:scale>
        <a:sx n="3" d="2"/>
        <a:sy n="3" d="2"/>
      </p:scale>
      <p:origin x="0" y="0"/>
    </p:cViewPr>
  </p:notesTextViewPr>
  <p:notesViewPr>
    <p:cSldViewPr snapToGrid="0">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64"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reira, Jessica L. (DPH)" userId="4cf92fd0-2ab4-44ff-afdc-b5ececbbcbe1" providerId="ADAL" clId="{6C02A630-73DF-4F10-9406-ABF4F2DE82D6}"/>
    <pc:docChg chg="modSld modNotesMaster modHandout">
      <pc:chgData name="Ferreira, Jessica L. (DPH)" userId="4cf92fd0-2ab4-44ff-afdc-b5ececbbcbe1" providerId="ADAL" clId="{6C02A630-73DF-4F10-9406-ABF4F2DE82D6}" dt="2026-10-21T13:37:35.551" v="32" actId="20577"/>
      <pc:docMkLst>
        <pc:docMk/>
      </pc:docMkLst>
      <pc:sldChg chg="modSp mod">
        <pc:chgData name="Ferreira, Jessica L. (DPH)" userId="4cf92fd0-2ab4-44ff-afdc-b5ececbbcbe1" providerId="ADAL" clId="{6C02A630-73DF-4F10-9406-ABF4F2DE82D6}" dt="2026-10-21T13:37:35.551" v="32" actId="20577"/>
        <pc:sldMkLst>
          <pc:docMk/>
          <pc:sldMk cId="667354776" sldId="2147470063"/>
        </pc:sldMkLst>
        <pc:spChg chg="mod">
          <ac:chgData name="Ferreira, Jessica L. (DPH)" userId="4cf92fd0-2ab4-44ff-afdc-b5ececbbcbe1" providerId="ADAL" clId="{6C02A630-73DF-4F10-9406-ABF4F2DE82D6}" dt="2026-10-21T13:37:35.551" v="32" actId="20577"/>
          <ac:spMkLst>
            <pc:docMk/>
            <pc:sldMk cId="667354776" sldId="2147470063"/>
            <ac:spMk id="6" creationId="{47C6150D-AC60-4C53-BF42-5D0DCA499FF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6" cy="465139"/>
          </a:xfrm>
          <a:prstGeom prst="rect">
            <a:avLst/>
          </a:prstGeom>
        </p:spPr>
        <p:txBody>
          <a:bodyPr vert="horz" lIns="91423" tIns="45712" rIns="91423" bIns="45712" rtlCol="0"/>
          <a:lstStyle>
            <a:lvl1pPr algn="l">
              <a:defRPr sz="1200"/>
            </a:lvl1pPr>
          </a:lstStyle>
          <a:p>
            <a:endParaRPr lang="en-US"/>
          </a:p>
        </p:txBody>
      </p:sp>
      <p:sp>
        <p:nvSpPr>
          <p:cNvPr id="3" name="Date Placeholder 2"/>
          <p:cNvSpPr>
            <a:spLocks noGrp="1"/>
          </p:cNvSpPr>
          <p:nvPr>
            <p:ph type="dt" sz="quarter" idx="1"/>
          </p:nvPr>
        </p:nvSpPr>
        <p:spPr>
          <a:xfrm>
            <a:off x="3970338" y="0"/>
            <a:ext cx="3038476" cy="465139"/>
          </a:xfrm>
          <a:prstGeom prst="rect">
            <a:avLst/>
          </a:prstGeom>
        </p:spPr>
        <p:txBody>
          <a:bodyPr vert="horz" lIns="91423" tIns="45712" rIns="91423" bIns="45712" rtlCol="0"/>
          <a:lstStyle>
            <a:lvl1pPr algn="r">
              <a:defRPr sz="1200"/>
            </a:lvl1pPr>
          </a:lstStyle>
          <a:p>
            <a:fld id="{F33EE6C5-4F47-4445-8BCE-B8BE9FB65DED}" type="datetimeFigureOut">
              <a:rPr lang="en-US" smtClean="0"/>
              <a:t>10/21/2026</a:t>
            </a:fld>
            <a:endParaRPr lang="en-US"/>
          </a:p>
        </p:txBody>
      </p:sp>
      <p:sp>
        <p:nvSpPr>
          <p:cNvPr id="4" name="Footer Placeholder 3"/>
          <p:cNvSpPr>
            <a:spLocks noGrp="1"/>
          </p:cNvSpPr>
          <p:nvPr>
            <p:ph type="ftr" sz="quarter" idx="2"/>
          </p:nvPr>
        </p:nvSpPr>
        <p:spPr>
          <a:xfrm>
            <a:off x="0" y="8829674"/>
            <a:ext cx="3038476" cy="465139"/>
          </a:xfrm>
          <a:prstGeom prst="rect">
            <a:avLst/>
          </a:prstGeom>
        </p:spPr>
        <p:txBody>
          <a:bodyPr vert="horz" lIns="91423" tIns="45712" rIns="91423" bIns="45712"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4"/>
            <a:ext cx="3038476" cy="465139"/>
          </a:xfrm>
          <a:prstGeom prst="rect">
            <a:avLst/>
          </a:prstGeom>
        </p:spPr>
        <p:txBody>
          <a:bodyPr vert="horz" lIns="91423" tIns="45712" rIns="91423" bIns="45712"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1" tIns="46580" rIns="93161" bIns="46580"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61" tIns="46580" rIns="93161" bIns="46580" rtlCol="0"/>
          <a:lstStyle>
            <a:lvl1pPr algn="r">
              <a:defRPr sz="1200"/>
            </a:lvl1pPr>
          </a:lstStyle>
          <a:p>
            <a:fld id="{5A6C4BF5-E566-BD4E-BF84-8EF979555B2D}" type="datetimeFigureOut">
              <a:rPr lang="en-US" smtClean="0"/>
              <a:t>10/21/2026</a:t>
            </a:fld>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61" tIns="46580" rIns="93161" bIns="4658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61" tIns="46580" rIns="93161" bIns="46580"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6433"/>
          </a:xfrm>
          <a:prstGeom prst="rect">
            <a:avLst/>
          </a:prstGeom>
        </p:spPr>
        <p:txBody>
          <a:bodyPr vert="horz" lIns="93161" tIns="46580" rIns="93161" bIns="46580"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23" tIns="45712" rIns="91423" bIns="45712"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mass.gov/state-public-health-laboratory-servic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youtube.com/watch?v=oiPXywMNqFw"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youtu.be/yt_g-mAmhcs?si=3pRjvbR8wCi_Q7J3"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To start off this presentation it is rare an inspector is asked in their career to do this activity.</a:t>
            </a:r>
          </a:p>
          <a:p>
            <a:endParaRPr lang="en-US" sz="1400" b="1" dirty="0"/>
          </a:p>
          <a:p>
            <a:r>
              <a:rPr lang="en-US" sz="1400" b="1" dirty="0"/>
              <a:t>As more foodborne illness outbreaks occur and the state wanting LBOH to assist with this activity; The Retail Team, at the Division of Food Protection wanted to create a training and resource guidebook to assist in doing so.</a:t>
            </a:r>
          </a:p>
        </p:txBody>
      </p:sp>
      <p:sp>
        <p:nvSpPr>
          <p:cNvPr id="4" name="Slide Number Placeholder 3"/>
          <p:cNvSpPr>
            <a:spLocks noGrp="1"/>
          </p:cNvSpPr>
          <p:nvPr>
            <p:ph type="sldNum" sz="quarter" idx="5"/>
          </p:nvPr>
        </p:nvSpPr>
        <p:spPr/>
        <p:txBody>
          <a:bodyPr/>
          <a:lstStyle/>
          <a:p>
            <a:fld id="{D34CBBDB-52D0-FE4C-8729-D7393D454E10}" type="slidenum">
              <a:rPr lang="en-US" smtClean="0"/>
              <a:t>1</a:t>
            </a:fld>
            <a:endParaRPr lang="en-US"/>
          </a:p>
        </p:txBody>
      </p:sp>
    </p:spTree>
    <p:extLst>
      <p:ext uri="{BB962C8B-B14F-4D97-AF65-F5344CB8AC3E}">
        <p14:creationId xmlns:p14="http://schemas.microsoft.com/office/powerpoint/2010/main" val="3449261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ct val="120000"/>
              </a:lnSpc>
              <a:spcAft>
                <a:spcPts val="1189"/>
              </a:spcAft>
            </a:pPr>
            <a:r>
              <a:rPr lang="en-US" sz="1400" b="1" dirty="0">
                <a:latin typeface="Avenir LT Pro 55 Roman" panose="020B0503020203020204" pitchFamily="34" charset="0"/>
              </a:rPr>
              <a:t>Environmental sampling is more than a technical exercise—it is a practical public health intervention used to identify contamination, reduce ongoing risk, and support rapid response during foodborne illness investigations.</a:t>
            </a:r>
          </a:p>
          <a:p>
            <a:pPr fontAlgn="base">
              <a:lnSpc>
                <a:spcPct val="120000"/>
              </a:lnSpc>
              <a:spcAft>
                <a:spcPts val="1189"/>
              </a:spcAft>
            </a:pPr>
            <a:endParaRPr lang="en-US" sz="1400" b="1" dirty="0">
              <a:latin typeface="Avenir LT Pro 55 Roman" panose="020B0503020203020204" pitchFamily="34" charset="0"/>
            </a:endParaRPr>
          </a:p>
          <a:p>
            <a:pPr fontAlgn="base">
              <a:lnSpc>
                <a:spcPct val="120000"/>
              </a:lnSpc>
              <a:spcAft>
                <a:spcPts val="1189"/>
              </a:spcAft>
            </a:pPr>
            <a:r>
              <a:rPr lang="en-US" sz="1400" b="1" dirty="0">
                <a:latin typeface="Avenir LT Pro 55 Roman" panose="020B0503020203020204" pitchFamily="34" charset="0"/>
              </a:rPr>
              <a:t>This work is a collaboration across state and local public health. The Bureau of Climate and Environmental Health, within the Massachusetts Department of Public Health, includes the Division of Food Protection, which works with local boards of health, the State Public Health Laboratory, and the Bureau of Infectious Disease and Laboratory Sciences during foodborne illness investigations and outbreak response. Together, these partners support environmental assessments, sample collection, laboratory analysis, and follow-up actions to protect the public.</a:t>
            </a:r>
          </a:p>
          <a:p>
            <a:pPr fontAlgn="base">
              <a:lnSpc>
                <a:spcPct val="120000"/>
              </a:lnSpc>
              <a:spcAft>
                <a:spcPts val="1189"/>
              </a:spcAft>
            </a:pPr>
            <a:endParaRPr lang="en-US" sz="1400" b="1" dirty="0">
              <a:latin typeface="Avenir LT Pro 55 Roman" panose="020B0503020203020204" pitchFamily="34" charset="0"/>
            </a:endParaRPr>
          </a:p>
          <a:p>
            <a:pPr fontAlgn="base">
              <a:lnSpc>
                <a:spcPct val="120000"/>
              </a:lnSpc>
              <a:spcAft>
                <a:spcPts val="1189"/>
              </a:spcAft>
            </a:pPr>
            <a:r>
              <a:rPr lang="en-US" sz="1400" b="1" dirty="0">
                <a:latin typeface="Avenir LT Pro 55 Roman" panose="020B0503020203020204" pitchFamily="34" charset="0"/>
              </a:rPr>
              <a:t>This presentation provides training on environmental swabbing in retail food settings, with a focus on its public health purpose, proper sample collection techniques, and coordination with state laboratory and outbreak response partners.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a:t>
            </a:fld>
            <a:endParaRPr lang="en-US"/>
          </a:p>
        </p:txBody>
      </p:sp>
    </p:spTree>
    <p:extLst>
      <p:ext uri="{BB962C8B-B14F-4D97-AF65-F5344CB8AC3E}">
        <p14:creationId xmlns:p14="http://schemas.microsoft.com/office/powerpoint/2010/main" val="552012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8751">
              <a:spcBef>
                <a:spcPct val="0"/>
              </a:spcBef>
              <a:defRPr/>
            </a:pPr>
            <a:r>
              <a:rPr lang="en-US" altLang="en-US" sz="1400" b="1" dirty="0"/>
              <a:t>These are the objectives for today's presentation.  A reminder this is just an overview of environmental sample collection procedures and how to conduct them.</a:t>
            </a:r>
          </a:p>
          <a:p>
            <a:pPr eaLnBrk="1" hangingPunct="1">
              <a:spcBef>
                <a:spcPct val="0"/>
              </a:spcBef>
            </a:pPr>
            <a:endParaRPr lang="en-US" altLang="en-US" sz="1400" b="1" dirty="0"/>
          </a:p>
          <a:p>
            <a:pPr eaLnBrk="1" hangingPunct="1">
              <a:spcBef>
                <a:spcPct val="0"/>
              </a:spcBef>
            </a:pPr>
            <a:r>
              <a:rPr lang="en-US" altLang="en-US" sz="1400" b="1" dirty="0"/>
              <a:t>We will discuss what is environmental sampling, the reasons why we conduct these types of activities, the supplies and forms you will need, go through the step-by-step process, and provide important reminders, contact information, and resources. We will then wrap it up with a Q &amp; A session if time allows.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a:p>
        </p:txBody>
      </p:sp>
    </p:spTree>
    <p:extLst>
      <p:ext uri="{BB962C8B-B14F-4D97-AF65-F5344CB8AC3E}">
        <p14:creationId xmlns:p14="http://schemas.microsoft.com/office/powerpoint/2010/main" val="2350620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t>Environmental Sampling in Outbreak Response: Why it matters!</a:t>
            </a:r>
            <a:endParaRPr lang="en-US" sz="1400" b="1" dirty="0">
              <a:latin typeface="Calibri"/>
              <a:ea typeface="Calibri"/>
              <a:cs typeface="Calibri"/>
            </a:endParaRPr>
          </a:p>
          <a:p>
            <a:pPr marL="171176" indent="-171176">
              <a:buFont typeface="Arial" panose="020B0604020202020204" pitchFamily="34" charset="0"/>
              <a:buChar char="•"/>
            </a:pPr>
            <a:r>
              <a:rPr lang="en-US" sz="1400" b="1" dirty="0"/>
              <a:t>It identifies the source of illness by pinpointing where contamination is occurring for example on equipment, non-food contact and food contact surfaces.</a:t>
            </a:r>
          </a:p>
          <a:p>
            <a:pPr marL="171176" indent="-171176">
              <a:buFont typeface="Arial" panose="020B0604020202020204" pitchFamily="34" charset="0"/>
              <a:buChar char="•"/>
            </a:pPr>
            <a:r>
              <a:rPr lang="en-US" sz="1400" b="1" dirty="0"/>
              <a:t>It confirms environmental contamination is present by detecting pathogens that may not be found in food samples alone.</a:t>
            </a:r>
          </a:p>
          <a:p>
            <a:pPr marL="171176" indent="-171176">
              <a:buFont typeface="Arial" panose="020B0604020202020204" pitchFamily="34" charset="0"/>
              <a:buChar char="•"/>
            </a:pPr>
            <a:r>
              <a:rPr lang="en-US" sz="1400" b="1" dirty="0"/>
              <a:t>It supports outbreak investigations by providing evidence linking the environment to reported cases.</a:t>
            </a:r>
          </a:p>
          <a:p>
            <a:pPr marL="171176" indent="-171176">
              <a:buFont typeface="Arial" panose="020B0604020202020204" pitchFamily="34" charset="0"/>
              <a:buChar char="•"/>
            </a:pPr>
            <a:r>
              <a:rPr lang="en-US" sz="1400" b="1" dirty="0"/>
              <a:t>It guides control measures helping target cleaning, disinfection, and operational corrections.</a:t>
            </a:r>
          </a:p>
          <a:p>
            <a:pPr marL="171176" indent="-171176">
              <a:buFont typeface="Arial" panose="020B0604020202020204" pitchFamily="34" charset="0"/>
              <a:buChar char="•"/>
            </a:pPr>
            <a:r>
              <a:rPr lang="en-US" sz="1400" b="1" dirty="0"/>
              <a:t>It stops ongoing transmission by identifying contamination pathways to prevent additional cases from occurring.</a:t>
            </a:r>
          </a:p>
          <a:p>
            <a:pPr marL="171176" indent="-171176">
              <a:buFont typeface="Arial" panose="020B0604020202020204" pitchFamily="34" charset="0"/>
              <a:buChar char="•"/>
            </a:pPr>
            <a:r>
              <a:rPr lang="en-US" sz="1400" b="1" dirty="0"/>
              <a:t>And it verifies effectiveness of interventions by confirming that corrective actions and sanitation efforts are working.</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4</a:t>
            </a:fld>
            <a:endParaRPr lang="en-US"/>
          </a:p>
        </p:txBody>
      </p:sp>
    </p:spTree>
    <p:extLst>
      <p:ext uri="{BB962C8B-B14F-4D97-AF65-F5344CB8AC3E}">
        <p14:creationId xmlns:p14="http://schemas.microsoft.com/office/powerpoint/2010/main" val="3343580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solidFill>
                  <a:schemeClr val="accent1">
                    <a:lumMod val="75000"/>
                  </a:schemeClr>
                </a:solidFill>
              </a:rPr>
              <a:t>Why do we conduct environmental sampling?</a:t>
            </a:r>
          </a:p>
          <a:p>
            <a:pPr marL="171176" indent="-171176" defTabSz="905816">
              <a:buFont typeface="Arial" panose="020B0604020202020204" pitchFamily="34" charset="0"/>
              <a:buChar char="•"/>
              <a:defRPr/>
            </a:pPr>
            <a:r>
              <a:rPr lang="en-US" sz="1400" b="1" dirty="0">
                <a:solidFill>
                  <a:schemeClr val="accent1">
                    <a:lumMod val="75000"/>
                  </a:schemeClr>
                </a:solidFill>
              </a:rPr>
              <a:t>The goal of the investigation is to identify the reason for, and / or the source of contamination. Additionally, to initiate corrective actions to eliminate contaminated foods or poor food handling practices which may result in contaminated food.</a:t>
            </a:r>
          </a:p>
          <a:p>
            <a:pPr marL="171176" indent="-171176" defTabSz="905816">
              <a:buFont typeface="Arial" panose="020B0604020202020204" pitchFamily="34" charset="0"/>
              <a:buChar char="•"/>
              <a:defRPr/>
            </a:pPr>
            <a:r>
              <a:rPr lang="en-US" sz="1400" b="1" dirty="0">
                <a:solidFill>
                  <a:schemeClr val="accent1">
                    <a:lumMod val="75000"/>
                  </a:schemeClr>
                </a:solidFill>
              </a:rPr>
              <a:t>During a foodborne illness outbreak, environmental sample collection will be requested and coordinated in advance with DPH’s Working Group for Foodborne Illness Control team which includes members of Epidemiology and The Division of Food Protection.</a:t>
            </a:r>
          </a:p>
          <a:p>
            <a:pPr marL="452908" indent="-452908" defTabSz="905816">
              <a:buFont typeface="Arial" panose="020B0604020202020204" pitchFamily="34" charset="0"/>
              <a:buChar char="•"/>
              <a:defRPr/>
            </a:pPr>
            <a:endParaRPr lang="en-US" b="1" dirty="0">
              <a:solidFill>
                <a:schemeClr val="accent1">
                  <a:lumMod val="75000"/>
                </a:schemeClr>
              </a:solidFill>
            </a:endParaRPr>
          </a:p>
          <a:p>
            <a:endParaRPr lang="en-US" dirty="0">
              <a:cs typeface="Calibri"/>
            </a:endParaRPr>
          </a:p>
        </p:txBody>
      </p:sp>
      <p:sp>
        <p:nvSpPr>
          <p:cNvPr id="4" name="Slide Number Placeholder 3"/>
          <p:cNvSpPr>
            <a:spLocks noGrp="1"/>
          </p:cNvSpPr>
          <p:nvPr>
            <p:ph type="sldNum" sz="quarter" idx="5"/>
          </p:nvPr>
        </p:nvSpPr>
        <p:spPr/>
        <p:txBody>
          <a:bodyPr/>
          <a:lstStyle/>
          <a:p>
            <a:pPr defTabSz="905816">
              <a:defRPr/>
            </a:pPr>
            <a:fld id="{D34CBBDB-52D0-FE4C-8729-D7393D454E10}" type="slidenum">
              <a:rPr lang="en-US">
                <a:solidFill>
                  <a:prstClr val="black"/>
                </a:solidFill>
                <a:latin typeface="Calibri"/>
              </a:rPr>
              <a:pPr defTabSz="905816">
                <a:defRPr/>
              </a:pPr>
              <a:t>5</a:t>
            </a:fld>
            <a:endParaRPr lang="en-US">
              <a:solidFill>
                <a:prstClr val="black"/>
              </a:solidFill>
              <a:latin typeface="Calibri"/>
            </a:endParaRPr>
          </a:p>
        </p:txBody>
      </p:sp>
    </p:spTree>
    <p:extLst>
      <p:ext uri="{BB962C8B-B14F-4D97-AF65-F5344CB8AC3E}">
        <p14:creationId xmlns:p14="http://schemas.microsoft.com/office/powerpoint/2010/main" val="1311412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1">
                    <a:lumMod val="75000"/>
                  </a:schemeClr>
                </a:solidFill>
              </a:rPr>
              <a:t>Environmental Sampling also creates an opportunity to re-educate and provide resources on incorrect poor handling practices, cleaning and sanitizing, or other observations made while conducting a foodborne illness outbreak investigation on site. Such as</a:t>
            </a:r>
            <a:r>
              <a:rPr lang="en-US" sz="1400" i="1" dirty="0">
                <a:solidFill>
                  <a:schemeClr val="accent1">
                    <a:lumMod val="75000"/>
                  </a:schemeClr>
                </a:solidFill>
              </a:rPr>
              <a:t>…READ BULLET POINTS ON SLIDE.</a:t>
            </a:r>
            <a:endParaRPr lang="en-US" sz="1400" i="1" dirty="0"/>
          </a:p>
          <a:p>
            <a:endParaRPr lang="en-US" dirty="0">
              <a:cs typeface="Calibri"/>
            </a:endParaRPr>
          </a:p>
        </p:txBody>
      </p:sp>
      <p:sp>
        <p:nvSpPr>
          <p:cNvPr id="4" name="Slide Number Placeholder 3"/>
          <p:cNvSpPr>
            <a:spLocks noGrp="1"/>
          </p:cNvSpPr>
          <p:nvPr>
            <p:ph type="sldNum" sz="quarter" idx="5"/>
          </p:nvPr>
        </p:nvSpPr>
        <p:spPr/>
        <p:txBody>
          <a:bodyPr/>
          <a:lstStyle/>
          <a:p>
            <a:pPr defTabSz="905816">
              <a:defRPr/>
            </a:pPr>
            <a:fld id="{D34CBBDB-52D0-FE4C-8729-D7393D454E10}" type="slidenum">
              <a:rPr lang="en-US">
                <a:solidFill>
                  <a:prstClr val="black"/>
                </a:solidFill>
                <a:latin typeface="Calibri"/>
              </a:rPr>
              <a:pPr defTabSz="905816">
                <a:defRPr/>
              </a:pPr>
              <a:t>6</a:t>
            </a:fld>
            <a:endParaRPr lang="en-US">
              <a:solidFill>
                <a:prstClr val="black"/>
              </a:solidFill>
              <a:latin typeface="Calibri"/>
            </a:endParaRPr>
          </a:p>
        </p:txBody>
      </p:sp>
    </p:spTree>
    <p:extLst>
      <p:ext uri="{BB962C8B-B14F-4D97-AF65-F5344CB8AC3E}">
        <p14:creationId xmlns:p14="http://schemas.microsoft.com/office/powerpoint/2010/main" val="4175035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400" b="1" dirty="0">
                <a:solidFill>
                  <a:schemeClr val="accent1">
                    <a:lumMod val="75000"/>
                  </a:schemeClr>
                </a:solidFill>
                <a:ea typeface="Times New Roman" panose="02020603050405020304" pitchFamily="18" charset="0"/>
              </a:rPr>
              <a:t>Preparation is key:</a:t>
            </a:r>
          </a:p>
          <a:p>
            <a:pPr>
              <a:defRPr/>
            </a:pPr>
            <a:endParaRPr lang="en-US" sz="1400" b="1" dirty="0">
              <a:solidFill>
                <a:schemeClr val="accent1">
                  <a:lumMod val="75000"/>
                </a:schemeClr>
              </a:solidFill>
              <a:ea typeface="Times New Roman" panose="02020603050405020304" pitchFamily="18" charset="0"/>
            </a:endParaRPr>
          </a:p>
          <a:p>
            <a:pPr marL="171176" indent="-171176">
              <a:buFont typeface="Arial" panose="020B0604020202020204" pitchFamily="34" charset="0"/>
              <a:buChar char="•"/>
              <a:defRPr/>
            </a:pPr>
            <a:r>
              <a:rPr lang="en-US" sz="1400" b="1" kern="0" dirty="0">
                <a:solidFill>
                  <a:srgbClr val="FF0000"/>
                </a:solidFill>
                <a:ea typeface="Times New Roman" panose="02020603050405020304" pitchFamily="18" charset="0"/>
              </a:rPr>
              <a:t>Coordination with the State Public Health Lab is very important! The lab can only receive samples on Monday’s, Tuesday’s, and Wednesday’s! </a:t>
            </a:r>
            <a:r>
              <a:rPr lang="en-US" sz="1400" i="1" kern="0" dirty="0">
                <a:solidFill>
                  <a:srgbClr val="FF0000"/>
                </a:solidFill>
                <a:ea typeface="Times New Roman" panose="02020603050405020304" pitchFamily="18" charset="0"/>
              </a:rPr>
              <a:t>(NOTE: *It can take a day and up to a few days to get the results depending on the number of samples taken.)</a:t>
            </a:r>
          </a:p>
          <a:p>
            <a:pPr marL="452908" indent="-452908">
              <a:buFont typeface="Arial" panose="020B0604020202020204" pitchFamily="34" charset="0"/>
              <a:buChar char="•"/>
              <a:defRPr/>
            </a:pPr>
            <a:endParaRPr lang="en-US" sz="1400" b="1" kern="0" dirty="0">
              <a:solidFill>
                <a:srgbClr val="FF0000"/>
              </a:solidFill>
              <a:ea typeface="Times New Roman" panose="02020603050405020304" pitchFamily="18" charset="0"/>
            </a:endParaRPr>
          </a:p>
          <a:p>
            <a:pPr marL="171176" indent="-171176">
              <a:buFont typeface="Arial" panose="020B0604020202020204" pitchFamily="34" charset="0"/>
              <a:buChar char="•"/>
              <a:defRPr/>
            </a:pPr>
            <a:r>
              <a:rPr lang="en-US" sz="1400" b="1" kern="0" dirty="0">
                <a:solidFill>
                  <a:schemeClr val="accent1">
                    <a:lumMod val="75000"/>
                  </a:schemeClr>
                </a:solidFill>
                <a:ea typeface="Times New Roman" panose="02020603050405020304" pitchFamily="18" charset="0"/>
              </a:rPr>
              <a:t>There will be coordination with DPH and the state lab for supplies, training and  logistics prior to your sampling if needed!</a:t>
            </a:r>
            <a:endParaRPr lang="en-US" sz="1400" b="1" dirty="0">
              <a:solidFill>
                <a:schemeClr val="accent1">
                  <a:lumMod val="75000"/>
                </a:schemeClr>
              </a:solidFill>
              <a:ea typeface="Times New Roman" panose="02020603050405020304" pitchFamily="18" charset="0"/>
            </a:endParaRPr>
          </a:p>
          <a:p>
            <a:pPr marL="171176" indent="-171176">
              <a:buFont typeface="Arial" panose="020B0604020202020204" pitchFamily="34" charset="0"/>
              <a:buChar char="•"/>
              <a:defRPr/>
            </a:pPr>
            <a:endParaRPr lang="en-US" sz="1400" b="1" kern="0" dirty="0">
              <a:solidFill>
                <a:schemeClr val="accent1">
                  <a:lumMod val="75000"/>
                </a:schemeClr>
              </a:solidFill>
              <a:ea typeface="Times New Roman" panose="02020603050405020304" pitchFamily="18" charset="0"/>
            </a:endParaRPr>
          </a:p>
          <a:p>
            <a:pPr marL="171176" indent="-171176">
              <a:buFont typeface="Arial" panose="020B0604020202020204" pitchFamily="34" charset="0"/>
              <a:buChar char="•"/>
              <a:defRPr/>
            </a:pPr>
            <a:r>
              <a:rPr lang="en-US" sz="1400" b="1" kern="0" dirty="0">
                <a:solidFill>
                  <a:schemeClr val="accent1">
                    <a:lumMod val="75000"/>
                  </a:schemeClr>
                </a:solidFill>
                <a:ea typeface="Times New Roman" panose="02020603050405020304" pitchFamily="18" charset="0"/>
              </a:rPr>
              <a:t>Having the right supplies to collect aseptic environmental samples of equipment, nonfood contact and food contact surfaces is essential. It also makes the collection streamlined and efficient.</a:t>
            </a:r>
          </a:p>
          <a:p>
            <a:pPr marL="171176" indent="-171176">
              <a:buFont typeface="Arial" panose="020B0604020202020204" pitchFamily="34" charset="0"/>
              <a:buChar char="•"/>
              <a:defRPr/>
            </a:pPr>
            <a:endParaRPr lang="en-US" sz="1400" b="1" kern="0" dirty="0">
              <a:solidFill>
                <a:schemeClr val="accent1">
                  <a:lumMod val="75000"/>
                </a:schemeClr>
              </a:solidFill>
              <a:ea typeface="Times New Roman" panose="02020603050405020304" pitchFamily="18" charset="0"/>
            </a:endParaRPr>
          </a:p>
          <a:p>
            <a:pPr marL="171176" indent="-171176">
              <a:buFont typeface="Arial" panose="020B0604020202020204" pitchFamily="34" charset="0"/>
              <a:buChar char="•"/>
              <a:defRPr/>
            </a:pPr>
            <a:r>
              <a:rPr lang="en-US" sz="1400" b="1" kern="0" dirty="0">
                <a:solidFill>
                  <a:schemeClr val="accent1">
                    <a:lumMod val="75000"/>
                  </a:schemeClr>
                </a:solidFill>
                <a:ea typeface="Times New Roman" panose="02020603050405020304" pitchFamily="18" charset="0"/>
              </a:rPr>
              <a:t>Without the proper supplies and handling, sample integrity can be questioned, possibly rejected by the state lab and the sample will be of no legal use if needed for further enforcement action.</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3505274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These are some of the supplies and forms you will need when conducting environmental sampling activities.</a:t>
            </a:r>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2683732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Required Items are….. </a:t>
            </a:r>
            <a:r>
              <a:rPr lang="en-US" sz="1400" i="1" dirty="0"/>
              <a:t>READ SLIDE</a:t>
            </a:r>
          </a:p>
          <a:p>
            <a:endParaRPr lang="en-US" sz="1400" b="1" dirty="0"/>
          </a:p>
          <a:p>
            <a:r>
              <a:rPr lang="en-US" sz="1400" b="1" dirty="0"/>
              <a:t>It is important to note that the swabs or sponges, and the appropriate media, such as broth, have expiration dates on them. So, it is not recommended to buy ahead or have a large supply on hand.</a:t>
            </a:r>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3096502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If you are getting supplies from the state public health lab, if they have them, MA DPH will coordinate with the LBOH.</a:t>
            </a:r>
          </a:p>
          <a:p>
            <a:endParaRPr lang="en-US" sz="1400" b="1" dirty="0"/>
          </a:p>
          <a:p>
            <a:r>
              <a:rPr lang="en-US" sz="1400" b="1" dirty="0"/>
              <a:t>If the state public health lab has supplies and the LBOH is picking them up at the lab it is key to coordinate this ahead of time with the state public health lab prior to sampling! Do not just show up.</a:t>
            </a:r>
          </a:p>
          <a:p>
            <a:endParaRPr lang="en-US" sz="1400" b="1" dirty="0"/>
          </a:p>
          <a:p>
            <a:r>
              <a:rPr lang="en-US" sz="1400" b="1" dirty="0"/>
              <a:t>For those of you who do not know where the state public health lab is it is located at 305 South Street in Jamacia Plain.</a:t>
            </a:r>
          </a:p>
        </p:txBody>
      </p:sp>
      <p:sp>
        <p:nvSpPr>
          <p:cNvPr id="4" name="Slide Number Placeholder 3"/>
          <p:cNvSpPr>
            <a:spLocks noGrp="1"/>
          </p:cNvSpPr>
          <p:nvPr>
            <p:ph type="sldNum" sz="quarter" idx="5"/>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3494503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There are 2 options in getting supplies if the state lab does not have them. </a:t>
            </a:r>
          </a:p>
          <a:p>
            <a:endParaRPr lang="en-US" sz="1400" b="1" dirty="0"/>
          </a:p>
          <a:p>
            <a:r>
              <a:rPr lang="en-US" sz="1400" b="1" dirty="0"/>
              <a:t>The first option is the LBOH could seek a 3</a:t>
            </a:r>
            <a:r>
              <a:rPr lang="en-US" sz="1400" b="1" baseline="30000" dirty="0"/>
              <a:t>rd</a:t>
            </a:r>
            <a:r>
              <a:rPr lang="en-US" sz="1400" b="1" dirty="0"/>
              <a:t> party environmental sampling accredited lab to do the sample testing. DPH is not able to recommend a particular lab, but you can do an online search and or check the state public licensing website.</a:t>
            </a:r>
          </a:p>
        </p:txBody>
      </p:sp>
      <p:sp>
        <p:nvSpPr>
          <p:cNvPr id="4" name="Slide Number Placeholder 3"/>
          <p:cNvSpPr>
            <a:spLocks noGrp="1"/>
          </p:cNvSpPr>
          <p:nvPr>
            <p:ph type="sldNum" sz="quarter" idx="5"/>
          </p:nvPr>
        </p:nvSpPr>
        <p:spPr/>
        <p:txBody>
          <a:bodyPr/>
          <a:lstStyle/>
          <a:p>
            <a:fld id="{D34CBBDB-52D0-FE4C-8729-D7393D454E10}" type="slidenum">
              <a:rPr lang="en-US" smtClean="0"/>
              <a:t>11</a:t>
            </a:fld>
            <a:endParaRPr lang="en-US"/>
          </a:p>
        </p:txBody>
      </p:sp>
    </p:spTree>
    <p:extLst>
      <p:ext uri="{BB962C8B-B14F-4D97-AF65-F5344CB8AC3E}">
        <p14:creationId xmlns:p14="http://schemas.microsoft.com/office/powerpoint/2010/main" val="104660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ea typeface="Calibri"/>
                <a:cs typeface="Calibri"/>
              </a:rPr>
              <a:t>The second option is the LBOH could purchase their own rapid response kits on their own to conduct the environmental sampling. Again, DPH is unable to recommend a particular brand for these kits.</a:t>
            </a:r>
          </a:p>
          <a:p>
            <a:endParaRPr lang="en-US" sz="1400" b="1" dirty="0">
              <a:ea typeface="Calibri"/>
              <a:cs typeface="Calibri"/>
            </a:endParaRPr>
          </a:p>
          <a:p>
            <a:r>
              <a:rPr lang="en-US" sz="1400" b="1" dirty="0">
                <a:ea typeface="Calibri"/>
                <a:cs typeface="Calibri"/>
              </a:rPr>
              <a:t>LBOH can do an online search for the rapid response kits just ensure to get the right kit for the specific pathogen you are swabbing for. (For example, Salmonella, Listeria.)</a:t>
            </a:r>
          </a:p>
          <a:p>
            <a:endParaRPr lang="en-US" sz="1400" b="1" dirty="0">
              <a:ea typeface="Calibri"/>
              <a:cs typeface="Calibri"/>
            </a:endParaRPr>
          </a:p>
          <a:p>
            <a:r>
              <a:rPr lang="en-US" sz="1400" b="1" dirty="0">
                <a:ea typeface="Calibri"/>
                <a:cs typeface="Calibri"/>
              </a:rPr>
              <a:t>*NOTE: An incubator or refrigerator may be required depending on what kind of test kit / swabs the LBOH get and for the specific pathogen. Ensure to read the manufacturers instructions prior to using.</a:t>
            </a:r>
          </a:p>
          <a:p>
            <a:endParaRPr lang="en-US" sz="1400" b="1" dirty="0">
              <a:ea typeface="Calibri"/>
              <a:cs typeface="Calibri"/>
            </a:endParaRPr>
          </a:p>
          <a:p>
            <a:r>
              <a:rPr lang="en-US" sz="1400" b="1" dirty="0">
                <a:ea typeface="Calibri"/>
                <a:cs typeface="Calibri"/>
              </a:rPr>
              <a:t>Again, it is important to note that kits have an expiration date!</a:t>
            </a:r>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2305827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is an example of what a rapid test looks like. This test uses an </a:t>
            </a:r>
            <a:r>
              <a:rPr lang="en-US" sz="1400" b="1" dirty="0">
                <a:cs typeface="Arial"/>
              </a:rPr>
              <a:t>incubator (heating block). This brand has different swabs for different types of pathogens. Ensure you purchase the correct swabs for the type of environmental test and pathogen you will be conducting.</a:t>
            </a:r>
            <a:endParaRPr lang="en-US" sz="1400" b="1" dirty="0"/>
          </a:p>
        </p:txBody>
      </p:sp>
      <p:sp>
        <p:nvSpPr>
          <p:cNvPr id="4" name="Slide Number Placeholder 3"/>
          <p:cNvSpPr>
            <a:spLocks noGrp="1"/>
          </p:cNvSpPr>
          <p:nvPr>
            <p:ph type="sldNum" sz="quarter" idx="5"/>
          </p:nvPr>
        </p:nvSpPr>
        <p:spPr/>
        <p:txBody>
          <a:bodyPr/>
          <a:lstStyle/>
          <a:p>
            <a:fld id="{D34CBBDB-52D0-FE4C-8729-D7393D454E10}" type="slidenum">
              <a:rPr lang="en-US" smtClean="0"/>
              <a:t>13</a:t>
            </a:fld>
            <a:endParaRPr lang="en-US"/>
          </a:p>
        </p:txBody>
      </p:sp>
    </p:spTree>
    <p:extLst>
      <p:ext uri="{BB962C8B-B14F-4D97-AF65-F5344CB8AC3E}">
        <p14:creationId xmlns:p14="http://schemas.microsoft.com/office/powerpoint/2010/main" val="3693900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is what the DPH Environmental Sample Submission form looks like. Also know as the chain of custody form. It can be found on the mass.gov website by simply putting in Environmental Sample Submission form in the search bar.</a:t>
            </a:r>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a:p>
        </p:txBody>
      </p:sp>
    </p:spTree>
    <p:extLst>
      <p:ext uri="{BB962C8B-B14F-4D97-AF65-F5344CB8AC3E}">
        <p14:creationId xmlns:p14="http://schemas.microsoft.com/office/powerpoint/2010/main" val="1604796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19909-558D-45D8-CEC0-80821EFDA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217D7-77BB-3145-EB09-0D75C0FB7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F00F3-6F14-5845-7E74-C92A7A9F78D9}"/>
              </a:ext>
            </a:extLst>
          </p:cNvPr>
          <p:cNvSpPr>
            <a:spLocks noGrp="1"/>
          </p:cNvSpPr>
          <p:nvPr>
            <p:ph type="body" idx="1"/>
          </p:nvPr>
        </p:nvSpPr>
        <p:spPr/>
        <p:txBody>
          <a:bodyPr/>
          <a:lstStyle/>
          <a:p>
            <a:r>
              <a:rPr lang="en-US" sz="1400" b="1" dirty="0"/>
              <a:t>This is what the DPH looks like up close.</a:t>
            </a:r>
          </a:p>
          <a:p>
            <a:endParaRPr lang="en-US" sz="800" b="1" dirty="0"/>
          </a:p>
          <a:p>
            <a:r>
              <a:rPr lang="en-US" sz="1400" b="1" dirty="0"/>
              <a:t>The first page of the Environmental Sample Submission form  includes a check box section for the reason the test. </a:t>
            </a:r>
          </a:p>
          <a:p>
            <a:endParaRPr lang="en-US" sz="800" b="1" dirty="0"/>
          </a:p>
          <a:p>
            <a:r>
              <a:rPr lang="en-US" sz="1400" b="1" dirty="0"/>
              <a:t>The next section is to fill out is the name of the food establishment and contact information, as well as the date, the condition of the samples collected, and how they will be handled after collection. (i.e. Cooler with ice.) </a:t>
            </a:r>
          </a:p>
          <a:p>
            <a:endParaRPr lang="en-US" sz="800" b="1" dirty="0"/>
          </a:p>
          <a:p>
            <a:r>
              <a:rPr lang="en-US" sz="1400" b="1" dirty="0"/>
              <a:t>The next section after that is the collector information. This is where you as the person collecting the swab samples puts their contact information and how the samples will be handled after collection. Again i.e. cooler with ice. It is very important to note in the collector information section to check off one of the boxes under the “Detailed Sample Handling” area.  Which has the option of the samples being refrigerated, frozen, on ice, room </a:t>
            </a:r>
            <a:r>
              <a:rPr lang="en-US" sz="1400" b="1" dirty="0" err="1"/>
              <a:t>temperture</a:t>
            </a:r>
            <a:r>
              <a:rPr lang="en-US" sz="1400" b="1" dirty="0"/>
              <a:t> and other.) Ship all samples on ice / ice packs unless the state lab requests otherwise. The lab will reject the samples if you do not check one off.</a:t>
            </a:r>
          </a:p>
          <a:p>
            <a:endParaRPr lang="en-US" dirty="0"/>
          </a:p>
          <a:p>
            <a:endParaRPr lang="en-US" dirty="0"/>
          </a:p>
        </p:txBody>
      </p:sp>
      <p:sp>
        <p:nvSpPr>
          <p:cNvPr id="4" name="Slide Number Placeholder 3">
            <a:extLst>
              <a:ext uri="{FF2B5EF4-FFF2-40B4-BE49-F238E27FC236}">
                <a16:creationId xmlns:a16="http://schemas.microsoft.com/office/drawing/2014/main" id="{E8E96E62-9E3A-726D-BD0A-8F7FB4CFC3B3}"/>
              </a:ext>
            </a:extLst>
          </p:cNvPr>
          <p:cNvSpPr>
            <a:spLocks noGrp="1"/>
          </p:cNvSpPr>
          <p:nvPr>
            <p:ph type="sldNum" sz="quarter" idx="5"/>
          </p:nvPr>
        </p:nvSpPr>
        <p:spPr/>
        <p:txBody>
          <a:bodyPr/>
          <a:lstStyle/>
          <a:p>
            <a:fld id="{D34CBBDB-52D0-FE4C-8729-D7393D454E10}" type="slidenum">
              <a:rPr lang="en-US" smtClean="0"/>
              <a:t>15</a:t>
            </a:fld>
            <a:endParaRPr lang="en-US"/>
          </a:p>
        </p:txBody>
      </p:sp>
    </p:spTree>
    <p:extLst>
      <p:ext uri="{BB962C8B-B14F-4D97-AF65-F5344CB8AC3E}">
        <p14:creationId xmlns:p14="http://schemas.microsoft.com/office/powerpoint/2010/main" val="4248306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The first relinquished by section is where you put the PIC or owners name  and have them sign it. Next box underneath that PIC or owners name is where you put your name and signature. It is important to not forget the time and date.</a:t>
            </a:r>
          </a:p>
          <a:p>
            <a:endParaRPr lang="en-US" sz="800" b="1" dirty="0"/>
          </a:p>
          <a:p>
            <a:pPr defTabSz="905816">
              <a:defRPr/>
            </a:pPr>
            <a:r>
              <a:rPr lang="en-US" sz="1400" b="1" dirty="0"/>
              <a:t>The second relinquished by section is where you put your name and your signature. The next box underneath that is where the State Lab technicians name goes and their signature. Again, do not forget the time and date. There is also a comment  section if you wish to put any information that you want to include.</a:t>
            </a:r>
          </a:p>
          <a:p>
            <a:pPr defTabSz="905816">
              <a:defRPr/>
            </a:pPr>
            <a:endParaRPr lang="en-US" sz="800" b="1" dirty="0"/>
          </a:p>
          <a:p>
            <a:pPr defTabSz="905816">
              <a:defRPr/>
            </a:pPr>
            <a:r>
              <a:rPr lang="en-US"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*NOTE: The number of relinquished sections could vary depending on how many times an individual has custody of the sample(s). Another form could be used to capture this information if space on this form runs out.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defTabSz="905816">
              <a:defRPr/>
            </a:pPr>
            <a:endParaRPr lang="en-US"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16</a:t>
            </a:fld>
            <a:endParaRPr lang="en-US"/>
          </a:p>
        </p:txBody>
      </p:sp>
    </p:spTree>
    <p:extLst>
      <p:ext uri="{BB962C8B-B14F-4D97-AF65-F5344CB8AC3E}">
        <p14:creationId xmlns:p14="http://schemas.microsoft.com/office/powerpoint/2010/main" val="2464058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DD38-FB7A-6ADA-CBC5-C59618E83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520F1-E047-D3D5-9B32-A4819B0A5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E3C3E-B0F2-A2EF-204B-AAFDF46E021E}"/>
              </a:ext>
            </a:extLst>
          </p:cNvPr>
          <p:cNvSpPr>
            <a:spLocks noGrp="1"/>
          </p:cNvSpPr>
          <p:nvPr>
            <p:ph type="body" idx="1"/>
          </p:nvPr>
        </p:nvSpPr>
        <p:spPr/>
        <p:txBody>
          <a:bodyPr/>
          <a:lstStyle/>
          <a:p>
            <a:r>
              <a:rPr lang="en-US" sz="1400" b="1" dirty="0"/>
              <a:t>This is the second page or back side to the environmental submission page. </a:t>
            </a:r>
          </a:p>
          <a:p>
            <a:endParaRPr lang="en-US" sz="800" b="1" dirty="0"/>
          </a:p>
          <a:p>
            <a:r>
              <a:rPr lang="en-US" sz="1400" b="1" dirty="0"/>
              <a:t>The first column is where you put the Inspector #. The inspector # is the Sample number you will designate for each sample. Any numbering system can be used if the number never repeats for a different sample. For example, you can use the initials of the person who is conducting the swabbing / sampling and use a number right after. </a:t>
            </a:r>
            <a:r>
              <a:rPr lang="en-US" sz="1400" b="1" i="1" dirty="0"/>
              <a:t>For example: I, Jessica Ferreira, is conducting the sampling and must collect 100 samples.  I decided I would start the sample number with JF, and start with JF01, then JF02, then JF03….all the way to the last sample using JF100. </a:t>
            </a:r>
            <a:r>
              <a:rPr lang="en-US" sz="1400" b="1" dirty="0"/>
              <a:t>Always double check the environmental sampling form with the labeled sampling bag to ensure they match and have the same number and the same sample description.</a:t>
            </a:r>
          </a:p>
          <a:p>
            <a:endParaRPr lang="en-US" sz="800" b="1" dirty="0"/>
          </a:p>
          <a:p>
            <a:r>
              <a:rPr lang="en-US" sz="1400" b="1" dirty="0"/>
              <a:t>Sample Description is the next column. </a:t>
            </a:r>
            <a:r>
              <a:rPr lang="en-US" sz="1400" b="1" i="1" dirty="0"/>
              <a:t>*For Environmental Swabs include the location and details of the sample, including the piece of equipment or smallware, the surface you swabbed, and in what location etc. For example, </a:t>
            </a:r>
            <a:r>
              <a:rPr lang="en-US" sz="1400" b="1" dirty="0"/>
              <a:t>Hand wash sink -Main Line – Handles and spigot base. The description tells you what was swabbed, where the hand wash sink was located, and what specific areas of the hand wash sink were swabbed.</a:t>
            </a:r>
          </a:p>
          <a:p>
            <a:endParaRPr lang="en-US" sz="800" b="1" dirty="0"/>
          </a:p>
          <a:p>
            <a:r>
              <a:rPr lang="en-US" sz="1400" b="1" dirty="0"/>
              <a:t>If you write a narrative on your environmental sampling, which is highly recommended, there is a section below to check off that you are going to attach it to the form. As shown on the screen this is for lab use only is only for the state lab to fill out.</a:t>
            </a:r>
          </a:p>
        </p:txBody>
      </p:sp>
      <p:sp>
        <p:nvSpPr>
          <p:cNvPr id="4" name="Slide Number Placeholder 3">
            <a:extLst>
              <a:ext uri="{FF2B5EF4-FFF2-40B4-BE49-F238E27FC236}">
                <a16:creationId xmlns:a16="http://schemas.microsoft.com/office/drawing/2014/main" id="{4CCDA8A8-1B93-DD89-7BB9-6656859D5987}"/>
              </a:ext>
            </a:extLst>
          </p:cNvPr>
          <p:cNvSpPr>
            <a:spLocks noGrp="1"/>
          </p:cNvSpPr>
          <p:nvPr>
            <p:ph type="sldNum" sz="quarter" idx="5"/>
          </p:nvPr>
        </p:nvSpPr>
        <p:spPr/>
        <p:txBody>
          <a:bodyPr/>
          <a:lstStyle/>
          <a:p>
            <a:fld id="{D34CBBDB-52D0-FE4C-8729-D7393D454E10}" type="slidenum">
              <a:rPr lang="en-US" smtClean="0"/>
              <a:t>17</a:t>
            </a:fld>
            <a:endParaRPr lang="en-US"/>
          </a:p>
        </p:txBody>
      </p:sp>
    </p:spTree>
    <p:extLst>
      <p:ext uri="{BB962C8B-B14F-4D97-AF65-F5344CB8AC3E}">
        <p14:creationId xmlns:p14="http://schemas.microsoft.com/office/powerpoint/2010/main" val="1069589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BE369-AFF3-98B2-343D-7C966C39E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09AA8-6BC8-2607-26FE-C9BAAF7DB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AAF0F-8F09-C2D3-99E3-6C313F260A7A}"/>
              </a:ext>
            </a:extLst>
          </p:cNvPr>
          <p:cNvSpPr>
            <a:spLocks noGrp="1"/>
          </p:cNvSpPr>
          <p:nvPr>
            <p:ph type="body" idx="1"/>
          </p:nvPr>
        </p:nvSpPr>
        <p:spPr/>
        <p:txBody>
          <a:bodyPr/>
          <a:lstStyle/>
          <a:p>
            <a:pPr defTabSz="905816">
              <a:defRPr/>
            </a:pPr>
            <a:r>
              <a:rPr lang="en-US" sz="1400" b="1" dirty="0"/>
              <a:t>Two areas to take note of is…</a:t>
            </a:r>
          </a:p>
          <a:p>
            <a:pPr defTabSz="905816">
              <a:defRPr/>
            </a:pPr>
            <a:endParaRPr lang="en-US" sz="800" b="1" dirty="0"/>
          </a:p>
          <a:p>
            <a:pPr defTabSz="905816">
              <a:defRPr/>
            </a:pPr>
            <a:r>
              <a:rPr lang="en-US" sz="1400" b="1" dirty="0"/>
              <a:t>The top area shown on the screen is located on the top section of page 1. It has a check box for specimen(s) will be destroyed in blank days after testing is complete. This area is really if there are any special instructions given by the state lab. With environmental swabs, the entire sample is consumed in testing so the state lab cannot save the sample. The second option noted on the form is "hold specimens until contacted by X" this is for the state lab to hold specimens until the submitter (BOH, DFP, or a Federal agency) gives permission for the state lab to destroy them. </a:t>
            </a:r>
          </a:p>
          <a:p>
            <a:pPr defTabSz="905816">
              <a:defRPr/>
            </a:pPr>
            <a:endParaRPr lang="en-US" sz="800" b="1" dirty="0"/>
          </a:p>
          <a:p>
            <a:r>
              <a:rPr lang="en-US" sz="1400" b="1" dirty="0"/>
              <a:t>The bottom section of the screen is located on the bottom of the second page of the form. There is a check box for “See Attached Laboratory Sample / Specimen Rejection / Concession Form. This is for the state lab only. This gets checked off when samples are rejected, and the submitter states recollection is impossible, and the sample must be tested to avoid adverse effects. In this situation, the state lab initiates a concession form which details why the sample was rejected and the reason for sample concession request. It then requires the Division Director, QA, and Laboratory Director approval to perform the testing. </a:t>
            </a:r>
          </a:p>
          <a:p>
            <a:r>
              <a:rPr lang="en-US" sz="1400" b="1" dirty="0"/>
              <a:t> </a:t>
            </a:r>
          </a:p>
          <a:p>
            <a:pPr defTabSz="905816">
              <a:defRPr/>
            </a:pPr>
            <a:endParaRPr lang="en-US" sz="1400" b="1" dirty="0"/>
          </a:p>
          <a:p>
            <a:endParaRPr lang="en-US" dirty="0"/>
          </a:p>
        </p:txBody>
      </p:sp>
      <p:sp>
        <p:nvSpPr>
          <p:cNvPr id="4" name="Slide Number Placeholder 3">
            <a:extLst>
              <a:ext uri="{FF2B5EF4-FFF2-40B4-BE49-F238E27FC236}">
                <a16:creationId xmlns:a16="http://schemas.microsoft.com/office/drawing/2014/main" id="{E35CE6FA-F800-78FD-7631-97F98849A2CA}"/>
              </a:ext>
            </a:extLst>
          </p:cNvPr>
          <p:cNvSpPr>
            <a:spLocks noGrp="1"/>
          </p:cNvSpPr>
          <p:nvPr>
            <p:ph type="sldNum" sz="quarter" idx="5"/>
          </p:nvPr>
        </p:nvSpPr>
        <p:spPr/>
        <p:txBody>
          <a:bodyPr/>
          <a:lstStyle/>
          <a:p>
            <a:fld id="{D34CBBDB-52D0-FE4C-8729-D7393D454E10}" type="slidenum">
              <a:rPr lang="en-US" smtClean="0"/>
              <a:t>18</a:t>
            </a:fld>
            <a:endParaRPr lang="en-US"/>
          </a:p>
        </p:txBody>
      </p:sp>
    </p:spTree>
    <p:extLst>
      <p:ext uri="{BB962C8B-B14F-4D97-AF65-F5344CB8AC3E}">
        <p14:creationId xmlns:p14="http://schemas.microsoft.com/office/powerpoint/2010/main" val="1197363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This is a list valid until September 2026 for the type of tests the state lab can conduct for dairy and food  samples. (*It gets updated annually.)This information is available on the State Public Health Lab services website. Go to mass.gov and type in state public health laboratory services in the search bar.</a:t>
            </a:r>
            <a:endParaRPr lang="en-US" sz="1400" b="1" dirty="0">
              <a:solidFill>
                <a:srgbClr val="FF0000"/>
              </a:solidFill>
            </a:endParaRPr>
          </a:p>
          <a:p>
            <a:endParaRPr lang="en-US" sz="800" b="1" dirty="0"/>
          </a:p>
          <a:p>
            <a:r>
              <a:rPr lang="en-US" sz="1400" b="1" dirty="0"/>
              <a:t>L mono, E.coli and Salmonella are the most common pathogens tested at the state lab.</a:t>
            </a:r>
          </a:p>
        </p:txBody>
      </p:sp>
      <p:sp>
        <p:nvSpPr>
          <p:cNvPr id="4" name="Slide Number Placeholder 3"/>
          <p:cNvSpPr>
            <a:spLocks noGrp="1"/>
          </p:cNvSpPr>
          <p:nvPr>
            <p:ph type="sldNum" sz="quarter" idx="5"/>
          </p:nvPr>
        </p:nvSpPr>
        <p:spPr/>
        <p:txBody>
          <a:bodyPr/>
          <a:lstStyle/>
          <a:p>
            <a:fld id="{D34CBBDB-52D0-FE4C-8729-D7393D454E10}" type="slidenum">
              <a:rPr lang="en-US" smtClean="0"/>
              <a:t>19</a:t>
            </a:fld>
            <a:endParaRPr lang="en-US"/>
          </a:p>
        </p:txBody>
      </p:sp>
    </p:spTree>
    <p:extLst>
      <p:ext uri="{BB962C8B-B14F-4D97-AF65-F5344CB8AC3E}">
        <p14:creationId xmlns:p14="http://schemas.microsoft.com/office/powerpoint/2010/main" val="25634869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t>*It is very important to note that the samples must be delivered per the State Lab requirements.</a:t>
            </a:r>
          </a:p>
          <a:p>
            <a:pPr defTabSz="905816">
              <a:defRPr/>
            </a:pPr>
            <a:r>
              <a:rPr lang="en-US" sz="1400" b="1" dirty="0"/>
              <a:t> </a:t>
            </a:r>
          </a:p>
          <a:p>
            <a:r>
              <a:rPr lang="en-US" sz="1400" b="1" dirty="0"/>
              <a:t>During transit you must keep all samples under refrigeration. Shipping Requirements include the transport of samples on ice or on pre-frozen cold packs in appropriate packages.</a:t>
            </a:r>
          </a:p>
          <a:p>
            <a:endParaRPr lang="en-US" sz="800" b="1" dirty="0"/>
          </a:p>
          <a:p>
            <a:r>
              <a:rPr lang="en-US" sz="1400" b="1" dirty="0"/>
              <a:t>This information is also available on the State Public Health Lab services website.</a:t>
            </a:r>
            <a:endParaRPr lang="en-US" sz="1400" b="1" dirty="0">
              <a:solidFill>
                <a:srgbClr val="FF0000"/>
              </a:solidFill>
            </a:endParaRPr>
          </a:p>
          <a:p>
            <a:pPr defTabSz="905816">
              <a:defRPr/>
            </a:pPr>
            <a:endParaRPr lang="en-US" sz="800" b="1" dirty="0">
              <a:solidFill>
                <a:srgbClr val="FF0000"/>
              </a:solidFill>
            </a:endParaRPr>
          </a:p>
          <a:p>
            <a:pPr defTabSz="905816">
              <a:defRPr/>
            </a:pPr>
            <a:r>
              <a:rPr lang="en-US" sz="1400" b="1" dirty="0">
                <a:solidFill>
                  <a:srgbClr val="FF0000"/>
                </a:solidFill>
              </a:rPr>
              <a:t>Remember if sampling is not done correctly the samples will be rejected by the state lab!</a:t>
            </a:r>
          </a:p>
          <a:p>
            <a:pPr defTabSz="905816">
              <a:defRPr/>
            </a:pPr>
            <a:endParaRPr lang="en-US" dirty="0"/>
          </a:p>
          <a:p>
            <a:endParaRPr lang="en-US" dirty="0"/>
          </a:p>
          <a:p>
            <a:endParaRPr lang="en-US" dirty="0"/>
          </a:p>
          <a:p>
            <a:endParaRPr lang="en-US" dirty="0"/>
          </a:p>
          <a:p>
            <a:r>
              <a:rPr lang="en-US" dirty="0"/>
              <a:t>(*NOTE: This information is listed on the Manual of Laboratory tests and services (MLTS).   It is listed under “Enteric Pathogens, Food.” This is available on the State Public health Lab services website (</a:t>
            </a:r>
            <a:r>
              <a:rPr lang="en-US" u="sng" dirty="0">
                <a:hlinkClick r:id="rId3" tooltip="https://www.mass.gov/state-public-health-laboratory-services"/>
              </a:rPr>
              <a:t>https://www.mass.gov/state-public-health-laboratory-services</a:t>
            </a:r>
            <a:r>
              <a:rPr lang="en-US" dirty="0"/>
              <a:t>).</a:t>
            </a:r>
          </a:p>
        </p:txBody>
      </p:sp>
      <p:sp>
        <p:nvSpPr>
          <p:cNvPr id="4" name="Slide Number Placeholder 3"/>
          <p:cNvSpPr>
            <a:spLocks noGrp="1"/>
          </p:cNvSpPr>
          <p:nvPr>
            <p:ph type="sldNum" sz="quarter" idx="5"/>
          </p:nvPr>
        </p:nvSpPr>
        <p:spPr/>
        <p:txBody>
          <a:bodyPr/>
          <a:lstStyle/>
          <a:p>
            <a:fld id="{D34CBBDB-52D0-FE4C-8729-D7393D454E10}" type="slidenum">
              <a:rPr lang="en-US" smtClean="0"/>
              <a:t>20</a:t>
            </a:fld>
            <a:endParaRPr lang="en-US"/>
          </a:p>
        </p:txBody>
      </p:sp>
    </p:spTree>
    <p:extLst>
      <p:ext uri="{BB962C8B-B14F-4D97-AF65-F5344CB8AC3E}">
        <p14:creationId xmlns:p14="http://schemas.microsoft.com/office/powerpoint/2010/main" val="844612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441585">
              <a:lnSpc>
                <a:spcPct val="112000"/>
              </a:lnSpc>
              <a:spcBef>
                <a:spcPts val="5"/>
              </a:spcBef>
            </a:pPr>
            <a:r>
              <a:rPr lang="en-US" sz="1400" b="1" dirty="0">
                <a:ea typeface="Times New Roman" panose="02020603050405020304" pitchFamily="18" charset="0"/>
              </a:rPr>
              <a:t>The term “aseptic” means to avoid contamination by your actions during the collection process itself. </a:t>
            </a:r>
            <a:r>
              <a:rPr lang="en-US" sz="1400" b="1" i="1" dirty="0">
                <a:ea typeface="Times New Roman" panose="02020603050405020304" pitchFamily="18" charset="0"/>
              </a:rPr>
              <a:t>For example, preventing bare hand contact with the sample or packaging during sampling.</a:t>
            </a:r>
          </a:p>
          <a:p>
            <a:pPr marR="441585">
              <a:lnSpc>
                <a:spcPct val="112000"/>
              </a:lnSpc>
              <a:spcBef>
                <a:spcPts val="5"/>
              </a:spcBef>
            </a:pPr>
            <a:endParaRPr lang="en-US" sz="800" b="1" dirty="0">
              <a:ea typeface="Times New Roman" panose="02020603050405020304" pitchFamily="18" charset="0"/>
            </a:endParaRPr>
          </a:p>
          <a:p>
            <a:pPr marR="441585">
              <a:lnSpc>
                <a:spcPct val="112000"/>
              </a:lnSpc>
              <a:spcBef>
                <a:spcPts val="5"/>
              </a:spcBef>
            </a:pPr>
            <a:r>
              <a:rPr lang="en-US" sz="1400" b="1" dirty="0">
                <a:ea typeface="Times New Roman" panose="02020603050405020304" pitchFamily="18" charset="0"/>
              </a:rPr>
              <a:t>This sampling method requires the use of sterile containers and swabs, and the use of recommended collection procedures per the state recommendations. </a:t>
            </a:r>
          </a:p>
          <a:p>
            <a:pPr marR="441585">
              <a:lnSpc>
                <a:spcPct val="112000"/>
              </a:lnSpc>
              <a:spcBef>
                <a:spcPts val="5"/>
              </a:spcBef>
            </a:pPr>
            <a:endParaRPr lang="en-US" sz="800" b="1" dirty="0">
              <a:ea typeface="Times New Roman" panose="02020603050405020304" pitchFamily="18" charset="0"/>
            </a:endParaRPr>
          </a:p>
          <a:p>
            <a:pPr marR="441585">
              <a:lnSpc>
                <a:spcPct val="112000"/>
              </a:lnSpc>
              <a:spcBef>
                <a:spcPts val="5"/>
              </a:spcBef>
            </a:pPr>
            <a:r>
              <a:rPr lang="en-US" sz="1400" b="1" dirty="0">
                <a:ea typeface="Times New Roman" panose="02020603050405020304" pitchFamily="18" charset="0"/>
              </a:rPr>
              <a:t>And again….proper aseptic sample collection is the standard of the state lab accepting the samples and an effective for enforcement action.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21</a:t>
            </a:fld>
            <a:endParaRPr lang="en-US"/>
          </a:p>
        </p:txBody>
      </p:sp>
    </p:spTree>
    <p:extLst>
      <p:ext uri="{BB962C8B-B14F-4D97-AF65-F5344CB8AC3E}">
        <p14:creationId xmlns:p14="http://schemas.microsoft.com/office/powerpoint/2010/main" val="3052499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1">
                    <a:lumMod val="75000"/>
                  </a:schemeClr>
                </a:solidFill>
                <a:ea typeface="Calibri"/>
              </a:rPr>
              <a:t>Important reminders when handling aseptic samples:</a:t>
            </a:r>
          </a:p>
          <a:p>
            <a:endParaRPr lang="en-US" sz="800" b="1" dirty="0">
              <a:solidFill>
                <a:schemeClr val="accent1">
                  <a:lumMod val="75000"/>
                </a:schemeClr>
              </a:solidFill>
              <a:ea typeface="Calibri" panose="020F0502020204030204" pitchFamily="34" charset="0"/>
            </a:endParaRPr>
          </a:p>
          <a:p>
            <a:r>
              <a:rPr lang="en-US" sz="1400" b="1" dirty="0">
                <a:solidFill>
                  <a:schemeClr val="accent1">
                    <a:lumMod val="75000"/>
                  </a:schemeClr>
                </a:solidFill>
                <a:ea typeface="Calibri"/>
              </a:rPr>
              <a:t>The most important rule when collecting samples: </a:t>
            </a:r>
            <a:r>
              <a:rPr lang="en-US" sz="1400" b="1" u="sng" dirty="0">
                <a:solidFill>
                  <a:srgbClr val="FF0000"/>
                </a:solidFill>
                <a:ea typeface="Calibri"/>
              </a:rPr>
              <a:t>Do nothing to contaminate the sample</a:t>
            </a:r>
            <a:r>
              <a:rPr lang="en-US" sz="1400" b="1" dirty="0">
                <a:solidFill>
                  <a:srgbClr val="FF0000"/>
                </a:solidFill>
                <a:ea typeface="Calibri"/>
              </a:rPr>
              <a:t>.</a:t>
            </a:r>
            <a:endParaRPr lang="en-US" sz="1400" b="1" dirty="0">
              <a:solidFill>
                <a:srgbClr val="FF0000"/>
              </a:solidFill>
              <a:ea typeface="Calibri"/>
              <a:cs typeface="Calibri"/>
            </a:endParaRPr>
          </a:p>
          <a:p>
            <a:endParaRPr lang="en-US" sz="800" b="1" dirty="0">
              <a:solidFill>
                <a:schemeClr val="accent1">
                  <a:lumMod val="75000"/>
                </a:schemeClr>
              </a:solidFill>
              <a:ea typeface="Calibri" panose="020F0502020204030204" pitchFamily="34" charset="0"/>
            </a:endParaRPr>
          </a:p>
          <a:p>
            <a:r>
              <a:rPr lang="en-US" sz="1400" b="1" dirty="0">
                <a:solidFill>
                  <a:schemeClr val="accent1">
                    <a:lumMod val="75000"/>
                  </a:schemeClr>
                </a:solidFill>
                <a:ea typeface="Calibri"/>
              </a:rPr>
              <a:t>Maintain sterile sample equipment and aseptic sampling techniques </a:t>
            </a:r>
            <a:r>
              <a:rPr lang="en-US" sz="1400" b="1" u="sng" dirty="0">
                <a:solidFill>
                  <a:schemeClr val="accent1">
                    <a:lumMod val="75000"/>
                  </a:schemeClr>
                </a:solidFill>
                <a:ea typeface="Calibri"/>
              </a:rPr>
              <a:t>throughout</a:t>
            </a:r>
            <a:r>
              <a:rPr lang="en-US" sz="1400" b="1" dirty="0">
                <a:solidFill>
                  <a:schemeClr val="accent1">
                    <a:lumMod val="75000"/>
                  </a:schemeClr>
                </a:solidFill>
                <a:ea typeface="Calibri"/>
              </a:rPr>
              <a:t> the collection. </a:t>
            </a:r>
          </a:p>
          <a:p>
            <a:endParaRPr lang="en-US" sz="800" b="1" dirty="0">
              <a:solidFill>
                <a:schemeClr val="accent1">
                  <a:lumMod val="75000"/>
                </a:schemeClr>
              </a:solidFill>
              <a:ea typeface="Calibri" panose="020F0502020204030204" pitchFamily="34" charset="0"/>
              <a:cs typeface="Calibri"/>
            </a:endParaRPr>
          </a:p>
          <a:p>
            <a:r>
              <a:rPr lang="en-US" sz="1400" b="1" dirty="0"/>
              <a:t>And wash and sanitize your hands between collecting samples and when changing zone areas.</a:t>
            </a:r>
          </a:p>
        </p:txBody>
      </p:sp>
      <p:sp>
        <p:nvSpPr>
          <p:cNvPr id="4" name="Slide Number Placeholder 3"/>
          <p:cNvSpPr>
            <a:spLocks noGrp="1"/>
          </p:cNvSpPr>
          <p:nvPr>
            <p:ph type="sldNum" sz="quarter" idx="5"/>
          </p:nvPr>
        </p:nvSpPr>
        <p:spPr/>
        <p:txBody>
          <a:bodyPr/>
          <a:lstStyle/>
          <a:p>
            <a:fld id="{D34CBBDB-52D0-FE4C-8729-D7393D454E10}" type="slidenum">
              <a:rPr lang="en-US" smtClean="0"/>
              <a:t>22</a:t>
            </a:fld>
            <a:endParaRPr lang="en-US"/>
          </a:p>
        </p:txBody>
      </p:sp>
    </p:spTree>
    <p:extLst>
      <p:ext uri="{BB962C8B-B14F-4D97-AF65-F5344CB8AC3E}">
        <p14:creationId xmlns:p14="http://schemas.microsoft.com/office/powerpoint/2010/main" val="351851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t>When preparing for a foodborne illness investigation and prior to sampling:</a:t>
            </a:r>
          </a:p>
          <a:p>
            <a:pPr defTabSz="905816">
              <a:defRPr/>
            </a:pPr>
            <a:endParaRPr lang="en-US" sz="800" b="1" dirty="0"/>
          </a:p>
          <a:p>
            <a:pPr defTabSz="905816">
              <a:defRPr/>
            </a:pPr>
            <a:r>
              <a:rPr lang="en-US" sz="1400" b="1" dirty="0"/>
              <a:t>1.) A complete a food history form must be completed with the complainant (s) over the phone using report my meal or in MAVEN. This will help in narrowing down a list of suspect foods to start the coordination of the environmental investigation. </a:t>
            </a:r>
          </a:p>
          <a:p>
            <a:pPr defTabSz="905816">
              <a:defRPr/>
            </a:pPr>
            <a:endParaRPr lang="en-US" sz="800" b="1" dirty="0"/>
          </a:p>
          <a:p>
            <a:r>
              <a:rPr lang="en-US" sz="1400" b="1" dirty="0"/>
              <a:t>2.) Review previous inspection reports of the food establishment. Note down any trends or repeat violations that have been noted. See if a HACCP Plan is on file and if needed take a copy with you. </a:t>
            </a:r>
          </a:p>
          <a:p>
            <a:endParaRPr lang="en-US" sz="800" b="1" dirty="0"/>
          </a:p>
          <a:p>
            <a:r>
              <a:rPr lang="en-US" sz="1400" b="1" dirty="0"/>
              <a:t>3.) Identify yourself / show your credentials to the PIC prior to entering the establishment. </a:t>
            </a:r>
          </a:p>
          <a:p>
            <a:endParaRPr lang="en-US" sz="800" b="1" dirty="0"/>
          </a:p>
          <a:p>
            <a:pPr defTabSz="912937">
              <a:defRPr/>
            </a:pPr>
            <a:r>
              <a:rPr lang="en-US" sz="1400" b="1" dirty="0"/>
              <a:t>4.) Explain the purpose of the foodborne investigation, keep it short and sweet and be prepared for reactions.  Stay calm, respectful and professional. Maintain unbiased. Encourage cooperation by explaining its is the LBOH responsibility to ensure practices and procedures are adequate to prevent foodborne illnesses and to investigate every complaint.  In some cases, the investigation may prove the establishment is not involved or is responsible for the outbreak. Review the flow chart, preparation steps, equipment used, storage, etc. on site.</a:t>
            </a:r>
          </a:p>
          <a:p>
            <a:endParaRPr lang="en-US" sz="1400" b="1" dirty="0"/>
          </a:p>
          <a:p>
            <a:endParaRPr lang="en-US" sz="1400" b="1"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23</a:t>
            </a:fld>
            <a:endParaRPr lang="en-US"/>
          </a:p>
        </p:txBody>
      </p:sp>
    </p:spTree>
    <p:extLst>
      <p:ext uri="{BB962C8B-B14F-4D97-AF65-F5344CB8AC3E}">
        <p14:creationId xmlns:p14="http://schemas.microsoft.com/office/powerpoint/2010/main" val="258476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t>Sampling activities may vary  depending on how many samples need to be taken and if  the lab can process the amount. It also may depend on if someone will be conducting the sampling activity by themselves or with a team of people who can help. It is best to have a team of 2 to 4 people to assist with the activity to streamline and make it go quicker. You can at least expect a minimum of 4 hours to conduct a sampling activity with 2 people.</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24</a:t>
            </a:fld>
            <a:endParaRPr lang="en-US"/>
          </a:p>
        </p:txBody>
      </p:sp>
    </p:spTree>
    <p:extLst>
      <p:ext uri="{BB962C8B-B14F-4D97-AF65-F5344CB8AC3E}">
        <p14:creationId xmlns:p14="http://schemas.microsoft.com/office/powerpoint/2010/main" val="10921737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Other important factors to include are:</a:t>
            </a:r>
          </a:p>
          <a:p>
            <a:endParaRPr lang="en-US" sz="800" b="1" dirty="0"/>
          </a:p>
          <a:p>
            <a:r>
              <a:rPr lang="en-US" sz="1400" b="1" dirty="0"/>
              <a:t>Facility assessment – the flow of food, kitchen layout, equipment layout, and foot traffic of employees.</a:t>
            </a:r>
          </a:p>
          <a:p>
            <a:pPr marL="169841" indent="-169841">
              <a:buFontTx/>
              <a:buChar char="-"/>
            </a:pPr>
            <a:r>
              <a:rPr lang="en-US" sz="1400" b="1" i="1" dirty="0">
                <a:solidFill>
                  <a:schemeClr val="accent5">
                    <a:lumMod val="75000"/>
                  </a:schemeClr>
                </a:solidFill>
              </a:rPr>
              <a:t>Request a map of the layout of the kitchen prior to conducting your sampling.</a:t>
            </a:r>
            <a:endParaRPr lang="en-US" sz="1400" b="1" i="1" dirty="0">
              <a:solidFill>
                <a:schemeClr val="accent5">
                  <a:lumMod val="75000"/>
                </a:schemeClr>
              </a:solidFill>
              <a:ea typeface="Calibri"/>
              <a:cs typeface="Calibri"/>
            </a:endParaRPr>
          </a:p>
          <a:p>
            <a:pPr marL="169841" indent="-169841">
              <a:buFontTx/>
              <a:buChar char="-"/>
            </a:pPr>
            <a:r>
              <a:rPr lang="en-US" sz="1400" b="1" i="1" dirty="0">
                <a:solidFill>
                  <a:srgbClr val="0070C0"/>
                </a:solidFill>
                <a:latin typeface="Arial"/>
                <a:cs typeface="Arial"/>
              </a:rPr>
              <a:t>Write down areas and equipment you want to swab in connection with the investigation while you are conducting your walk-thru. </a:t>
            </a:r>
          </a:p>
          <a:p>
            <a:endParaRPr lang="en-US" sz="800" b="1" i="1" dirty="0">
              <a:solidFill>
                <a:schemeClr val="accent5">
                  <a:lumMod val="75000"/>
                </a:schemeClr>
              </a:solidFill>
            </a:endParaRPr>
          </a:p>
          <a:p>
            <a:r>
              <a:rPr lang="en-US" sz="1400" b="1" dirty="0"/>
              <a:t>Understand the pathogen you will be sampling for and the niches in which they thrive. </a:t>
            </a:r>
          </a:p>
          <a:p>
            <a:r>
              <a:rPr lang="en-US" sz="1400" b="1" i="1" dirty="0">
                <a:solidFill>
                  <a:srgbClr val="0070C0"/>
                </a:solidFill>
              </a:rPr>
              <a:t>- Zones / Areas where the pathogen is known to be. (We will discuss this further in the presentation.)</a:t>
            </a:r>
            <a:endParaRPr lang="en-US" sz="1400" b="1" i="1" dirty="0">
              <a:solidFill>
                <a:srgbClr val="0070C0"/>
              </a:solidFill>
              <a:ea typeface="Calibri"/>
              <a:cs typeface="Calibri"/>
            </a:endParaRPr>
          </a:p>
          <a:p>
            <a:endParaRPr lang="en-US" sz="800" b="1" dirty="0"/>
          </a:p>
          <a:p>
            <a:r>
              <a:rPr lang="en-US" sz="1400" b="1" dirty="0"/>
              <a:t>Food Establishment Behaviors. </a:t>
            </a:r>
          </a:p>
          <a:p>
            <a:r>
              <a:rPr lang="en-US" sz="1400" b="1" i="1" dirty="0">
                <a:solidFill>
                  <a:schemeClr val="accent5">
                    <a:lumMod val="75000"/>
                  </a:schemeClr>
                </a:solidFill>
              </a:rPr>
              <a:t>- Write down notes on employee practices and other observations you observe while on site.</a:t>
            </a:r>
            <a:endParaRPr lang="en-US" sz="1400" b="1" i="1" dirty="0">
              <a:solidFill>
                <a:schemeClr val="accent5">
                  <a:lumMod val="75000"/>
                </a:schemeClr>
              </a:solidFill>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25</a:t>
            </a:fld>
            <a:endParaRPr lang="en-US"/>
          </a:p>
        </p:txBody>
      </p:sp>
    </p:spTree>
    <p:extLst>
      <p:ext uri="{BB962C8B-B14F-4D97-AF65-F5344CB8AC3E}">
        <p14:creationId xmlns:p14="http://schemas.microsoft.com/office/powerpoint/2010/main" val="543703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Types of Pathogens at that are tested is L Mono:</a:t>
            </a:r>
            <a:endParaRPr lang="en-US" sz="800" b="1" u="sng" dirty="0"/>
          </a:p>
          <a:p>
            <a:pPr marL="285293" indent="-285293">
              <a:buFont typeface="Arial" panose="020B0604020202020204" pitchFamily="34" charset="0"/>
              <a:buChar char="•"/>
            </a:pPr>
            <a:r>
              <a:rPr lang="en-US" sz="1400" b="1" dirty="0"/>
              <a:t>This pathogen is associated with such foods as raw milk, allegedly pasteurized fluid milk, cheeses (particularly soft-ripened varieties), ice cream, raw vegetables, fermented raw-meat sausages, raw and cooked poultry, raw meats (all types), and raw and smoked fish. </a:t>
            </a:r>
          </a:p>
          <a:p>
            <a:pPr marL="452908" indent="-452908">
              <a:buFont typeface="Arial" panose="020B0604020202020204" pitchFamily="34" charset="0"/>
              <a:buChar char="•"/>
            </a:pPr>
            <a:endParaRPr lang="en-US" sz="800" b="1" dirty="0"/>
          </a:p>
          <a:p>
            <a:pPr marL="285293" indent="-285293">
              <a:buFont typeface="Arial" panose="020B0604020202020204" pitchFamily="34" charset="0"/>
              <a:buChar char="•"/>
            </a:pPr>
            <a:r>
              <a:rPr lang="en-US" sz="1400" b="1" dirty="0"/>
              <a:t>It has the ability to grow at temperatures as low as 32*F (0°C) and permits multiplication in refrigerated foods.</a:t>
            </a:r>
          </a:p>
          <a:p>
            <a:pPr marL="452908" indent="-452908">
              <a:buFont typeface="Arial" panose="020B0604020202020204" pitchFamily="34" charset="0"/>
              <a:buChar char="•"/>
            </a:pPr>
            <a:endParaRPr lang="en-US" sz="800" b="1" dirty="0"/>
          </a:p>
          <a:p>
            <a:pPr marL="285293" indent="-285293">
              <a:buFont typeface="Arial" panose="020B0604020202020204" pitchFamily="34" charset="0"/>
              <a:buChar char="•"/>
            </a:pPr>
            <a:r>
              <a:rPr lang="en-US" sz="1400" b="1" dirty="0"/>
              <a:t>Listeria is a foodborne illness of major public health concern because of the severity of the disease (meningitis, septicemia, and pregnancy complications such as miscarriage or stillbirth), has a high case-fatality rate, and a long incubation period. </a:t>
            </a:r>
          </a:p>
          <a:p>
            <a:pPr marL="452908" indent="-452908">
              <a:buFont typeface="Arial" panose="020B0604020202020204" pitchFamily="34" charset="0"/>
              <a:buChar char="•"/>
            </a:pPr>
            <a:endParaRPr lang="en-US" sz="800" b="1" dirty="0"/>
          </a:p>
          <a:p>
            <a:pPr marL="285293" indent="-285293">
              <a:buFont typeface="Arial" panose="020B0604020202020204" pitchFamily="34" charset="0"/>
              <a:buChar char="•"/>
            </a:pPr>
            <a:r>
              <a:rPr lang="en-US" sz="1400" b="1" i="1" dirty="0"/>
              <a:t>Listeria monocytogenes </a:t>
            </a:r>
            <a:r>
              <a:rPr lang="en-US" sz="1400" b="1" dirty="0"/>
              <a:t>differs from most other food-borne pathogens because it is widely distributed, resistant to diverse environmental conditions, including low pH and high sodium chloride concentrations, and is micro-aerobic. </a:t>
            </a:r>
          </a:p>
          <a:p>
            <a:pPr marL="452908" indent="-452908">
              <a:buFont typeface="Arial" panose="020B0604020202020204" pitchFamily="34" charset="0"/>
              <a:buChar char="•"/>
            </a:pPr>
            <a:endParaRPr lang="en-US" sz="800" b="1" dirty="0"/>
          </a:p>
          <a:p>
            <a:pPr marL="285293" indent="-285293">
              <a:buFont typeface="Arial" panose="020B0604020202020204" pitchFamily="34" charset="0"/>
              <a:buChar char="•"/>
            </a:pPr>
            <a:r>
              <a:rPr lang="en-US" sz="1400" b="1" dirty="0"/>
              <a:t>The multiple ways it can easily enter food processing areas and its ability to grow and survive for long periods of time (whether in the environment, and in or on foods) under adverse conditions have made it a major concern for many manufacturing industries and food establishments in recent decades.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26</a:t>
            </a:fld>
            <a:endParaRPr lang="en-US"/>
          </a:p>
        </p:txBody>
      </p:sp>
    </p:spTree>
    <p:extLst>
      <p:ext uri="{BB962C8B-B14F-4D97-AF65-F5344CB8AC3E}">
        <p14:creationId xmlns:p14="http://schemas.microsoft.com/office/powerpoint/2010/main" val="1551767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Areas L. Mono can be found are:</a:t>
            </a:r>
          </a:p>
          <a:p>
            <a:pPr marL="171176" indent="-171176" defTabSz="912937">
              <a:buFont typeface="Arial" panose="020B0604020202020204" pitchFamily="34" charset="0"/>
              <a:buChar char="•"/>
              <a:defRPr/>
            </a:pPr>
            <a:r>
              <a:rPr lang="en-US" sz="1400" b="1" dirty="0"/>
              <a:t>Moist/wet areas with standing water.</a:t>
            </a:r>
          </a:p>
          <a:p>
            <a:pPr marL="171176" indent="-171176" defTabSz="912937">
              <a:buFont typeface="Arial" panose="020B0604020202020204" pitchFamily="34" charset="0"/>
              <a:buChar char="•"/>
              <a:defRPr/>
            </a:pPr>
            <a:r>
              <a:rPr lang="en-US" sz="1400" b="1" dirty="0"/>
              <a:t>Floors and related areas – Under floor mounted equipment, scales (floor and table mounted).</a:t>
            </a:r>
          </a:p>
          <a:p>
            <a:pPr marL="171176" indent="-171176">
              <a:buFont typeface="Arial" panose="020B0604020202020204" pitchFamily="34" charset="0"/>
              <a:buChar char="•"/>
            </a:pPr>
            <a:r>
              <a:rPr lang="en-US" sz="1400" b="1" dirty="0"/>
              <a:t>Air conveying equipment – pressurized air lines, air hoses, condensate from pressurized air lines, HVAC evaporators and evaporator condensate pans</a:t>
            </a:r>
          </a:p>
          <a:p>
            <a:pPr marL="171176" indent="-171176">
              <a:buFont typeface="Arial" panose="020B0604020202020204" pitchFamily="34" charset="0"/>
              <a:buChar char="•"/>
            </a:pPr>
            <a:r>
              <a:rPr lang="en-US" sz="1400" b="1" dirty="0"/>
              <a:t>Product conveyors – cables, belts, joints, where product residue accumulates, exposed bearings and rollers, sponge or felt rollers used to remove moisture from product.</a:t>
            </a:r>
          </a:p>
          <a:p>
            <a:pPr marL="171176" indent="-171176">
              <a:buFont typeface="Arial" panose="020B0604020202020204" pitchFamily="34" charset="0"/>
              <a:buChar char="•"/>
            </a:pPr>
            <a:r>
              <a:rPr lang="en-US" sz="1400" b="1" dirty="0"/>
              <a:t>Cracked equipment – boots (shock absorbing equipment), metal joints, etc.</a:t>
            </a:r>
          </a:p>
          <a:p>
            <a:pPr marL="171176" indent="-171176">
              <a:buFont typeface="Arial" panose="020B0604020202020204" pitchFamily="34" charset="0"/>
              <a:buChar char="•"/>
            </a:pPr>
            <a:r>
              <a:rPr lang="en-US" sz="1400" b="1" dirty="0"/>
              <a:t>Under sinks / safety stations – Under hand wash or eyewash stations if appearance of leaks, cracks, etc. are present.</a:t>
            </a:r>
          </a:p>
          <a:p>
            <a:pPr marL="171176" indent="-171176">
              <a:buFont typeface="Arial" panose="020B0604020202020204" pitchFamily="34" charset="0"/>
              <a:buChar char="•"/>
            </a:pPr>
            <a:r>
              <a:rPr lang="en-US" sz="1400" b="1" dirty="0"/>
              <a:t>Equipment – areas that are difficult to reach and clean, non- food contact surfaces, think nooks and crannies.</a:t>
            </a:r>
          </a:p>
          <a:p>
            <a:pPr marL="171176" indent="-171176">
              <a:buFont typeface="Arial" panose="020B0604020202020204" pitchFamily="34" charset="0"/>
              <a:buChar char="•"/>
            </a:pPr>
            <a:r>
              <a:rPr lang="en-US" sz="1400" b="1" dirty="0"/>
              <a:t>Doorways - floor area leading directly into production and food preparation areas.</a:t>
            </a:r>
          </a:p>
          <a:p>
            <a:pPr marL="171176" indent="-171176">
              <a:buFont typeface="Arial" panose="020B0604020202020204" pitchFamily="34" charset="0"/>
              <a:buChar char="•"/>
            </a:pPr>
            <a:r>
              <a:rPr lang="en-US" sz="1400" b="1" dirty="0"/>
              <a:t>Drains – Not during production.</a:t>
            </a:r>
          </a:p>
          <a:p>
            <a:pPr marL="171176" indent="-171176">
              <a:buFont typeface="Arial" panose="020B0604020202020204" pitchFamily="34" charset="0"/>
              <a:buChar char="•"/>
            </a:pPr>
            <a:r>
              <a:rPr lang="en-US" sz="1400" b="1" dirty="0"/>
              <a:t>Ice Makers – inside areas, scoops, underside of the top of the ice chamber.</a:t>
            </a:r>
          </a:p>
          <a:p>
            <a:pPr marL="171176" indent="-171176">
              <a:buFont typeface="Arial" panose="020B0604020202020204" pitchFamily="34" charset="0"/>
              <a:buChar char="•"/>
            </a:pPr>
            <a:r>
              <a:rPr lang="en-US" sz="1400" b="1" dirty="0"/>
              <a:t>Ceilings and Walls – in production / food prep areas and in coolers and freezers.</a:t>
            </a:r>
          </a:p>
          <a:p>
            <a:pPr marL="171176" indent="-171176">
              <a:buFont typeface="Arial" panose="020B0604020202020204" pitchFamily="34" charset="0"/>
              <a:buChar char="•"/>
            </a:pPr>
            <a:r>
              <a:rPr lang="en-US" sz="1400" b="1" dirty="0"/>
              <a:t>Door gaskets to coolers and freezers; damp insulation around pipes.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27</a:t>
            </a:fld>
            <a:endParaRPr lang="en-US"/>
          </a:p>
        </p:txBody>
      </p:sp>
    </p:spTree>
    <p:extLst>
      <p:ext uri="{BB962C8B-B14F-4D97-AF65-F5344CB8AC3E}">
        <p14:creationId xmlns:p14="http://schemas.microsoft.com/office/powerpoint/2010/main" val="1430609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Salmonella:</a:t>
            </a:r>
          </a:p>
          <a:p>
            <a:pPr marL="171176" indent="-171176">
              <a:buFont typeface="Arial" panose="020B0604020202020204" pitchFamily="34" charset="0"/>
              <a:buChar char="•"/>
            </a:pPr>
            <a:r>
              <a:rPr lang="en-US" sz="1400" b="1" dirty="0"/>
              <a:t>Remains a major food safety concern throughout the world, is the major cause of bacterial foodborne illness in the U.S and is a pathogen of significant interest to FDA. </a:t>
            </a:r>
          </a:p>
          <a:p>
            <a:pPr marL="452908" indent="-452908">
              <a:buFont typeface="Arial" panose="020B0604020202020204" pitchFamily="34" charset="0"/>
              <a:buChar char="•"/>
            </a:pPr>
            <a:endParaRPr lang="en-US" sz="800" b="1" dirty="0"/>
          </a:p>
          <a:p>
            <a:pPr marL="171176" indent="-171176">
              <a:buFont typeface="Arial" panose="020B0604020202020204" pitchFamily="34" charset="0"/>
              <a:buChar char="•"/>
            </a:pPr>
            <a:r>
              <a:rPr lang="en-US" sz="1400" b="1" dirty="0"/>
              <a:t>This pathogen is associated with such foods as raw meats, poultry, and eggs; the organism is also isolated from aquaculture products and fruits, vegetable, and nut meats. Salmonella outbreaks have been associated with a variety of foods, including raw seafood, fresh produce, egg products, cake mixes, unpasteurized milk, peanut butter, chocolate, and salad dressings. </a:t>
            </a:r>
          </a:p>
          <a:p>
            <a:pPr marL="452908" indent="-452908">
              <a:buFont typeface="Arial" panose="020B0604020202020204" pitchFamily="34" charset="0"/>
              <a:buChar char="•"/>
            </a:pPr>
            <a:endParaRPr lang="en-US" sz="800" b="1" dirty="0"/>
          </a:p>
          <a:p>
            <a:pPr marL="171176" indent="-171176">
              <a:buFont typeface="Arial" panose="020B0604020202020204" pitchFamily="34" charset="0"/>
              <a:buChar char="•"/>
            </a:pPr>
            <a:r>
              <a:rPr lang="en-US" sz="1400" b="1" dirty="0"/>
              <a:t>Salmonella are known to survive and grow in the natural environment, including water sources. </a:t>
            </a:r>
          </a:p>
          <a:p>
            <a:pPr marL="452908" indent="-452908">
              <a:buFont typeface="Arial" panose="020B0604020202020204" pitchFamily="34" charset="0"/>
              <a:buChar char="•"/>
            </a:pPr>
            <a:endParaRPr lang="en-US" sz="800" b="1" dirty="0"/>
          </a:p>
          <a:p>
            <a:pPr marL="171176" indent="-171176">
              <a:buFont typeface="Arial" panose="020B0604020202020204" pitchFamily="34" charset="0"/>
              <a:buChar char="•"/>
            </a:pPr>
            <a:r>
              <a:rPr lang="en-US" sz="1400" b="1" dirty="0"/>
              <a:t>It is universal and has been recovered from some insects and nearly all vertebrates and invertebrates. This makes the recovery and identification of Salmonella critical as an environmental contaminant.</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28</a:t>
            </a:fld>
            <a:endParaRPr lang="en-US"/>
          </a:p>
        </p:txBody>
      </p:sp>
    </p:spTree>
    <p:extLst>
      <p:ext uri="{BB962C8B-B14F-4D97-AF65-F5344CB8AC3E}">
        <p14:creationId xmlns:p14="http://schemas.microsoft.com/office/powerpoint/2010/main" val="1668013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Areas you can find Salmonella are:</a:t>
            </a:r>
          </a:p>
          <a:p>
            <a:pPr marL="171176" indent="-171176">
              <a:buFont typeface="Arial" panose="020B0604020202020204" pitchFamily="34" charset="0"/>
              <a:buChar char="•"/>
            </a:pPr>
            <a:r>
              <a:rPr lang="en-US" sz="1400" b="1" dirty="0"/>
              <a:t>Floors and related areas – Under floor mounted equipment, scales (floor and table mounted).</a:t>
            </a:r>
          </a:p>
          <a:p>
            <a:pPr marL="171176" indent="-171176">
              <a:buFont typeface="Arial" panose="020B0604020202020204" pitchFamily="34" charset="0"/>
              <a:buChar char="•"/>
            </a:pPr>
            <a:r>
              <a:rPr lang="en-US" sz="1400" b="1" dirty="0"/>
              <a:t>Cleaning Equipment – central vacuum systems, automated floor cleaning equipment (e.g., Walk-behind or riding sweepers, brooms, mops, etc.)</a:t>
            </a:r>
          </a:p>
          <a:p>
            <a:pPr marL="171176" indent="-171176">
              <a:buFont typeface="Arial" panose="020B0604020202020204" pitchFamily="34" charset="0"/>
              <a:buChar char="•"/>
            </a:pPr>
            <a:r>
              <a:rPr lang="en-US" sz="1400" b="1" dirty="0"/>
              <a:t>Air conveying equipment – air filters; air ducts and intake and exhaust vents; food residue on equipment and floors if old and dry.</a:t>
            </a:r>
          </a:p>
          <a:p>
            <a:pPr marL="171176" indent="-171176">
              <a:buFont typeface="Arial" panose="020B0604020202020204" pitchFamily="34" charset="0"/>
              <a:buChar char="•"/>
            </a:pPr>
            <a:r>
              <a:rPr lang="en-US" sz="1400" b="1" dirty="0"/>
              <a:t>Product conveyors – cables, belts, joints, where product residue accumulates, if the residue is old and dry.</a:t>
            </a:r>
          </a:p>
          <a:p>
            <a:pPr marL="171176" indent="-171176">
              <a:buFont typeface="Arial" panose="020B0604020202020204" pitchFamily="34" charset="0"/>
              <a:buChar char="•"/>
            </a:pPr>
            <a:r>
              <a:rPr lang="en-US" sz="1400" b="1" dirty="0"/>
              <a:t>Unsealed control and drive chambers; electrical/ mechanical service boxes that are not cleaned and/ or sanitized. Look for dry dust and residue in these boxes.</a:t>
            </a:r>
          </a:p>
          <a:p>
            <a:pPr marL="171176" indent="-171176">
              <a:buFont typeface="Arial" panose="020B0604020202020204" pitchFamily="34" charset="0"/>
              <a:buChar char="•"/>
            </a:pPr>
            <a:r>
              <a:rPr lang="en-US" sz="1400" b="1" dirty="0"/>
              <a:t>Cracked equipment – boots (shock absorbing equipment), metal joints, etc.</a:t>
            </a:r>
          </a:p>
          <a:p>
            <a:pPr marL="171176" indent="-171176">
              <a:buFont typeface="Arial" panose="020B0604020202020204" pitchFamily="34" charset="0"/>
              <a:buChar char="•"/>
            </a:pPr>
            <a:r>
              <a:rPr lang="en-US" sz="1400" b="1" dirty="0"/>
              <a:t>Under sinks / safety stations – Under hand wash or eyewash stations if appearance of leaks, cracks etc. are present.</a:t>
            </a:r>
          </a:p>
          <a:p>
            <a:pPr marL="171176" indent="-171176">
              <a:buFont typeface="Arial" panose="020B0604020202020204" pitchFamily="34" charset="0"/>
              <a:buChar char="•"/>
            </a:pPr>
            <a:r>
              <a:rPr lang="en-US" sz="1400" b="1" dirty="0"/>
              <a:t>Equipment – areas that are difficult to reach and clean, non-food contact surfaces, nooks and crannies if dry.</a:t>
            </a:r>
          </a:p>
          <a:p>
            <a:pPr marL="171176" indent="-171176">
              <a:buFont typeface="Arial" panose="020B0604020202020204" pitchFamily="34" charset="0"/>
              <a:buChar char="•"/>
            </a:pPr>
            <a:r>
              <a:rPr lang="en-US" sz="1400" b="1" dirty="0"/>
              <a:t>Doorways - floor area in doorways leading into or out of the production facility / food prep areas.</a:t>
            </a:r>
          </a:p>
          <a:p>
            <a:pPr marL="171176" indent="-171176">
              <a:buFont typeface="Arial" panose="020B0604020202020204" pitchFamily="34" charset="0"/>
              <a:buChar char="•"/>
            </a:pPr>
            <a:r>
              <a:rPr lang="en-US" sz="1400" b="1" dirty="0"/>
              <a:t>Pallets – Floor under wooden or plastic pallets and pallets themselves.</a:t>
            </a:r>
          </a:p>
          <a:p>
            <a:pPr marL="171176" indent="-171176">
              <a:buFont typeface="Arial" panose="020B0604020202020204" pitchFamily="34" charset="0"/>
              <a:buChar char="•"/>
            </a:pPr>
            <a:r>
              <a:rPr lang="en-US" sz="1400" b="1" dirty="0"/>
              <a:t>Floor drains - use a sponge to scrub dry residue from floor drain grids and walls</a:t>
            </a:r>
            <a:r>
              <a:rPr lang="en-US" b="1" dirty="0"/>
              <a:t>.</a:t>
            </a:r>
            <a:endParaRPr lang="en-US" sz="2000" b="1"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29</a:t>
            </a:fld>
            <a:endParaRPr lang="en-US"/>
          </a:p>
        </p:txBody>
      </p:sp>
    </p:spTree>
    <p:extLst>
      <p:ext uri="{BB962C8B-B14F-4D97-AF65-F5344CB8AC3E}">
        <p14:creationId xmlns:p14="http://schemas.microsoft.com/office/powerpoint/2010/main" val="4036311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solidFill>
                  <a:schemeClr val="accent1"/>
                </a:solidFill>
                <a:latin typeface="Aptos" panose="020B0004020202020204" pitchFamily="34" charset="0"/>
              </a:rPr>
              <a:t>Zone consideration identifies and prioritizes from highest risk to closest to the product, to lowest risk and farthest from the product.</a:t>
            </a:r>
            <a:endParaRPr lang="en-US" sz="1400" b="1" u="sng" dirty="0">
              <a:solidFill>
                <a:srgbClr val="FF0000"/>
              </a:solidFill>
              <a:latin typeface="Aptos" panose="020B0004020202020204" pitchFamily="34" charset="0"/>
              <a:ea typeface="Aptos" panose="020B0004020202020204" pitchFamily="34" charset="0"/>
              <a:cs typeface="Times New Roman" panose="02020603050405020304" pitchFamily="18" charset="0"/>
            </a:endParaRPr>
          </a:p>
          <a:p>
            <a:r>
              <a:rPr lang="en-US" sz="1400" b="1" u="sng" dirty="0">
                <a:solidFill>
                  <a:srgbClr val="FF0000"/>
                </a:solidFill>
                <a:latin typeface="Aptos" panose="020B0004020202020204" pitchFamily="34" charset="0"/>
                <a:ea typeface="Aptos" panose="020B0004020202020204" pitchFamily="34" charset="0"/>
                <a:cs typeface="Times New Roman" panose="02020603050405020304" pitchFamily="18" charset="0"/>
              </a:rPr>
              <a:t>Zone 1</a:t>
            </a:r>
            <a:r>
              <a:rPr lang="en-US" sz="1400" b="1" dirty="0">
                <a:latin typeface="Aptos" panose="020B0004020202020204" pitchFamily="34" charset="0"/>
                <a:ea typeface="Aptos" panose="020B0004020202020204" pitchFamily="34" charset="0"/>
                <a:cs typeface="Times New Roman" panose="02020603050405020304" pitchFamily="18" charset="0"/>
              </a:rPr>
              <a:t> – </a:t>
            </a:r>
            <a:r>
              <a:rPr lang="en-US" sz="1400" b="1" kern="0" dirty="0">
                <a:latin typeface="Aptos" panose="020B0004020202020204" pitchFamily="34" charset="0"/>
                <a:ea typeface="Aptos" panose="020B0004020202020204" pitchFamily="34" charset="0"/>
                <a:cs typeface="Calibri" panose="020F0502020204030204" pitchFamily="34" charset="0"/>
              </a:rPr>
              <a:t>Refers to all direct food contact surfaces.</a:t>
            </a:r>
            <a:endParaRPr lang="en-US" sz="1400" b="1" kern="0" dirty="0">
              <a:latin typeface="Aptos" panose="020B0004020202020204" pitchFamily="34" charset="0"/>
              <a:cs typeface="Calibri" panose="020F0502020204030204" pitchFamily="34" charset="0"/>
            </a:endParaRPr>
          </a:p>
          <a:p>
            <a:r>
              <a:rPr lang="en-US" sz="1400" b="1" u="sng" dirty="0">
                <a:highlight>
                  <a:srgbClr val="FFFF00"/>
                </a:highlight>
                <a:latin typeface="Aptos" panose="020B0004020202020204" pitchFamily="34" charset="0"/>
                <a:ea typeface="Aptos" panose="020B0004020202020204" pitchFamily="34" charset="0"/>
                <a:cs typeface="Times New Roman" panose="02020603050405020304" pitchFamily="18" charset="0"/>
              </a:rPr>
              <a:t>Zone 2</a:t>
            </a:r>
            <a:r>
              <a:rPr lang="en-US" sz="1400" b="1" dirty="0">
                <a:solidFill>
                  <a:srgbClr val="FFFF00"/>
                </a:solidFill>
                <a:latin typeface="Aptos" panose="020B0004020202020204" pitchFamily="34" charset="0"/>
                <a:ea typeface="Aptos" panose="020B0004020202020204" pitchFamily="34" charset="0"/>
                <a:cs typeface="Times New Roman" panose="02020603050405020304" pitchFamily="18" charset="0"/>
              </a:rPr>
              <a:t> </a:t>
            </a:r>
            <a:r>
              <a:rPr lang="en-US" sz="1400" b="1" dirty="0">
                <a:latin typeface="Aptos" panose="020B0004020202020204" pitchFamily="34" charset="0"/>
                <a:ea typeface="Aptos" panose="020B0004020202020204" pitchFamily="34" charset="0"/>
                <a:cs typeface="Times New Roman" panose="02020603050405020304" pitchFamily="18" charset="0"/>
              </a:rPr>
              <a:t>– </a:t>
            </a:r>
            <a:r>
              <a:rPr lang="en-US" sz="1400" b="1" kern="0" dirty="0">
                <a:latin typeface="Aptos" panose="020B0004020202020204" pitchFamily="34" charset="0"/>
                <a:ea typeface="Aptos" panose="020B0004020202020204" pitchFamily="34" charset="0"/>
                <a:cs typeface="Calibri" panose="020F0502020204030204" pitchFamily="34" charset="0"/>
              </a:rPr>
              <a:t>Encompasses the areas directly adjacent to food contact surfaces (Zone 1).</a:t>
            </a:r>
            <a:endParaRPr lang="en-US" sz="1400" b="1" kern="0" dirty="0">
              <a:latin typeface="Aptos" panose="020B0004020202020204" pitchFamily="34" charset="0"/>
              <a:cs typeface="Calibri" panose="020F0502020204030204" pitchFamily="34" charset="0"/>
            </a:endParaRPr>
          </a:p>
          <a:p>
            <a:r>
              <a:rPr lang="en-US" sz="1400" b="1" u="sng" dirty="0">
                <a:solidFill>
                  <a:srgbClr val="FFC000"/>
                </a:solidFill>
                <a:latin typeface="Aptos" panose="020B0004020202020204" pitchFamily="34" charset="0"/>
                <a:ea typeface="Aptos" panose="020B0004020202020204" pitchFamily="34" charset="0"/>
                <a:cs typeface="Times New Roman" panose="02020603050405020304" pitchFamily="18" charset="0"/>
              </a:rPr>
              <a:t>Zone 3 </a:t>
            </a:r>
            <a:r>
              <a:rPr lang="en-US" sz="1400" b="1" dirty="0">
                <a:latin typeface="Aptos" panose="020B0004020202020204" pitchFamily="34" charset="0"/>
                <a:ea typeface="Aptos" panose="020B0004020202020204" pitchFamily="34" charset="0"/>
                <a:cs typeface="Times New Roman" panose="02020603050405020304" pitchFamily="18" charset="0"/>
              </a:rPr>
              <a:t>– </a:t>
            </a:r>
            <a:r>
              <a:rPr lang="en-US" sz="1400" b="1" kern="0" dirty="0">
                <a:latin typeface="Aptos" panose="020B0004020202020204" pitchFamily="34" charset="0"/>
                <a:ea typeface="Aptos" panose="020B0004020202020204" pitchFamily="34" charset="0"/>
                <a:cs typeface="Calibri" panose="020F0502020204030204" pitchFamily="34" charset="0"/>
              </a:rPr>
              <a:t>The area immediately surrounding Zone 2. Zone 3 is an area which, if contaminated with a pathogen, could lead to contamination of Zone 2 via actions of people or the movement of machinery.</a:t>
            </a:r>
            <a:endParaRPr lang="en-US" sz="1400" b="1" kern="0" dirty="0">
              <a:latin typeface="Aptos" panose="020B0004020202020204" pitchFamily="34" charset="0"/>
              <a:cs typeface="Calibri" panose="020F0502020204030204" pitchFamily="34" charset="0"/>
            </a:endParaRPr>
          </a:p>
          <a:p>
            <a:r>
              <a:rPr lang="en-US" sz="1400" b="1" u="sng" dirty="0">
                <a:solidFill>
                  <a:srgbClr val="3A7C22"/>
                </a:solidFill>
                <a:latin typeface="Aptos" panose="020B0004020202020204" pitchFamily="34" charset="0"/>
                <a:ea typeface="Aptos" panose="020B0004020202020204" pitchFamily="34" charset="0"/>
                <a:cs typeface="Times New Roman" panose="02020603050405020304" pitchFamily="18" charset="0"/>
              </a:rPr>
              <a:t>Zone 4</a:t>
            </a:r>
            <a:r>
              <a:rPr lang="en-US" sz="1400" b="1" dirty="0">
                <a:latin typeface="Aptos" panose="020B0004020202020204" pitchFamily="34" charset="0"/>
                <a:ea typeface="Aptos" panose="020B0004020202020204" pitchFamily="34" charset="0"/>
                <a:cs typeface="Times New Roman" panose="02020603050405020304" pitchFamily="18" charset="0"/>
              </a:rPr>
              <a:t> - </a:t>
            </a:r>
            <a:r>
              <a:rPr lang="en-US" sz="1400" b="1" kern="0" dirty="0">
                <a:latin typeface="Aptos" panose="020B0004020202020204" pitchFamily="34" charset="0"/>
                <a:ea typeface="Aptos" panose="020B0004020202020204" pitchFamily="34" charset="0"/>
                <a:cs typeface="Calibri" panose="020F0502020204030204" pitchFamily="34" charset="0"/>
              </a:rPr>
              <a:t>The area immediately surrounding Zone 3, generally considered a remote area. Zone 4 is an area which, if contaminated with a pathogen, could lead to contamination of Zone 3 via the actions of people or machinery.</a:t>
            </a:r>
            <a:endParaRPr lang="en-US" sz="1400" b="1" dirty="0"/>
          </a:p>
          <a:p>
            <a:endParaRPr lang="en-US" dirty="0"/>
          </a:p>
          <a:p>
            <a:r>
              <a:rPr lang="en-US" b="1" dirty="0"/>
              <a:t>A zone chart is provided in the resource guidebook we will discuss at the end of the presentation.</a:t>
            </a:r>
          </a:p>
        </p:txBody>
      </p:sp>
      <p:sp>
        <p:nvSpPr>
          <p:cNvPr id="4" name="Slide Number Placeholder 3"/>
          <p:cNvSpPr>
            <a:spLocks noGrp="1"/>
          </p:cNvSpPr>
          <p:nvPr>
            <p:ph type="sldNum" sz="quarter" idx="5"/>
          </p:nvPr>
        </p:nvSpPr>
        <p:spPr/>
        <p:txBody>
          <a:bodyPr/>
          <a:lstStyle/>
          <a:p>
            <a:fld id="{D34CBBDB-52D0-FE4C-8729-D7393D454E10}" type="slidenum">
              <a:rPr lang="en-US" smtClean="0"/>
              <a:t>30</a:t>
            </a:fld>
            <a:endParaRPr lang="en-US"/>
          </a:p>
        </p:txBody>
      </p:sp>
    </p:spTree>
    <p:extLst>
      <p:ext uri="{BB962C8B-B14F-4D97-AF65-F5344CB8AC3E}">
        <p14:creationId xmlns:p14="http://schemas.microsoft.com/office/powerpoint/2010/main" val="1402576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u="sng" dirty="0"/>
              <a:t>Preparing for the sample collection. Start by:</a:t>
            </a:r>
          </a:p>
          <a:p>
            <a:pPr marL="283067" indent="-283067">
              <a:buFont typeface="Arial" panose="020B0604020202020204" pitchFamily="34" charset="0"/>
              <a:buChar char="•"/>
            </a:pPr>
            <a:r>
              <a:rPr lang="en-US" sz="1400" b="1" dirty="0"/>
              <a:t>Reviewing your facility assessment and write down final areas and equipment you want to swab. </a:t>
            </a:r>
          </a:p>
          <a:p>
            <a:pPr marL="283067" indent="-283067">
              <a:buFont typeface="Arial" panose="020B0604020202020204" pitchFamily="34" charset="0"/>
              <a:buChar char="•"/>
            </a:pPr>
            <a:r>
              <a:rPr lang="en-US" sz="1400" b="1" dirty="0"/>
              <a:t>Write these on the Environmental Sample Submission Form (COC) and write down the Inspector# (Sample#.) Then do the same on the sample bags.***This helps with the swabbing to go a little more quickly and efficiently.</a:t>
            </a:r>
          </a:p>
          <a:p>
            <a:pPr marL="283067" indent="-283067">
              <a:buFont typeface="Arial" panose="020B0604020202020204" pitchFamily="34" charset="0"/>
              <a:buChar char="•"/>
            </a:pPr>
            <a:r>
              <a:rPr lang="en-US" sz="1400" b="1" dirty="0"/>
              <a:t>Remember to check the bags and make sure the same information is on the Environmental Submission Form (COC). Ensure they match!!!</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31</a:t>
            </a:fld>
            <a:endParaRPr lang="en-US"/>
          </a:p>
        </p:txBody>
      </p:sp>
    </p:spTree>
    <p:extLst>
      <p:ext uri="{BB962C8B-B14F-4D97-AF65-F5344CB8AC3E}">
        <p14:creationId xmlns:p14="http://schemas.microsoft.com/office/powerpoint/2010/main" val="3840239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400" b="1" dirty="0">
                <a:solidFill>
                  <a:prstClr val="black"/>
                </a:solidFill>
                <a:latin typeface="Calibri"/>
              </a:rPr>
              <a:t>To start the process of environmental sampling you must start by…Putting on personal protective equipment (known as PPE) Including as a Hairnet, Disposable Suit / Covering, and Booties. </a:t>
            </a:r>
            <a:endParaRPr lang="en-US" sz="1400" b="1" dirty="0">
              <a:solidFill>
                <a:prstClr val="black"/>
              </a:solidFill>
              <a:latin typeface="Calibri"/>
              <a:ea typeface="Calibri"/>
              <a:cs typeface="Calibri"/>
            </a:endParaRPr>
          </a:p>
          <a:p>
            <a:pPr>
              <a:defRPr/>
            </a:pPr>
            <a:endParaRPr lang="en-US" sz="800" b="1" dirty="0">
              <a:solidFill>
                <a:prstClr val="black"/>
              </a:solidFill>
              <a:latin typeface="Calibri"/>
            </a:endParaRPr>
          </a:p>
          <a:p>
            <a:pPr>
              <a:defRPr/>
            </a:pPr>
            <a:r>
              <a:rPr lang="en-US" sz="1400" b="1" dirty="0">
                <a:solidFill>
                  <a:prstClr val="black"/>
                </a:solidFill>
                <a:latin typeface="Calibri"/>
              </a:rPr>
              <a:t>Wash your hands,  and then you can don the sterile gloves. The next slide will show a video on how to properly to this.</a:t>
            </a:r>
            <a:endParaRPr lang="en-US" sz="1400" b="1" dirty="0">
              <a:solidFill>
                <a:prstClr val="black"/>
              </a:solidFill>
              <a:latin typeface="Calibri"/>
              <a:ea typeface="Calibri"/>
              <a:cs typeface="Calibri"/>
            </a:endParaRPr>
          </a:p>
          <a:p>
            <a:endParaRPr lang="en-US" sz="800" b="1" dirty="0">
              <a:ea typeface="Calibri"/>
              <a:cs typeface="Calibri"/>
            </a:endParaRPr>
          </a:p>
          <a:p>
            <a:pPr>
              <a:buFont typeface="Arial" panose="020B0604020202020204" pitchFamily="34" charset="0"/>
            </a:pPr>
            <a:r>
              <a:rPr lang="en-US" sz="1400" b="1" dirty="0">
                <a:ea typeface="Calibri"/>
                <a:cs typeface="Calibri"/>
              </a:rPr>
              <a:t>It is important to note that you can use</a:t>
            </a:r>
            <a:r>
              <a:rPr lang="en-US" sz="1400" b="1" dirty="0"/>
              <a:t> the same gloves in between swabbing areas as long as the swabbing is in the same area, but not the same 'zone'. For example, the handle of a deli slicer would be one swab and /or sponge, and the under-arm of the blade would be another swab and/</a:t>
            </a:r>
            <a:r>
              <a:rPr lang="en-US" sz="1400" b="1"/>
              <a:t>or sponge, </a:t>
            </a:r>
            <a:r>
              <a:rPr lang="en-US" sz="1400" b="1" dirty="0"/>
              <a:t>but no need to change gloves. </a:t>
            </a:r>
          </a:p>
          <a:p>
            <a:pPr>
              <a:buFont typeface="Arial" panose="020B0604020202020204" pitchFamily="34" charset="0"/>
            </a:pPr>
            <a:endParaRPr lang="en-US" sz="800" b="1" dirty="0"/>
          </a:p>
          <a:p>
            <a:pPr>
              <a:buFont typeface="Arial" panose="020B0604020202020204" pitchFamily="34" charset="0"/>
            </a:pPr>
            <a:r>
              <a:rPr lang="en-US" sz="1400" b="1" dirty="0"/>
              <a:t>However, a drain near a stove and a drain near the 3-bay are the same zone, but a change of gloves would be required as they are the same zone…but different areas.</a:t>
            </a:r>
          </a:p>
          <a:p>
            <a:pPr>
              <a:buFont typeface="Arial" panose="020B0604020202020204" pitchFamily="34" charset="0"/>
            </a:pPr>
            <a:endParaRPr lang="en-US" sz="800" b="1" dirty="0"/>
          </a:p>
          <a:p>
            <a:pPr>
              <a:buFont typeface="Arial" panose="020B0604020202020204" pitchFamily="34" charset="0"/>
            </a:pPr>
            <a:r>
              <a:rPr lang="en-US" sz="1400" b="1" dirty="0"/>
              <a:t>You can use hand sanitizer between glove changes to make it easier but must wash your hands when you first start the sampling activity.</a:t>
            </a:r>
            <a:endParaRPr lang="en-US" sz="1400" b="1" dirty="0">
              <a:ea typeface="Calibri"/>
              <a:cs typeface="Calibri"/>
            </a:endParaRPr>
          </a:p>
          <a:p>
            <a:pPr marL="283067" indent="-283067">
              <a:buFont typeface="Arial" panose="020B0604020202020204" pitchFamily="34" charset="0"/>
              <a:buChar char="•"/>
            </a:pPr>
            <a:endParaRPr lang="en-US" sz="1400" b="1"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32</a:t>
            </a:fld>
            <a:endParaRPr lang="en-US"/>
          </a:p>
        </p:txBody>
      </p:sp>
    </p:spTree>
    <p:extLst>
      <p:ext uri="{BB962C8B-B14F-4D97-AF65-F5344CB8AC3E}">
        <p14:creationId xmlns:p14="http://schemas.microsoft.com/office/powerpoint/2010/main" val="2901950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Prior to donning gloves, you must wash your hands appropriately! It is also important to remember after donning the gloves to not touch anything to contaminate them!</a:t>
            </a:r>
          </a:p>
        </p:txBody>
      </p:sp>
      <p:sp>
        <p:nvSpPr>
          <p:cNvPr id="4" name="Slide Number Placeholder 3"/>
          <p:cNvSpPr>
            <a:spLocks noGrp="1"/>
          </p:cNvSpPr>
          <p:nvPr>
            <p:ph type="sldNum" sz="quarter" idx="5"/>
          </p:nvPr>
        </p:nvSpPr>
        <p:spPr/>
        <p:txBody>
          <a:bodyPr/>
          <a:lstStyle/>
          <a:p>
            <a:fld id="{D34CBBDB-52D0-FE4C-8729-D7393D454E10}" type="slidenum">
              <a:rPr lang="en-US" smtClean="0"/>
              <a:t>33</a:t>
            </a:fld>
            <a:endParaRPr lang="en-US"/>
          </a:p>
        </p:txBody>
      </p:sp>
    </p:spTree>
    <p:extLst>
      <p:ext uri="{BB962C8B-B14F-4D97-AF65-F5344CB8AC3E}">
        <p14:creationId xmlns:p14="http://schemas.microsoft.com/office/powerpoint/2010/main" val="3253076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16">
              <a:defRPr/>
            </a:pPr>
            <a:r>
              <a:rPr lang="en-US" sz="1400" b="1" dirty="0"/>
              <a:t>This video will show you how to properly don and doff gloves to avoid contamination of samples. </a:t>
            </a:r>
          </a:p>
          <a:p>
            <a:pPr defTabSz="905816">
              <a:defRPr/>
            </a:pPr>
            <a:endParaRPr lang="en-US" sz="1400" i="1" dirty="0"/>
          </a:p>
          <a:p>
            <a:pPr defTabSz="905816">
              <a:defRPr/>
            </a:pPr>
            <a:r>
              <a:rPr lang="en-US" sz="1400" i="1" dirty="0"/>
              <a:t>Video Time: 2:37 minutes</a:t>
            </a:r>
          </a:p>
          <a:p>
            <a:pPr defTabSz="905816">
              <a:defRPr/>
            </a:pPr>
            <a:r>
              <a:rPr lang="en-US" sz="1400" dirty="0"/>
              <a:t>You tube:*NOTE: Press Ctrl and then click on the link</a:t>
            </a:r>
          </a:p>
          <a:p>
            <a:r>
              <a:rPr lang="en-US" sz="1400" dirty="0">
                <a:hlinkClick r:id="rId3"/>
              </a:rPr>
              <a:t>Donning and Doffing Sterile Gloves</a:t>
            </a:r>
            <a:endParaRPr lang="en-US" sz="1400" dirty="0"/>
          </a:p>
          <a:p>
            <a:r>
              <a:rPr lang="en-US" sz="1400" dirty="0"/>
              <a:t>https://youtu.be/oiPXywMNqFw?si=ad5wpzd54k2EFbrz</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34</a:t>
            </a:fld>
            <a:endParaRPr lang="en-US"/>
          </a:p>
        </p:txBody>
      </p:sp>
    </p:spTree>
    <p:extLst>
      <p:ext uri="{BB962C8B-B14F-4D97-AF65-F5344CB8AC3E}">
        <p14:creationId xmlns:p14="http://schemas.microsoft.com/office/powerpoint/2010/main" val="106309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ea typeface="Calibri"/>
                <a:cs typeface="Calibri"/>
              </a:rPr>
              <a:t>It is important to take detailed notes of sample sites and take pictures to help show the bigger picture and to reference in the future. Especially if there is a positive hit.</a:t>
            </a:r>
          </a:p>
          <a:p>
            <a:endParaRPr lang="en-US" sz="800" b="1" dirty="0">
              <a:ea typeface="Calibri"/>
              <a:cs typeface="Calibri"/>
            </a:endParaRPr>
          </a:p>
          <a:p>
            <a:pPr defTabSz="905816">
              <a:defRPr/>
            </a:pPr>
            <a:r>
              <a:rPr lang="en-US" sz="1400" b="1" dirty="0"/>
              <a:t>It helps to document the possible link between the source of an environmental sample and contamination of the food product using both written descriptions and photographs. </a:t>
            </a:r>
          </a:p>
          <a:p>
            <a:pPr defTabSz="905816">
              <a:defRPr/>
            </a:pPr>
            <a:endParaRPr lang="en-US" sz="800" b="1" dirty="0"/>
          </a:p>
          <a:p>
            <a:pPr defTabSz="905816">
              <a:defRPr/>
            </a:pPr>
            <a:r>
              <a:rPr lang="en-US" sz="1400" b="1" dirty="0"/>
              <a:t>On the environmental sample form make sure to describe the location of the sample in relation to areas where food is exposed and any mechanical or human activities you observe that might cause a pathogen to be spread beyond this area. </a:t>
            </a:r>
          </a:p>
          <a:p>
            <a:pPr defTabSz="905816">
              <a:defRPr/>
            </a:pPr>
            <a:endParaRPr lang="en-US" sz="800" b="1" dirty="0"/>
          </a:p>
          <a:p>
            <a:pPr defTabSz="905816">
              <a:defRPr/>
            </a:pPr>
            <a:r>
              <a:rPr lang="en-US" sz="1400" b="1" dirty="0"/>
              <a:t>The division’s response to a positive swab will depend on the proximity of the sample location to the food preparation areas and the likelihood of cross-contamination between the swabbed surface and food or food contact surfaces.</a:t>
            </a:r>
          </a:p>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35</a:t>
            </a:fld>
            <a:endParaRPr lang="en-US"/>
          </a:p>
        </p:txBody>
      </p:sp>
    </p:spTree>
    <p:extLst>
      <p:ext uri="{BB962C8B-B14F-4D97-AF65-F5344CB8AC3E}">
        <p14:creationId xmlns:p14="http://schemas.microsoft.com/office/powerpoint/2010/main" val="17607370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latin typeface="Aptos" panose="020B0004020202020204" pitchFamily="34" charset="0"/>
              </a:rPr>
              <a:t>After you wash your hands and don gloves… you will….</a:t>
            </a: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panose="020B0004020202020204" pitchFamily="34" charset="0"/>
              </a:rPr>
              <a:t>If not already done, you will prepare the sample bags by labeling the bag with the name of the sampling site and the designated Inspector # (aka Sample #). </a:t>
            </a:r>
            <a:r>
              <a:rPr lang="en-US" sz="1400" b="1" dirty="0">
                <a:solidFill>
                  <a:srgbClr val="FF0000"/>
                </a:solidFill>
                <a:latin typeface="Aptos" panose="020B0004020202020204" pitchFamily="34" charset="0"/>
              </a:rPr>
              <a:t>*It is best to have this written towards the bottom of the bag, as you will have to roll the top down after you collect the sample!</a:t>
            </a: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panose="020B0004020202020204" pitchFamily="34" charset="0"/>
              </a:rPr>
              <a:t>Remember this is the same information you put on the Environmental Sample Submission Form (COC)!</a:t>
            </a:r>
          </a:p>
          <a:p>
            <a:pPr marL="283067" indent="-283067">
              <a:buFont typeface="Arial" panose="020B0604020202020204" pitchFamily="34" charset="0"/>
              <a:buChar char="•"/>
            </a:pPr>
            <a:endParaRPr lang="en-US" sz="900" b="1" dirty="0">
              <a:latin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36</a:t>
            </a:fld>
            <a:endParaRPr lang="en-US"/>
          </a:p>
        </p:txBody>
      </p:sp>
    </p:spTree>
    <p:extLst>
      <p:ext uri="{BB962C8B-B14F-4D97-AF65-F5344CB8AC3E}">
        <p14:creationId xmlns:p14="http://schemas.microsoft.com/office/powerpoint/2010/main" val="34928713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3067" indent="-283067">
              <a:buFont typeface="Arial" panose="020B0604020202020204" pitchFamily="34" charset="0"/>
              <a:buChar char="•"/>
            </a:pPr>
            <a:r>
              <a:rPr lang="en-US" sz="1400" b="1" dirty="0">
                <a:latin typeface="Aptos" panose="020B0004020202020204" pitchFamily="34" charset="0"/>
              </a:rPr>
              <a:t>This is one media type used called DE broth and a whirl pak with a sponge stick.</a:t>
            </a:r>
          </a:p>
          <a:p>
            <a:pPr marL="283067" indent="-283067">
              <a:buFont typeface="Arial" panose="020B0604020202020204" pitchFamily="34" charset="0"/>
              <a:buChar char="•"/>
            </a:pP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panose="020B0004020202020204" pitchFamily="34" charset="0"/>
              </a:rPr>
              <a:t>If using DE broth you would start the process by taking the whirl pak bag and manipulating the handle of the sponge stick toward one side of the bag. Do not put your hands inside the bag to move the stick. Pull off the top of the whirl-pak bag holding the Sponge-stick along the perforation. Using the tabs on both sides of the wired band, pull gently to open the bag. Do not remove the Sponge-stick.</a:t>
            </a:r>
          </a:p>
          <a:p>
            <a:pPr marL="283067" indent="-283067">
              <a:buFont typeface="Arial" panose="020B0604020202020204" pitchFamily="34" charset="0"/>
              <a:buChar char="•"/>
            </a:pP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panose="020B0004020202020204" pitchFamily="34" charset="0"/>
              </a:rPr>
              <a:t>Pour 9-10 ml or sufficient volume of the DE neutralizing broth into the bag on the side </a:t>
            </a:r>
            <a:r>
              <a:rPr lang="en-US" sz="1400" b="1" i="1" dirty="0">
                <a:latin typeface="Aptos" panose="020B0004020202020204" pitchFamily="34" charset="0"/>
              </a:rPr>
              <a:t>away </a:t>
            </a:r>
            <a:r>
              <a:rPr lang="en-US" sz="1400" b="1" dirty="0">
                <a:latin typeface="Aptos" panose="020B0004020202020204" pitchFamily="34" charset="0"/>
              </a:rPr>
              <a:t>from the handle to hydrate the sponge (do not get broth on the handle). Be careful not to touch the opening of the broth container to any non-sterile surface before or during this transfer to the bag.</a:t>
            </a:r>
          </a:p>
          <a:p>
            <a:r>
              <a:rPr lang="en-US" sz="1400" b="1" dirty="0">
                <a:latin typeface="Aptos" panose="020B0004020202020204" pitchFamily="34" charset="0"/>
              </a:rPr>
              <a:t>***There is also an option to get pre-</a:t>
            </a:r>
            <a:r>
              <a:rPr lang="en-US" sz="1400" b="1" dirty="0" err="1">
                <a:latin typeface="Aptos" panose="020B0004020202020204" pitchFamily="34" charset="0"/>
              </a:rPr>
              <a:t>moistoned</a:t>
            </a:r>
            <a:r>
              <a:rPr lang="en-US" sz="1400" b="1" dirty="0">
                <a:latin typeface="Aptos" panose="020B0004020202020204" pitchFamily="34" charset="0"/>
              </a:rPr>
              <a:t> sponges with broth already within a whirlpak bag. You would just have to manipulate the handle is the same manner.</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37</a:t>
            </a:fld>
            <a:endParaRPr lang="en-US"/>
          </a:p>
        </p:txBody>
      </p:sp>
    </p:spTree>
    <p:extLst>
      <p:ext uri="{BB962C8B-B14F-4D97-AF65-F5344CB8AC3E}">
        <p14:creationId xmlns:p14="http://schemas.microsoft.com/office/powerpoint/2010/main" val="979705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9681" indent="-339681">
              <a:buFont typeface="Arial" panose="020B0604020202020204" pitchFamily="34" charset="0"/>
              <a:buChar char="•"/>
            </a:pPr>
            <a:r>
              <a:rPr lang="en-US" sz="1400" b="1" dirty="0">
                <a:latin typeface="Aptos" panose="020B0004020202020204" pitchFamily="34" charset="0"/>
              </a:rPr>
              <a:t>Massage the sponge through the outside of the bag to facilitate absorption. From the outside of the bag, push the Sponge-stick to the upper portion of the bag.</a:t>
            </a:r>
          </a:p>
          <a:p>
            <a:pPr marL="339681" indent="-339681">
              <a:buFont typeface="Arial" panose="020B0604020202020204" pitchFamily="34" charset="0"/>
              <a:buChar char="•"/>
            </a:pPr>
            <a:endParaRPr lang="en-US" sz="800" b="1" dirty="0">
              <a:latin typeface="Aptos" panose="020B0004020202020204" pitchFamily="34" charset="0"/>
            </a:endParaRPr>
          </a:p>
          <a:p>
            <a:pPr marL="339681" indent="-339681">
              <a:buFont typeface="Arial" panose="020B0604020202020204" pitchFamily="34" charset="0"/>
              <a:buChar char="•"/>
            </a:pPr>
            <a:r>
              <a:rPr lang="en-US" sz="1400" b="1" dirty="0">
                <a:latin typeface="Aptos" panose="020B0004020202020204" pitchFamily="34" charset="0"/>
              </a:rPr>
              <a:t>While pushing the sponge-stick up from the bottom of the bag, squeeze excess D/E broth from the sponge back into the bag. By pushing the sponge stick up it will expose the handle out from the bag. Allowing to grab the handle without contaminating inside the bag with your hands. </a:t>
            </a:r>
          </a:p>
          <a:p>
            <a:pPr marL="339681" indent="-339681">
              <a:buFont typeface="Arial" panose="020B0604020202020204" pitchFamily="34" charset="0"/>
              <a:buChar char="•"/>
            </a:pPr>
            <a:endParaRPr lang="en-US" sz="800" b="1" dirty="0">
              <a:latin typeface="Aptos" panose="020B0004020202020204" pitchFamily="34" charset="0"/>
            </a:endParaRPr>
          </a:p>
          <a:p>
            <a:pPr marL="339681" indent="-339681">
              <a:buFont typeface="Arial" panose="020B0604020202020204" pitchFamily="34" charset="0"/>
              <a:buChar char="•"/>
            </a:pPr>
            <a:r>
              <a:rPr lang="en-US" sz="1400" b="1" dirty="0">
                <a:latin typeface="Aptos" panose="020B0004020202020204" pitchFamily="34" charset="0"/>
              </a:rPr>
              <a:t>Note the sponge should be moist but not dripping wet.</a:t>
            </a:r>
            <a:endParaRPr lang="en-US" sz="1400" b="1"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38</a:t>
            </a:fld>
            <a:endParaRPr lang="en-US"/>
          </a:p>
        </p:txBody>
      </p:sp>
    </p:spTree>
    <p:extLst>
      <p:ext uri="{BB962C8B-B14F-4D97-AF65-F5344CB8AC3E}">
        <p14:creationId xmlns:p14="http://schemas.microsoft.com/office/powerpoint/2010/main" val="2207297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3067" indent="-283067">
              <a:buFont typeface="Arial" panose="020B0604020202020204" pitchFamily="34" charset="0"/>
              <a:buChar char="•"/>
            </a:pPr>
            <a:r>
              <a:rPr lang="en-US" sz="1400" b="1" dirty="0">
                <a:latin typeface="Aptos" panose="020B0004020202020204" pitchFamily="34" charset="0"/>
              </a:rPr>
              <a:t>Remove the Sponge-stick from the bag using your gloved hand. </a:t>
            </a:r>
          </a:p>
          <a:p>
            <a:pPr marL="283067" indent="-283067">
              <a:buFont typeface="Arial" panose="020B0604020202020204" pitchFamily="34" charset="0"/>
              <a:buChar char="•"/>
            </a:pP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panose="020B0004020202020204" pitchFamily="34" charset="0"/>
              </a:rPr>
              <a:t>Using even and firm pressure, push the sponge in one direction across the desired area of the environmental surface 10 times vertically, then 10 times horizontally. </a:t>
            </a:r>
          </a:p>
          <a:p>
            <a:pPr marL="283067" indent="-283067">
              <a:buFont typeface="Arial" panose="020B0604020202020204" pitchFamily="34" charset="0"/>
              <a:buChar char="•"/>
            </a:pP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panose="020B0004020202020204" pitchFamily="34" charset="0"/>
              </a:rPr>
              <a:t>If visible soil or residue is present, sample the surface by vigorously rubbing the sponge over the designated area until the soil or residue is removed. (*for example, residue / build up in a drain.)</a:t>
            </a:r>
            <a:endParaRPr lang="en-US" sz="1400" b="1"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39</a:t>
            </a:fld>
            <a:endParaRPr lang="en-US"/>
          </a:p>
        </p:txBody>
      </p:sp>
    </p:spTree>
    <p:extLst>
      <p:ext uri="{BB962C8B-B14F-4D97-AF65-F5344CB8AC3E}">
        <p14:creationId xmlns:p14="http://schemas.microsoft.com/office/powerpoint/2010/main" val="4256726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9681" indent="-339681">
              <a:buFont typeface="Arial" panose="020B0604020202020204" pitchFamily="34" charset="0"/>
              <a:buChar char="•"/>
            </a:pPr>
            <a:r>
              <a:rPr lang="en-US" sz="1400" b="1" dirty="0">
                <a:latin typeface="Aptos" panose="020B0004020202020204" pitchFamily="34" charset="0"/>
              </a:rPr>
              <a:t>After sampling, return the sponge to the original Whirl-Pak bag with any excess buffer. Do not put the handle in the bag.</a:t>
            </a:r>
          </a:p>
          <a:p>
            <a:pPr marL="339681" indent="-339681">
              <a:buFont typeface="Arial" panose="020B0604020202020204" pitchFamily="34" charset="0"/>
              <a:buChar char="•"/>
            </a:pPr>
            <a:endParaRPr lang="en-US" sz="800" b="1" dirty="0">
              <a:latin typeface="Aptos" panose="020B0004020202020204" pitchFamily="34" charset="0"/>
            </a:endParaRPr>
          </a:p>
          <a:p>
            <a:pPr marL="339681" indent="-339681">
              <a:buFont typeface="Arial" panose="020B0604020202020204" pitchFamily="34" charset="0"/>
              <a:buChar char="•"/>
            </a:pPr>
            <a:r>
              <a:rPr lang="en-US" sz="1400" b="1" dirty="0">
                <a:latin typeface="Aptos" panose="020B0004020202020204" pitchFamily="34" charset="0"/>
              </a:rPr>
              <a:t>Snap off the handle in accordance with the product instructions that accompany the Sponge-stick. Here the sponge was snapped off  by moving the handle back and forth until the sponge was broken off and fell into the bag. The handle was then discarded.</a:t>
            </a:r>
          </a:p>
          <a:p>
            <a:pPr marL="339681" indent="-339681">
              <a:buFont typeface="Arial" panose="020B0604020202020204" pitchFamily="34" charset="0"/>
              <a:buChar char="•"/>
            </a:pPr>
            <a:endParaRPr lang="en-US" sz="800" b="1" dirty="0">
              <a:latin typeface="Aptos" panose="020B0004020202020204" pitchFamily="34" charset="0"/>
            </a:endParaRPr>
          </a:p>
          <a:p>
            <a:pPr marL="339681" indent="-339681">
              <a:buFont typeface="Arial" panose="020B0604020202020204" pitchFamily="34" charset="0"/>
              <a:buChar char="•"/>
            </a:pPr>
            <a:r>
              <a:rPr lang="en-US" sz="1400" b="1" dirty="0">
                <a:latin typeface="Aptos" panose="020B0004020202020204" pitchFamily="34" charset="0"/>
              </a:rPr>
              <a:t> Only the sponge should remain in the bag.</a:t>
            </a:r>
            <a:endParaRPr lang="en-US" sz="1400" b="1"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40</a:t>
            </a:fld>
            <a:endParaRPr lang="en-US"/>
          </a:p>
        </p:txBody>
      </p:sp>
    </p:spTree>
    <p:extLst>
      <p:ext uri="{BB962C8B-B14F-4D97-AF65-F5344CB8AC3E}">
        <p14:creationId xmlns:p14="http://schemas.microsoft.com/office/powerpoint/2010/main" val="3506689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9681" indent="-339681">
              <a:buFont typeface="Arial" panose="020B0604020202020204" pitchFamily="34" charset="0"/>
              <a:buChar char="•"/>
            </a:pPr>
            <a:r>
              <a:rPr lang="en-US" sz="1400" b="1" dirty="0">
                <a:latin typeface="Aptos" panose="020B0004020202020204" pitchFamily="34" charset="0"/>
              </a:rPr>
              <a:t>Roll the top of the bag over several times until it is folded all the way down to the sponge. </a:t>
            </a:r>
          </a:p>
          <a:p>
            <a:pPr marL="339681" indent="-339681">
              <a:buFont typeface="Arial" panose="020B0604020202020204" pitchFamily="34" charset="0"/>
              <a:buChar char="•"/>
            </a:pPr>
            <a:endParaRPr lang="en-US" sz="800" b="1" dirty="0">
              <a:latin typeface="Aptos" panose="020B0004020202020204" pitchFamily="34" charset="0"/>
            </a:endParaRPr>
          </a:p>
          <a:p>
            <a:pPr marL="339681" indent="-339681">
              <a:buFont typeface="Arial" panose="020B0604020202020204" pitchFamily="34" charset="0"/>
              <a:buChar char="•"/>
            </a:pPr>
            <a:r>
              <a:rPr lang="en-US" sz="1400" b="1" dirty="0">
                <a:latin typeface="Aptos" panose="020B0004020202020204" pitchFamily="34" charset="0"/>
              </a:rPr>
              <a:t>Fold in the tabs to lock the fold in place. The bag must be tight enough to provide both a leak proof seal and minimal airspace during shipment of the moistened sponge.</a:t>
            </a:r>
          </a:p>
          <a:p>
            <a:endParaRPr lang="en-US" sz="800" b="1" dirty="0">
              <a:latin typeface="Aptos" panose="020B0004020202020204" pitchFamily="34" charset="0"/>
            </a:endParaRPr>
          </a:p>
          <a:p>
            <a:pPr marL="339681" indent="-339681">
              <a:buFont typeface="Arial" panose="020B0604020202020204" pitchFamily="34" charset="0"/>
              <a:buChar char="•"/>
            </a:pPr>
            <a:r>
              <a:rPr lang="en-US" sz="1400" b="1" dirty="0">
                <a:latin typeface="Aptos" panose="020B0004020202020204" pitchFamily="34" charset="0"/>
              </a:rPr>
              <a:t>Ensure the inspector sample number is showing and not covered up.</a:t>
            </a:r>
            <a:endParaRPr lang="en-US" sz="1400" b="1"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41</a:t>
            </a:fld>
            <a:endParaRPr lang="en-US"/>
          </a:p>
        </p:txBody>
      </p:sp>
    </p:spTree>
    <p:extLst>
      <p:ext uri="{BB962C8B-B14F-4D97-AF65-F5344CB8AC3E}">
        <p14:creationId xmlns:p14="http://schemas.microsoft.com/office/powerpoint/2010/main" val="2406283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3067" indent="-283067">
              <a:buFont typeface="Arial" panose="020B0604020202020204" pitchFamily="34" charset="0"/>
              <a:buChar char="•"/>
            </a:pPr>
            <a:r>
              <a:rPr lang="en-US" sz="1400" b="1" dirty="0">
                <a:latin typeface="Aptos"/>
              </a:rPr>
              <a:t>Place the bagged sponge inside an insulated cooler, with bagged ice or pre-frozen gel packs to keep the samples cold, but not frozen.</a:t>
            </a:r>
          </a:p>
          <a:p>
            <a:pPr marL="283067" indent="-283067">
              <a:buFont typeface="Arial" panose="020B0604020202020204" pitchFamily="34" charset="0"/>
              <a:buChar char="•"/>
            </a:pP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a:rPr>
              <a:t>Call the state lab right away to provide them with an estimated timeframe in which you will arrive at the lab.</a:t>
            </a:r>
          </a:p>
          <a:p>
            <a:pPr marL="283067" indent="-283067">
              <a:buFont typeface="Arial" panose="020B0604020202020204" pitchFamily="34" charset="0"/>
              <a:buChar char="•"/>
            </a:pPr>
            <a:endParaRPr lang="en-US" sz="800" b="1" dirty="0">
              <a:latin typeface="Aptos" panose="020B0004020202020204" pitchFamily="34" charset="0"/>
            </a:endParaRPr>
          </a:p>
          <a:p>
            <a:pPr marL="283067" indent="-283067">
              <a:buFont typeface="Arial" panose="020B0604020202020204" pitchFamily="34" charset="0"/>
              <a:buChar char="•"/>
            </a:pPr>
            <a:r>
              <a:rPr lang="en-US" sz="1400" b="1" dirty="0">
                <a:latin typeface="Aptos"/>
              </a:rPr>
              <a:t>Transport/ship the samples to the servicing lab for analysis and it is received by the lab within 24 hours of collection.</a:t>
            </a:r>
            <a:endParaRPr lang="en-US" sz="1400" dirty="0">
              <a:latin typeface="Aptos"/>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42</a:t>
            </a:fld>
            <a:endParaRPr lang="en-US"/>
          </a:p>
        </p:txBody>
      </p:sp>
    </p:spTree>
    <p:extLst>
      <p:ext uri="{BB962C8B-B14F-4D97-AF65-F5344CB8AC3E}">
        <p14:creationId xmlns:p14="http://schemas.microsoft.com/office/powerpoint/2010/main" val="6886530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Lastly but most importantly…</a:t>
            </a:r>
          </a:p>
          <a:p>
            <a:endParaRPr lang="en-US" sz="800" b="1" dirty="0"/>
          </a:p>
          <a:p>
            <a:r>
              <a:rPr lang="en-US" sz="1400" b="1" dirty="0"/>
              <a:t>Ensure to discard any trash  and used gloves while conducting the sampling activity as you go.</a:t>
            </a:r>
          </a:p>
          <a:p>
            <a:endParaRPr lang="en-US" sz="800" b="1" dirty="0">
              <a:solidFill>
                <a:srgbClr val="FF0000"/>
              </a:solidFill>
            </a:endParaRPr>
          </a:p>
          <a:p>
            <a:r>
              <a:rPr lang="en-US" sz="1400" b="1" dirty="0">
                <a:solidFill>
                  <a:srgbClr val="FF0000"/>
                </a:solidFill>
              </a:rPr>
              <a:t>It is very </a:t>
            </a:r>
            <a:r>
              <a:rPr lang="en-US" sz="1400" b="1" dirty="0" err="1">
                <a:solidFill>
                  <a:srgbClr val="FF0000"/>
                </a:solidFill>
              </a:rPr>
              <a:t>very</a:t>
            </a:r>
            <a:r>
              <a:rPr lang="en-US" sz="1400" b="1" dirty="0">
                <a:solidFill>
                  <a:srgbClr val="FF0000"/>
                </a:solidFill>
              </a:rPr>
              <a:t> </a:t>
            </a:r>
            <a:r>
              <a:rPr lang="en-US" sz="1400" b="1" dirty="0" err="1">
                <a:solidFill>
                  <a:srgbClr val="FF0000"/>
                </a:solidFill>
              </a:rPr>
              <a:t>very</a:t>
            </a:r>
            <a:r>
              <a:rPr lang="en-US" sz="1400" b="1" dirty="0">
                <a:solidFill>
                  <a:srgbClr val="FF0000"/>
                </a:solidFill>
              </a:rPr>
              <a:t> important to ensure the food establishment or LBOH staff who are assisting cleans and sanitizes any surfaces that are touched with the swab right after you have finished sampling! This ensures the broth does not activate anything if it is present and does not spread the pathogen!</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43</a:t>
            </a:fld>
            <a:endParaRPr lang="en-US"/>
          </a:p>
        </p:txBody>
      </p:sp>
    </p:spTree>
    <p:extLst>
      <p:ext uri="{BB962C8B-B14F-4D97-AF65-F5344CB8AC3E}">
        <p14:creationId xmlns:p14="http://schemas.microsoft.com/office/powerpoint/2010/main" val="24211276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8751">
              <a:defRPr/>
            </a:pPr>
            <a:r>
              <a:rPr lang="en-US"/>
              <a:t>This is a video DPH Division of Food Protection did some time back and will show you how an environmental assessment is conducted and how a sample collection activity is done within a manufacturing facility. This will at least give you an  idea of how this activity is done if you have never done it before.</a:t>
            </a:r>
          </a:p>
          <a:p>
            <a:pPr defTabSz="898751">
              <a:defRPr/>
            </a:pPr>
            <a:endParaRPr lang="en-US"/>
          </a:p>
          <a:p>
            <a:pPr defTabSz="898751">
              <a:defRPr/>
            </a:pPr>
            <a:r>
              <a:rPr lang="en-US" b="1" i="1"/>
              <a:t>Video Time: 21 minutes</a:t>
            </a:r>
          </a:p>
          <a:p>
            <a:pPr defTabSz="898751">
              <a:defRPr/>
            </a:pPr>
            <a:r>
              <a:rPr lang="en-US"/>
              <a:t>*NOTE: Press Ctrl and then click on the link</a:t>
            </a:r>
          </a:p>
          <a:p>
            <a:r>
              <a:rPr lang="en-US">
                <a:hlinkClick r:id="rId3"/>
              </a:rPr>
              <a:t>https://youtu.be/yt_g-mAmhcs?si=3pRjvbR8wCi_Q7J3</a:t>
            </a:r>
            <a:endParaRPr lang="en-US"/>
          </a:p>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44</a:t>
            </a:fld>
            <a:endParaRPr lang="en-US"/>
          </a:p>
        </p:txBody>
      </p:sp>
    </p:spTree>
    <p:extLst>
      <p:ext uri="{BB962C8B-B14F-4D97-AF65-F5344CB8AC3E}">
        <p14:creationId xmlns:p14="http://schemas.microsoft.com/office/powerpoint/2010/main" val="23041306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Again, coordination is key with the state lab before and after the sample collection has been conducted. Once the activity has been completed you must call the state lab and give them an estimated time of arrival. </a:t>
            </a:r>
          </a:p>
        </p:txBody>
      </p:sp>
      <p:sp>
        <p:nvSpPr>
          <p:cNvPr id="4" name="Slide Number Placeholder 3"/>
          <p:cNvSpPr>
            <a:spLocks noGrp="1"/>
          </p:cNvSpPr>
          <p:nvPr>
            <p:ph type="sldNum" sz="quarter" idx="5"/>
          </p:nvPr>
        </p:nvSpPr>
        <p:spPr/>
        <p:txBody>
          <a:bodyPr/>
          <a:lstStyle/>
          <a:p>
            <a:fld id="{D34CBBDB-52D0-FE4C-8729-D7393D454E10}" type="slidenum">
              <a:rPr lang="en-US" smtClean="0"/>
              <a:t>45</a:t>
            </a:fld>
            <a:endParaRPr lang="en-US"/>
          </a:p>
        </p:txBody>
      </p:sp>
    </p:spTree>
    <p:extLst>
      <p:ext uri="{BB962C8B-B14F-4D97-AF65-F5344CB8AC3E}">
        <p14:creationId xmlns:p14="http://schemas.microsoft.com/office/powerpoint/2010/main" val="13015278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Here are two other departments who are involved with environmental sample collection. The Division of Food Protection and the Division of Epidemiology. </a:t>
            </a:r>
          </a:p>
          <a:p>
            <a:endParaRPr lang="en-US" sz="1400" b="1" dirty="0"/>
          </a:p>
          <a:p>
            <a:r>
              <a:rPr lang="en-US" sz="1400" b="1" dirty="0"/>
              <a:t>The Division of Food Protection assists with training and technical assistance if needed.</a:t>
            </a:r>
          </a:p>
          <a:p>
            <a:endParaRPr lang="en-US" sz="1400" b="1" dirty="0"/>
          </a:p>
          <a:p>
            <a:r>
              <a:rPr lang="en-US" sz="1400" b="1" dirty="0"/>
              <a:t>The Division of Epidemiology helps narrow down and identifies food products and or areas of concern where to test. </a:t>
            </a:r>
          </a:p>
        </p:txBody>
      </p:sp>
      <p:sp>
        <p:nvSpPr>
          <p:cNvPr id="4" name="Slide Number Placeholder 3"/>
          <p:cNvSpPr>
            <a:spLocks noGrp="1"/>
          </p:cNvSpPr>
          <p:nvPr>
            <p:ph type="sldNum" sz="quarter" idx="5"/>
          </p:nvPr>
        </p:nvSpPr>
        <p:spPr/>
        <p:txBody>
          <a:bodyPr/>
          <a:lstStyle/>
          <a:p>
            <a:fld id="{D34CBBDB-52D0-FE4C-8729-D7393D454E10}" type="slidenum">
              <a:rPr lang="en-US" smtClean="0"/>
              <a:t>46</a:t>
            </a:fld>
            <a:endParaRPr lang="en-US"/>
          </a:p>
        </p:txBody>
      </p:sp>
    </p:spTree>
    <p:extLst>
      <p:ext uri="{BB962C8B-B14F-4D97-AF65-F5344CB8AC3E}">
        <p14:creationId xmlns:p14="http://schemas.microsoft.com/office/powerpoint/2010/main" val="28351031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Here are some helpful resources. The DPH foodborne illness manual can be found on the mass.gov website as well as the environmental sample submission form. Some other helpful information can be found in the FDA Operations Manual which can be found on the FDA website and putting it into the search bar.</a:t>
            </a:r>
          </a:p>
          <a:p>
            <a:endParaRPr lang="en-US" sz="800" b="1" dirty="0"/>
          </a:p>
          <a:p>
            <a:r>
              <a:rPr lang="en-US" sz="1400" b="1" dirty="0"/>
              <a:t>On the right side of the screen, I have created an environmental sampling resource guide to help if you ever get requested to perform this activity by the state. We don’t expect you to remember everything from the presentation and wanted a resource guide to provide you with all the information and pictures on all the steps from preparation to doing the actual activity, to showing you how to fill the form out appropriately and provide you with a zone chart and how to properly don and doff gloves. You can gain access to this document either by reaching out to me or Mark Carleo or signing up for a MA Resource Page on </a:t>
            </a:r>
            <a:r>
              <a:rPr lang="en-US" sz="1400" b="1" dirty="0" err="1"/>
              <a:t>Foodshield</a:t>
            </a:r>
            <a:r>
              <a:rPr lang="en-US" sz="1400" b="1" dirty="0"/>
              <a:t>. I have a sign-up sheet at my table outside of this room, come see me after the presentation and I can set you up.</a:t>
            </a:r>
          </a:p>
          <a:p>
            <a:endParaRPr lang="en-US" sz="1400" b="1" dirty="0"/>
          </a:p>
          <a:p>
            <a:r>
              <a:rPr lang="en-US" sz="1400" b="1" dirty="0"/>
              <a:t>There will also be an opportunity to get this training through your training as as well. </a:t>
            </a:r>
          </a:p>
        </p:txBody>
      </p:sp>
      <p:sp>
        <p:nvSpPr>
          <p:cNvPr id="4" name="Slide Number Placeholder 3"/>
          <p:cNvSpPr>
            <a:spLocks noGrp="1"/>
          </p:cNvSpPr>
          <p:nvPr>
            <p:ph type="sldNum" sz="quarter" idx="5"/>
          </p:nvPr>
        </p:nvSpPr>
        <p:spPr/>
        <p:txBody>
          <a:bodyPr/>
          <a:lstStyle/>
          <a:p>
            <a:fld id="{D34CBBDB-52D0-FE4C-8729-D7393D454E10}" type="slidenum">
              <a:rPr lang="en-US" smtClean="0"/>
              <a:t>47</a:t>
            </a:fld>
            <a:endParaRPr lang="en-US"/>
          </a:p>
        </p:txBody>
      </p:sp>
    </p:spTree>
    <p:extLst>
      <p:ext uri="{BB962C8B-B14F-4D97-AF65-F5344CB8AC3E}">
        <p14:creationId xmlns:p14="http://schemas.microsoft.com/office/powerpoint/2010/main" val="3461773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Big Shout out to the Sudbury Board of Health, especially Vivian Zeng and her Regional Health Agent, Ann Loree.  Specifically with their assistance on this project in conducting this activity while we captured every moment of it and providing feedback to help make this training better for LBOH. </a:t>
            </a:r>
          </a:p>
          <a:p>
            <a:endParaRPr lang="en-US" sz="800" b="1" dirty="0"/>
          </a:p>
          <a:p>
            <a:r>
              <a:rPr lang="en-US" sz="1400" b="1" dirty="0"/>
              <a:t>Also, to Kristie Ferreira, now deputy Director for the Division of Food Protection, whose subject matter expertise with lab background information helped me get this project up and running and into fruition. </a:t>
            </a:r>
          </a:p>
        </p:txBody>
      </p:sp>
      <p:sp>
        <p:nvSpPr>
          <p:cNvPr id="4" name="Slide Number Placeholder 3"/>
          <p:cNvSpPr>
            <a:spLocks noGrp="1"/>
          </p:cNvSpPr>
          <p:nvPr>
            <p:ph type="sldNum" sz="quarter" idx="5"/>
          </p:nvPr>
        </p:nvSpPr>
        <p:spPr/>
        <p:txBody>
          <a:bodyPr/>
          <a:lstStyle/>
          <a:p>
            <a:fld id="{D34CBBDB-52D0-FE4C-8729-D7393D454E10}" type="slidenum">
              <a:rPr lang="en-US" smtClean="0"/>
              <a:t>48</a:t>
            </a:fld>
            <a:endParaRPr lang="en-US"/>
          </a:p>
        </p:txBody>
      </p:sp>
    </p:spTree>
    <p:extLst>
      <p:ext uri="{BB962C8B-B14F-4D97-AF65-F5344CB8AC3E}">
        <p14:creationId xmlns:p14="http://schemas.microsoft.com/office/powerpoint/2010/main" val="34853744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Questions?</a:t>
            </a:r>
          </a:p>
        </p:txBody>
      </p:sp>
      <p:sp>
        <p:nvSpPr>
          <p:cNvPr id="4" name="Slide Number Placeholder 3"/>
          <p:cNvSpPr>
            <a:spLocks noGrp="1"/>
          </p:cNvSpPr>
          <p:nvPr>
            <p:ph type="sldNum" sz="quarter" idx="5"/>
          </p:nvPr>
        </p:nvSpPr>
        <p:spPr/>
        <p:txBody>
          <a:bodyPr/>
          <a:lstStyle/>
          <a:p>
            <a:fld id="{D34CBBDB-52D0-FE4C-8729-D7393D454E10}" type="slidenum">
              <a:rPr lang="en-US" smtClean="0"/>
              <a:t>49</a:t>
            </a:fld>
            <a:endParaRPr lang="en-US"/>
          </a:p>
        </p:txBody>
      </p:sp>
    </p:spTree>
    <p:extLst>
      <p:ext uri="{BB962C8B-B14F-4D97-AF65-F5344CB8AC3E}">
        <p14:creationId xmlns:p14="http://schemas.microsoft.com/office/powerpoint/2010/main" val="14868952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50</a:t>
            </a:fld>
            <a:endParaRPr lang="en-US"/>
          </a:p>
        </p:txBody>
      </p:sp>
    </p:spTree>
    <p:extLst>
      <p:ext uri="{BB962C8B-B14F-4D97-AF65-F5344CB8AC3E}">
        <p14:creationId xmlns:p14="http://schemas.microsoft.com/office/powerpoint/2010/main" val="29849590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r Thank You Slide : Traditional Logo">
    <p:bg>
      <p:bgPr>
        <a:solidFill>
          <a:srgbClr val="0059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Text, logo, company name&#10;&#10;AI-generated content may be incorrect.">
            <a:extLst>
              <a:ext uri="{FF2B5EF4-FFF2-40B4-BE49-F238E27FC236}">
                <a16:creationId xmlns:a16="http://schemas.microsoft.com/office/drawing/2014/main" id="{EAEC6726-A866-0444-9ED7-490F0E2826C5}"/>
              </a:ext>
            </a:extLst>
          </p:cNvPr>
          <p:cNvPicPr>
            <a:picLocks noChangeAspect="1"/>
          </p:cNvPicPr>
          <p:nvPr/>
        </p:nvPicPr>
        <p:blipFill>
          <a:blip r:embed="rId2"/>
          <a:stretch>
            <a:fillRect/>
          </a:stretch>
        </p:blipFill>
        <p:spPr>
          <a:xfrm>
            <a:off x="705339" y="510148"/>
            <a:ext cx="2980225" cy="1662048"/>
          </a:xfrm>
          <a:prstGeom prst="rect">
            <a:avLst/>
          </a:prstGeom>
        </p:spPr>
      </p:pic>
      <p:sp>
        <p:nvSpPr>
          <p:cNvPr id="2" name="Rectangle 1">
            <a:extLst>
              <a:ext uri="{FF2B5EF4-FFF2-40B4-BE49-F238E27FC236}">
                <a16:creationId xmlns:a16="http://schemas.microsoft.com/office/drawing/2014/main" id="{E80CFAE7-0525-E570-C636-88F50828350A}"/>
              </a:ext>
            </a:extLst>
          </p:cNvPr>
          <p:cNvSpPr/>
          <p:nvPr userDrawn="1"/>
        </p:nvSpPr>
        <p:spPr>
          <a:xfrm>
            <a:off x="0" y="-1498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B36A7E8-582E-B782-AAC5-B8EBA924991A}"/>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4" name="Oval 3">
            <a:extLst>
              <a:ext uri="{FF2B5EF4-FFF2-40B4-BE49-F238E27FC236}">
                <a16:creationId xmlns:a16="http://schemas.microsoft.com/office/drawing/2014/main" id="{1BC72FF6-9FCA-D1F0-97EA-242A1C7E95B7}"/>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DPH Logo">
            <a:extLst>
              <a:ext uri="{FF2B5EF4-FFF2-40B4-BE49-F238E27FC236}">
                <a16:creationId xmlns:a16="http://schemas.microsoft.com/office/drawing/2014/main" id="{BDADE2DC-534C-AE06-DB6A-C6FBC729E9E6}"/>
              </a:ext>
            </a:extLst>
          </p:cNvPr>
          <p:cNvPicPr>
            <a:picLocks noChangeAspect="1" noChangeArrowheads="1"/>
          </p:cNvPicPr>
          <p:nvPr userDrawn="1"/>
        </p:nvPicPr>
        <p:blipFill>
          <a:blip r:embed="rId3"/>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056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28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4" name="Rectangle 3">
            <a:extLst>
              <a:ext uri="{FF2B5EF4-FFF2-40B4-BE49-F238E27FC236}">
                <a16:creationId xmlns:a16="http://schemas.microsoft.com/office/drawing/2014/main" id="{73671B71-8868-9469-463C-B94F6DA05BD1}"/>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207A210-5206-3080-1F62-99114B69DC0E}"/>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a:extLst>
              <a:ext uri="{FF2B5EF4-FFF2-40B4-BE49-F238E27FC236}">
                <a16:creationId xmlns:a16="http://schemas.microsoft.com/office/drawing/2014/main" id="{77F1621D-FDF0-6BEE-EFFE-935D656DCCC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4049955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4" name="Rectangle 3">
            <a:extLst>
              <a:ext uri="{FF2B5EF4-FFF2-40B4-BE49-F238E27FC236}">
                <a16:creationId xmlns:a16="http://schemas.microsoft.com/office/drawing/2014/main" id="{0868D6DD-5F76-6520-F101-E6E170C87E38}"/>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B4ED4B4-CCAB-E1B9-6C25-BA576CCD9DC5}"/>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a:extLst>
              <a:ext uri="{FF2B5EF4-FFF2-40B4-BE49-F238E27FC236}">
                <a16:creationId xmlns:a16="http://schemas.microsoft.com/office/drawing/2014/main" id="{C2159A32-435A-7E85-94A9-9773CE9E1916}"/>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56487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62011" y="1920238"/>
            <a:ext cx="5157787" cy="4297680"/>
          </a:xfrm>
          <a:prstGeom prst="rect">
            <a:avLst/>
          </a:prstGeom>
        </p:spPr>
        <p:txBody>
          <a:bodyPr/>
          <a:lstStyle>
            <a:lvl1pPr>
              <a:defRPr sz="2400">
                <a:solidFill>
                  <a:srgbClr val="032E53"/>
                </a:solidFill>
                <a:latin typeface="Avenir Next LT Pro" panose="020B0504020202020204" pitchFamily="34" charset="0"/>
                <a:cs typeface="Arial" panose="020B0604020202020204" pitchFamily="34" charset="0"/>
              </a:defRPr>
            </a:lvl1pPr>
            <a:lvl2pPr>
              <a:defRPr sz="2200">
                <a:solidFill>
                  <a:srgbClr val="032E53"/>
                </a:solidFill>
                <a:latin typeface="Avenir Next LT Pro" panose="020B0504020202020204" pitchFamily="34" charset="0"/>
                <a:cs typeface="Arial" panose="020B0604020202020204" pitchFamily="34" charset="0"/>
              </a:defRPr>
            </a:lvl2pPr>
            <a:lvl3pPr marL="914400" indent="0">
              <a:buNone/>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a:p>
            <a:pPr lvl="2"/>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solidFill>
                  <a:srgbClr val="032E53"/>
                </a:solidFill>
                <a:latin typeface="Avenir Next LT Pro" panose="020B0504020202020204" pitchFamily="34" charset="0"/>
                <a:cs typeface="Arial" panose="020B0604020202020204" pitchFamily="34" charset="0"/>
              </a:defRPr>
            </a:lvl1pPr>
            <a:lvl2pPr>
              <a:defRPr sz="2200">
                <a:solidFill>
                  <a:srgbClr val="032E53"/>
                </a:solidFill>
                <a:latin typeface="Avenir Next LT Pro" panose="020B0504020202020204" pitchFamily="34" charset="0"/>
                <a:cs typeface="Arial" panose="020B0604020202020204" pitchFamily="34" charset="0"/>
              </a:defRPr>
            </a:lvl2pPr>
            <a:lvl3pPr>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a:p>
            <a:pPr lvl="2"/>
            <a:endParaRPr lang="en-US"/>
          </a:p>
        </p:txBody>
      </p:sp>
      <p:sp>
        <p:nvSpPr>
          <p:cNvPr id="10" name="Rectangle 9">
            <a:extLst>
              <a:ext uri="{FF2B5EF4-FFF2-40B4-BE49-F238E27FC236}">
                <a16:creationId xmlns:a16="http://schemas.microsoft.com/office/drawing/2014/main" id="{599027F3-96A1-F54F-89E8-F47E6B10DE1B}"/>
              </a:ext>
              <a:ext uri="{C183D7F6-B498-43B3-948B-1728B52AA6E4}">
                <adec:decorative xmlns:adec="http://schemas.microsoft.com/office/drawing/2017/decorative" val="1"/>
              </a:ext>
            </a:extLst>
          </p:cNvPr>
          <p:cNvSpPr/>
          <p:nvPr/>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2" name="Rectangle 1">
            <a:extLst>
              <a:ext uri="{FF2B5EF4-FFF2-40B4-BE49-F238E27FC236}">
                <a16:creationId xmlns:a16="http://schemas.microsoft.com/office/drawing/2014/main" id="{2B43BEE2-5CA2-7970-4360-0311D95BE86C}"/>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467AB7C-114B-A06C-5D13-9D5AF6474ED4}"/>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a:extLst>
              <a:ext uri="{FF2B5EF4-FFF2-40B4-BE49-F238E27FC236}">
                <a16:creationId xmlns:a16="http://schemas.microsoft.com/office/drawing/2014/main" id="{09FCBE34-BA38-FE2F-1B32-0E48DFEF7163}"/>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2046837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53D0130E-9D3A-4D88-A99C-681EBB4E32AF}"/>
              </a:ext>
            </a:extLst>
          </p:cNvPr>
          <p:cNvSpPr txBox="1"/>
          <p:nvPr/>
        </p:nvSpPr>
        <p:spPr>
          <a:xfrm>
            <a:off x="451263" y="6545764"/>
            <a:ext cx="5035137" cy="276999"/>
          </a:xfrm>
          <a:prstGeom prst="rect">
            <a:avLst/>
          </a:prstGeom>
          <a:noFill/>
        </p:spPr>
        <p:txBody>
          <a:bodyPr wrap="square" rtlCol="0">
            <a:spAutoFit/>
          </a:bodyPr>
          <a:lstStyle/>
          <a:p>
            <a:r>
              <a:rPr lang="en-US" sz="1200">
                <a:solidFill>
                  <a:schemeClr val="bg1"/>
                </a:solidFill>
                <a:latin typeface="Avenir Book" panose="02000503020000020003" pitchFamily="2"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2" name="Rectangle 1">
            <a:extLst>
              <a:ext uri="{FF2B5EF4-FFF2-40B4-BE49-F238E27FC236}">
                <a16:creationId xmlns:a16="http://schemas.microsoft.com/office/drawing/2014/main" id="{80A36A99-6869-3FAC-3E56-472B0196400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a:extLst>
              <a:ext uri="{FF2B5EF4-FFF2-40B4-BE49-F238E27FC236}">
                <a16:creationId xmlns:a16="http://schemas.microsoft.com/office/drawing/2014/main" id="{DBD235C4-814E-BF50-9A13-42C529B730D4}"/>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295704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Intro">
    <p:bg>
      <p:bgPr>
        <a:solidFill>
          <a:srgbClr val="005994"/>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49108D5-E6A2-E374-F491-40DDE4CC949E}"/>
              </a:ext>
              <a:ext uri="{C183D7F6-B498-43B3-948B-1728B52AA6E4}">
                <adec:decorative xmlns:adec="http://schemas.microsoft.com/office/drawing/2017/decorative" val="1"/>
              </a:ext>
            </a:extLst>
          </p:cNvPr>
          <p:cNvCxnSpPr/>
          <p:nvPr/>
        </p:nvCxnSpPr>
        <p:spPr>
          <a:xfrm>
            <a:off x="2049517" y="2228193"/>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2F8765F-34CF-EDAB-B5EF-A28E0BDB163D}"/>
              </a:ext>
              <a:ext uri="{C183D7F6-B498-43B3-948B-1728B52AA6E4}">
                <adec:decorative xmlns:adec="http://schemas.microsoft.com/office/drawing/2017/decorative" val="1"/>
              </a:ext>
            </a:extLst>
          </p:cNvPr>
          <p:cNvCxnSpPr/>
          <p:nvPr/>
        </p:nvCxnSpPr>
        <p:spPr>
          <a:xfrm>
            <a:off x="2039007" y="4703379"/>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3CE05C00-0C08-7FEC-4EE1-897B5C522B54}"/>
              </a:ext>
            </a:extLst>
          </p:cNvPr>
          <p:cNvSpPr>
            <a:spLocks noGrp="1"/>
          </p:cNvSpPr>
          <p:nvPr>
            <p:ph type="body" sz="quarter" idx="10" hasCustomPrompt="1"/>
          </p:nvPr>
        </p:nvSpPr>
        <p:spPr>
          <a:xfrm>
            <a:off x="2995886" y="2814637"/>
            <a:ext cx="6032500" cy="1228725"/>
          </a:xfrm>
          <a:prstGeom prst="rect">
            <a:avLst/>
          </a:prstGeom>
        </p:spPr>
        <p:txBody>
          <a:bodyPr anchor="ctr" anchorCtr="0"/>
          <a:lstStyle>
            <a:lvl1pPr marL="0" indent="0" algn="ctr">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Enter section title</a:t>
            </a:r>
          </a:p>
        </p:txBody>
      </p:sp>
    </p:spTree>
    <p:extLst>
      <p:ext uri="{BB962C8B-B14F-4D97-AF65-F5344CB8AC3E}">
        <p14:creationId xmlns:p14="http://schemas.microsoft.com/office/powerpoint/2010/main" val="79156540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7591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r Thank You Slide : Traditional Logo">
    <p:bg>
      <p:bgPr>
        <a:solidFill>
          <a:srgbClr val="055994"/>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14985"/>
            <a:ext cx="12192000" cy="977549"/>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85708" y="196391"/>
            <a:ext cx="10423375" cy="584775"/>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2700">
                  <a:solidFill>
                    <a:schemeClr val="tx1"/>
                  </a:solidFill>
                  <a:prstDash val="solid"/>
                </a:ln>
                <a:solidFill>
                  <a:srgbClr val="FFFFFF"/>
                </a:solidFill>
                <a:effectLst/>
                <a:uLnTx/>
                <a:uFillTx/>
                <a:latin typeface="Arial" panose="020B0604020202020204" pitchFamily="34" charset="0"/>
                <a:cs typeface="Arial" panose="020B0604020202020204" pitchFamily="34" charset="0"/>
              </a:rPr>
              <a:t>  </a:t>
            </a:r>
            <a:r>
              <a:rPr kumimoji="0" lang="en-US" sz="3200" b="1" i="0" u="none" strike="noStrike" kern="0" cap="none" spc="0" normalizeH="0" baseline="0" noProof="0">
                <a:ln w="12700">
                  <a:noFill/>
                  <a:prstDash val="solid"/>
                </a:ln>
                <a:solidFill>
                  <a:srgbClr val="FFFFFF"/>
                </a:solidFill>
                <a:effectLst/>
                <a:uLnTx/>
                <a:uFillTx/>
                <a:latin typeface="Arial" panose="020B0604020202020204" pitchFamily="34" charset="0"/>
                <a:cs typeface="Arial" panose="020B0604020202020204" pitchFamily="34" charset="0"/>
              </a:rPr>
              <a:t>Massachusetts Department of Public Health</a:t>
            </a:r>
          </a:p>
        </p:txBody>
      </p:sp>
      <p:sp>
        <p:nvSpPr>
          <p:cNvPr id="5" name="Oval 4">
            <a:extLst>
              <a:ext uri="{FF2B5EF4-FFF2-40B4-BE49-F238E27FC236}">
                <a16:creationId xmlns:a16="http://schemas.microsoft.com/office/drawing/2014/main" id="{F1BF8888-4050-4221-AD57-59EFEBA7E08D}"/>
              </a:ext>
            </a:extLst>
          </p:cNvPr>
          <p:cNvSpPr/>
          <p:nvPr userDrawn="1"/>
        </p:nvSpPr>
        <p:spPr>
          <a:xfrm>
            <a:off x="271206" y="120304"/>
            <a:ext cx="1697871" cy="17145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PH Logo">
            <a:extLst>
              <a:ext uri="{FF2B5EF4-FFF2-40B4-BE49-F238E27FC236}">
                <a16:creationId xmlns:a16="http://schemas.microsoft.com/office/drawing/2014/main" id="{397F3066-0720-4C67-9304-D6F544BFF96F}"/>
              </a:ext>
            </a:extLst>
          </p:cNvPr>
          <p:cNvPicPr>
            <a:picLocks noChangeAspect="1" noChangeArrowheads="1"/>
          </p:cNvPicPr>
          <p:nvPr userDrawn="1"/>
        </p:nvPicPr>
        <p:blipFill>
          <a:blip r:embed="rId2"/>
          <a:srcRect/>
          <a:stretch/>
        </p:blipFill>
        <p:spPr bwMode="auto">
          <a:xfrm>
            <a:off x="361896" y="208410"/>
            <a:ext cx="1538288" cy="15382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875729" y="2358615"/>
            <a:ext cx="10440537" cy="1373701"/>
          </a:xfrm>
          <a:prstGeom prst="rect">
            <a:avLst/>
          </a:prstGeom>
        </p:spPr>
        <p:txBody>
          <a:bodyPr/>
          <a:lstStyle>
            <a:lvl1pPr marL="0" indent="0" algn="ctr">
              <a:buNone/>
              <a:defRPr sz="4400" b="1">
                <a:solidFill>
                  <a:schemeClr val="bg1"/>
                </a:solidFill>
                <a:latin typeface="Arial" panose="020B06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3697287" y="4032280"/>
            <a:ext cx="4797425" cy="746846"/>
          </a:xfrm>
          <a:prstGeom prst="rect">
            <a:avLst/>
          </a:prstGeom>
        </p:spPr>
        <p:txBody>
          <a:bodyPr/>
          <a:lstStyle>
            <a:lvl1pPr marL="0" indent="0" algn="ctr">
              <a:buNone/>
              <a:defRPr sz="3000" b="0">
                <a:solidFill>
                  <a:schemeClr val="bg1"/>
                </a:solidFill>
                <a:latin typeface="Arial" panose="020B06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3174203" y="5400446"/>
            <a:ext cx="5843587" cy="850228"/>
          </a:xfrm>
          <a:prstGeom prst="rect">
            <a:avLst/>
          </a:prstGeom>
        </p:spPr>
        <p:txBody>
          <a:bodyPr/>
          <a:lstStyle>
            <a:lvl1pPr marL="0" indent="0" algn="ctr">
              <a:buNone/>
              <a:defRPr sz="2400" b="1" i="0">
                <a:solidFill>
                  <a:schemeClr val="bg1"/>
                </a:solidFill>
                <a:latin typeface="Arial" panose="020B0604020202020204" pitchFamily="34" charset="0"/>
                <a:cs typeface="Arial" panose="020B0604020202020204" pitchFamily="34" charset="0"/>
              </a:defRPr>
            </a:lvl1pPr>
          </a:lstStyle>
          <a:p>
            <a:pPr lvl="0"/>
            <a:r>
              <a:rPr lang="en-US"/>
              <a:t>Click to Add Presenter</a:t>
            </a:r>
            <a:br>
              <a:rPr lang="en-US"/>
            </a:br>
            <a:r>
              <a:rPr lang="en-US"/>
              <a:t>Title</a:t>
            </a:r>
          </a:p>
        </p:txBody>
      </p:sp>
    </p:spTree>
    <p:extLst>
      <p:ext uri="{BB962C8B-B14F-4D97-AF65-F5344CB8AC3E}">
        <p14:creationId xmlns:p14="http://schemas.microsoft.com/office/powerpoint/2010/main" val="410847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Tree>
    <p:extLst>
      <p:ext uri="{BB962C8B-B14F-4D97-AF65-F5344CB8AC3E}">
        <p14:creationId xmlns:p14="http://schemas.microsoft.com/office/powerpoint/2010/main" val="3673210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t>
            </a:r>
          </a:p>
          <a:p>
            <a:pPr lvl="1"/>
            <a:r>
              <a:rPr lang="en-US"/>
              <a:t>Second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1777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05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chemeClr val="bg1"/>
                </a:solidFill>
                <a:latin typeface="Arial" panose="020B06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663658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780067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6889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0059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Text, logo, company name&#10;&#10;AI-generated content may be incorrect.">
            <a:extLst>
              <a:ext uri="{FF2B5EF4-FFF2-40B4-BE49-F238E27FC236}">
                <a16:creationId xmlns:a16="http://schemas.microsoft.com/office/drawing/2014/main" id="{EAEC6726-A866-0444-9ED7-490F0E2826C5}"/>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471745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28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215181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20866532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buNone/>
              <a:defRPr sz="28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62011" y="1920238"/>
            <a:ext cx="5157787" cy="4297680"/>
          </a:xfrm>
          <a:prstGeom prst="rect">
            <a:avLst/>
          </a:prstGeom>
        </p:spPr>
        <p:txBody>
          <a:bodyPr/>
          <a:lstStyle>
            <a:lvl1pPr>
              <a:defRPr sz="2400">
                <a:solidFill>
                  <a:srgbClr val="032E53"/>
                </a:solidFill>
                <a:latin typeface="Avenir Next LT Pro" panose="020B0504020202020204" pitchFamily="34" charset="0"/>
                <a:cs typeface="Arial" panose="020B0604020202020204" pitchFamily="34" charset="0"/>
              </a:defRPr>
            </a:lvl1pPr>
            <a:lvl2pPr>
              <a:defRPr sz="2200">
                <a:solidFill>
                  <a:srgbClr val="032E53"/>
                </a:solidFill>
                <a:latin typeface="Avenir Next LT Pro" panose="020B0504020202020204" pitchFamily="34" charset="0"/>
                <a:cs typeface="Arial" panose="020B0604020202020204" pitchFamily="34" charset="0"/>
              </a:defRPr>
            </a:lvl2pPr>
            <a:lvl3pPr marL="914400" indent="0">
              <a:buNone/>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a:p>
            <a:pPr lvl="2"/>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buNone/>
              <a:defRPr sz="28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defRPr sz="2400">
                <a:solidFill>
                  <a:srgbClr val="032E53"/>
                </a:solidFill>
                <a:latin typeface="Avenir Next LT Pro" panose="020B0504020202020204" pitchFamily="34" charset="0"/>
                <a:cs typeface="Arial" panose="020B0604020202020204" pitchFamily="34" charset="0"/>
              </a:defRPr>
            </a:lvl1pPr>
            <a:lvl2pPr>
              <a:defRPr sz="2200">
                <a:solidFill>
                  <a:srgbClr val="032E53"/>
                </a:solidFill>
                <a:latin typeface="Avenir Next LT Pro" panose="020B0504020202020204" pitchFamily="34" charset="0"/>
                <a:cs typeface="Arial" panose="020B0604020202020204" pitchFamily="34" charset="0"/>
              </a:defRPr>
            </a:lvl2pPr>
            <a:lvl3pPr>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a:p>
            <a:pPr lvl="2"/>
            <a:endParaRPr lang="en-US"/>
          </a:p>
        </p:txBody>
      </p:sp>
      <p:sp>
        <p:nvSpPr>
          <p:cNvPr id="10" name="Rectangle 9">
            <a:extLst>
              <a:ext uri="{FF2B5EF4-FFF2-40B4-BE49-F238E27FC236}">
                <a16:creationId xmlns:a16="http://schemas.microsoft.com/office/drawing/2014/main" id="{599027F3-96A1-F54F-89E8-F47E6B10DE1B}"/>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8731639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Book" panose="02000503020000020003" pitchFamily="2"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8359425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Intro">
    <p:bg>
      <p:bgPr>
        <a:solidFill>
          <a:srgbClr val="005994"/>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49108D5-E6A2-E374-F491-40DDE4CC949E}"/>
              </a:ext>
              <a:ext uri="{C183D7F6-B498-43B3-948B-1728B52AA6E4}">
                <adec:decorative xmlns:adec="http://schemas.microsoft.com/office/drawing/2017/decorative" val="1"/>
              </a:ext>
            </a:extLst>
          </p:cNvPr>
          <p:cNvCxnSpPr/>
          <p:nvPr userDrawn="1"/>
        </p:nvCxnSpPr>
        <p:spPr>
          <a:xfrm>
            <a:off x="2049517" y="2228193"/>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2F8765F-34CF-EDAB-B5EF-A28E0BDB163D}"/>
              </a:ext>
              <a:ext uri="{C183D7F6-B498-43B3-948B-1728B52AA6E4}">
                <adec:decorative xmlns:adec="http://schemas.microsoft.com/office/drawing/2017/decorative" val="1"/>
              </a:ext>
            </a:extLst>
          </p:cNvPr>
          <p:cNvCxnSpPr/>
          <p:nvPr userDrawn="1"/>
        </p:nvCxnSpPr>
        <p:spPr>
          <a:xfrm>
            <a:off x="2039007" y="4703379"/>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3CE05C00-0C08-7FEC-4EE1-897B5C522B54}"/>
              </a:ext>
            </a:extLst>
          </p:cNvPr>
          <p:cNvSpPr>
            <a:spLocks noGrp="1"/>
          </p:cNvSpPr>
          <p:nvPr>
            <p:ph type="body" sz="quarter" idx="10" hasCustomPrompt="1"/>
          </p:nvPr>
        </p:nvSpPr>
        <p:spPr>
          <a:xfrm>
            <a:off x="2995886" y="2814637"/>
            <a:ext cx="6032500" cy="1228725"/>
          </a:xfrm>
          <a:prstGeom prst="rect">
            <a:avLst/>
          </a:prstGeom>
        </p:spPr>
        <p:txBody>
          <a:bodyPr anchor="ctr" anchorCtr="0"/>
          <a:lstStyle>
            <a:lvl1pPr marL="0" indent="0" algn="ctr">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Enter section title</a:t>
            </a:r>
          </a:p>
        </p:txBody>
      </p:sp>
    </p:spTree>
    <p:extLst>
      <p:ext uri="{BB962C8B-B14F-4D97-AF65-F5344CB8AC3E}">
        <p14:creationId xmlns:p14="http://schemas.microsoft.com/office/powerpoint/2010/main" val="1681123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737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53452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56" r:id="rId8"/>
    <p:sldLayoutId id="2147483658" r:id="rId9"/>
    <p:sldLayoutId id="2147483650" r:id="rId10"/>
    <p:sldLayoutId id="2147483653" r:id="rId11"/>
    <p:sldLayoutId id="2147483659" r:id="rId12"/>
    <p:sldLayoutId id="2147483657"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103170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medmicroanu.wordpres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mynextmove.org/vets/profile/summary/35-1012.00"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heckanenvironmentalhealthlicense.mass.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mass.gov/state-public-health-laboratory-service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pixabay.com/nl/vinkje-maatstreepjes-check-1292787/"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pixabay.com/en/memory-reminders-reminder-27990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pixabay.com/fr/illustrations/temps-indiquant-le-temps-accord-430625/"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openclipart.org/detail/3042"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9.png"/><Relationship Id="rId7"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openclipart.org/detail/169719/imagebot-com-2012042714194724316-by-dak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8" Type="http://schemas.openxmlformats.org/officeDocument/2006/relationships/hyperlink" Target="https://opentextbc.ca/clinicalskills/chapter/sterile-gloving/" TargetMode="External"/><Relationship Id="rId3" Type="http://schemas.openxmlformats.org/officeDocument/2006/relationships/image" Target="../media/image47.jpeg"/><Relationship Id="rId7"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pixabay.com/en/important-colored-pencil-pen-red-2794684/" TargetMode="External"/><Relationship Id="rId5" Type="http://schemas.openxmlformats.org/officeDocument/2006/relationships/image" Target="../media/image48.jpeg"/><Relationship Id="rId10" Type="http://schemas.openxmlformats.org/officeDocument/2006/relationships/hyperlink" Target="https://pressbooks.bccampus.ca/clinicalproceduresforsaferpatientcaretrubscn/chapter/1-7-surgical-hand-scrub-applying-sterile-gloves-and-preparing-a-sterile-field/" TargetMode="External"/><Relationship Id="rId4" Type="http://schemas.openxmlformats.org/officeDocument/2006/relationships/hyperlink" Target="http://www.pixnio.com/miscellaneous/hand-washing-with-soap-two-hands-were-scrubbing-one-another" TargetMode="External"/><Relationship Id="rId9"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ideo" Target="https://www.youtube.com/embed/oiPXywMNqFw?feature=oembed" TargetMode="Externa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pxhere.com/ko/photo/1002163" TargetMode="External"/><Relationship Id="rId5" Type="http://schemas.openxmlformats.org/officeDocument/2006/relationships/image" Target="../media/image53.jpeg"/><Relationship Id="rId4" Type="http://schemas.openxmlformats.org/officeDocument/2006/relationships/hyperlink" Target="https://foto.wuestenigel.com/girl-taking-a-selfie-on-wooden-chair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69.jpeg"/></Relationships>
</file>

<file path=ppt/slides/_rels/slide4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4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ideo" Target="https://www.youtube.com/embed/yt_g-mAmhcs?feature=oembed" TargetMode="External"/><Relationship Id="rId4" Type="http://schemas.openxmlformats.org/officeDocument/2006/relationships/image" Target="../media/image74.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mass.gov/lists/foodborne-illness-investigation-and-control-manual"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agora.xtec.cat/esclarrabassada/general/concurs-websalpunt/"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mailto:Jessica.l.ferreira@mass.gov" TargetMode="External"/><Relationship Id="rId4" Type="http://schemas.openxmlformats.org/officeDocument/2006/relationships/hyperlink" Target="https://www.publicdomainpictures.net/view-image.php?image=240102&amp;picture=questions"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48599F-6715-E0C8-7D0F-42AB7F0EC2FF}"/>
              </a:ext>
            </a:extLst>
          </p:cNvPr>
          <p:cNvSpPr>
            <a:spLocks noGrp="1"/>
          </p:cNvSpPr>
          <p:nvPr>
            <p:ph type="title" idx="4294967295"/>
          </p:nvPr>
        </p:nvSpPr>
        <p:spPr>
          <a:xfrm>
            <a:off x="838200" y="-1325563"/>
            <a:ext cx="10515600" cy="1325563"/>
          </a:xfrm>
          <a:prstGeom prst="rect">
            <a:avLst/>
          </a:prstGeom>
        </p:spPr>
        <p:txBody>
          <a:bodyPr anchor="b"/>
          <a:lstStyle/>
          <a:p>
            <a:r>
              <a:rPr lang="en-US">
                <a:latin typeface="Arial" panose="020B0604020202020204" pitchFamily="34" charset="0"/>
                <a:cs typeface="Arial" panose="020B0604020202020204" pitchFamily="34" charset="0"/>
              </a:rPr>
              <a:t>Intro slide</a:t>
            </a:r>
          </a:p>
        </p:txBody>
      </p:sp>
      <p:sp>
        <p:nvSpPr>
          <p:cNvPr id="5" name="Text Placeholder 4">
            <a:extLst>
              <a:ext uri="{FF2B5EF4-FFF2-40B4-BE49-F238E27FC236}">
                <a16:creationId xmlns:a16="http://schemas.microsoft.com/office/drawing/2014/main" id="{1785A978-E8DF-43C5-81AD-9E02D99320AA}"/>
              </a:ext>
            </a:extLst>
          </p:cNvPr>
          <p:cNvSpPr>
            <a:spLocks noGrp="1"/>
          </p:cNvSpPr>
          <p:nvPr>
            <p:ph type="body" sz="quarter" idx="10"/>
          </p:nvPr>
        </p:nvSpPr>
        <p:spPr/>
        <p:txBody>
          <a:bodyPr lIns="91440" tIns="45720" rIns="91440" bIns="45720" anchor="t"/>
          <a:lstStyle/>
          <a:p>
            <a:r>
              <a:rPr lang="en-US" dirty="0"/>
              <a:t>Environmental Sampling </a:t>
            </a:r>
            <a:r>
              <a:rPr lang="en-US"/>
              <a:t>at Retail</a:t>
            </a:r>
          </a:p>
        </p:txBody>
      </p:sp>
      <p:sp>
        <p:nvSpPr>
          <p:cNvPr id="6" name="Text Placeholder 5">
            <a:extLst>
              <a:ext uri="{FF2B5EF4-FFF2-40B4-BE49-F238E27FC236}">
                <a16:creationId xmlns:a16="http://schemas.microsoft.com/office/drawing/2014/main" id="{47C6150D-AC60-4C53-BF42-5D0DCA499FFF}"/>
              </a:ext>
            </a:extLst>
          </p:cNvPr>
          <p:cNvSpPr>
            <a:spLocks noGrp="1"/>
          </p:cNvSpPr>
          <p:nvPr>
            <p:ph type="body" sz="quarter" idx="11"/>
          </p:nvPr>
        </p:nvSpPr>
        <p:spPr>
          <a:xfrm>
            <a:off x="681893" y="3671989"/>
            <a:ext cx="4797425" cy="469382"/>
          </a:xfrm>
        </p:spPr>
        <p:txBody>
          <a:bodyPr lIns="91440" tIns="45720" rIns="91440" bIns="45720" anchor="t"/>
          <a:lstStyle/>
          <a:p>
            <a:r>
              <a:rPr lang="en-US" dirty="0"/>
              <a:t>October 22, 2026</a:t>
            </a:r>
          </a:p>
          <a:p>
            <a:r>
              <a:rPr lang="en-US" sz="2800" b="1" u="sng" dirty="0"/>
              <a:t>Created by:</a:t>
            </a:r>
          </a:p>
        </p:txBody>
      </p:sp>
      <p:sp>
        <p:nvSpPr>
          <p:cNvPr id="7" name="Text Placeholder 6">
            <a:extLst>
              <a:ext uri="{FF2B5EF4-FFF2-40B4-BE49-F238E27FC236}">
                <a16:creationId xmlns:a16="http://schemas.microsoft.com/office/drawing/2014/main" id="{A9AD708C-07C5-4CCE-B44A-7D309F3B522C}"/>
              </a:ext>
            </a:extLst>
          </p:cNvPr>
          <p:cNvSpPr>
            <a:spLocks noGrp="1"/>
          </p:cNvSpPr>
          <p:nvPr>
            <p:ph type="body" sz="quarter" idx="12"/>
          </p:nvPr>
        </p:nvSpPr>
        <p:spPr>
          <a:xfrm>
            <a:off x="681893" y="4648919"/>
            <a:ext cx="8510233" cy="1882156"/>
          </a:xfrm>
        </p:spPr>
        <p:txBody>
          <a:bodyPr lIns="91440" tIns="45720" rIns="91440" bIns="45720" anchor="t"/>
          <a:lstStyle/>
          <a:p>
            <a:r>
              <a:rPr lang="en-US"/>
              <a:t>Jessica L. Ferreira, CP-FS</a:t>
            </a:r>
          </a:p>
          <a:p>
            <a:r>
              <a:rPr lang="en-US"/>
              <a:t>Environmental Analyst III,  Food Safety Trainer</a:t>
            </a:r>
          </a:p>
          <a:p>
            <a:r>
              <a:rPr lang="en-US"/>
              <a:t>Division of Food Protection - Retail Food</a:t>
            </a:r>
          </a:p>
          <a:p>
            <a:r>
              <a:rPr lang="en-US"/>
              <a:t>Bureau of Climate and Environmental Health</a:t>
            </a:r>
          </a:p>
        </p:txBody>
      </p:sp>
    </p:spTree>
    <p:extLst>
      <p:ext uri="{BB962C8B-B14F-4D97-AF65-F5344CB8AC3E}">
        <p14:creationId xmlns:p14="http://schemas.microsoft.com/office/powerpoint/2010/main" val="667354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93288-633A-C97F-D62F-91A84B15BF60}"/>
              </a:ext>
            </a:extLst>
          </p:cNvPr>
          <p:cNvSpPr>
            <a:spLocks noGrp="1"/>
          </p:cNvSpPr>
          <p:nvPr>
            <p:ph type="title"/>
          </p:nvPr>
        </p:nvSpPr>
        <p:spPr/>
        <p:txBody>
          <a:bodyPr/>
          <a:lstStyle/>
          <a:p>
            <a:r>
              <a:rPr lang="en-US"/>
              <a:t>Introduction</a:t>
            </a:r>
          </a:p>
        </p:txBody>
      </p:sp>
      <p:sp>
        <p:nvSpPr>
          <p:cNvPr id="3" name="Content Placeholder 2">
            <a:extLst>
              <a:ext uri="{FF2B5EF4-FFF2-40B4-BE49-F238E27FC236}">
                <a16:creationId xmlns:a16="http://schemas.microsoft.com/office/drawing/2014/main" id="{4805DECA-CEA3-692F-2667-F7A42DC74EA3}"/>
              </a:ext>
            </a:extLst>
          </p:cNvPr>
          <p:cNvSpPr>
            <a:spLocks noGrp="1"/>
          </p:cNvSpPr>
          <p:nvPr>
            <p:ph idx="1"/>
          </p:nvPr>
        </p:nvSpPr>
        <p:spPr/>
        <p:txBody>
          <a:bodyPr>
            <a:normAutofit/>
          </a:bodyPr>
          <a:lstStyle/>
          <a:p>
            <a:pPr marL="0" indent="0" fontAlgn="base">
              <a:lnSpc>
                <a:spcPct val="120000"/>
              </a:lnSpc>
              <a:spcBef>
                <a:spcPts val="0"/>
              </a:spcBef>
              <a:spcAft>
                <a:spcPts val="1200"/>
              </a:spcAft>
              <a:buNone/>
            </a:pPr>
            <a:r>
              <a:rPr lang="en-US" sz="3600" u="sng">
                <a:latin typeface="Avenir LT Pro 55 Roman" panose="020B0503020203020204" pitchFamily="34" charset="0"/>
              </a:rPr>
              <a:t>Environmental Sampling is:</a:t>
            </a:r>
          </a:p>
          <a:p>
            <a:pPr fontAlgn="base">
              <a:lnSpc>
                <a:spcPct val="120000"/>
              </a:lnSpc>
              <a:spcBef>
                <a:spcPts val="0"/>
              </a:spcBef>
              <a:spcAft>
                <a:spcPts val="1200"/>
              </a:spcAft>
              <a:buFont typeface="Wingdings" panose="05000000000000000000" pitchFamily="2" charset="2"/>
              <a:buChar char="Ø"/>
            </a:pPr>
            <a:r>
              <a:rPr lang="en-US"/>
              <a:t>A public health intervention to support prompt response to foodborne illness investigations.</a:t>
            </a:r>
          </a:p>
          <a:p>
            <a:pPr fontAlgn="base">
              <a:lnSpc>
                <a:spcPct val="120000"/>
              </a:lnSpc>
              <a:spcBef>
                <a:spcPts val="0"/>
              </a:spcBef>
              <a:spcAft>
                <a:spcPts val="1200"/>
              </a:spcAft>
              <a:buFont typeface="Wingdings" panose="05000000000000000000" pitchFamily="2" charset="2"/>
              <a:buChar char="Ø"/>
            </a:pPr>
            <a:r>
              <a:rPr lang="en-US"/>
              <a:t>A collaboration between the state and local health officials to conduct thorough investigations around foodborne illnesses. </a:t>
            </a:r>
          </a:p>
          <a:p>
            <a:pPr marL="0" indent="0" fontAlgn="base">
              <a:lnSpc>
                <a:spcPct val="120000"/>
              </a:lnSpc>
              <a:spcBef>
                <a:spcPts val="0"/>
              </a:spcBef>
              <a:spcAft>
                <a:spcPts val="1200"/>
              </a:spcAft>
              <a:buNone/>
            </a:pPr>
            <a:r>
              <a:rPr lang="en-US"/>
              <a:t>This presentation will cover a comprehensive training on how to conduct environmental sampling in food establishments. </a:t>
            </a:r>
            <a:endParaRPr lang="en-US">
              <a:latin typeface="Avenir LT Pro 55 Roman" panose="020B0503020203020204" pitchFamily="34" charset="0"/>
            </a:endParaRPr>
          </a:p>
        </p:txBody>
      </p:sp>
      <p:sp>
        <p:nvSpPr>
          <p:cNvPr id="4" name="Slide Number Placeholder 3">
            <a:extLst>
              <a:ext uri="{FF2B5EF4-FFF2-40B4-BE49-F238E27FC236}">
                <a16:creationId xmlns:a16="http://schemas.microsoft.com/office/drawing/2014/main" id="{6782F5C2-D040-8A5E-F2AB-363F356A2B3C}"/>
              </a:ext>
            </a:extLst>
          </p:cNvPr>
          <p:cNvSpPr>
            <a:spLocks noGrp="1"/>
          </p:cNvSpPr>
          <p:nvPr>
            <p:ph type="sldNum" sz="quarter" idx="4"/>
          </p:nvPr>
        </p:nvSpPr>
        <p:spPr/>
        <p:txBody>
          <a:bodyPr/>
          <a:lstStyle/>
          <a:p>
            <a:fld id="{CA49D0EE-DE7F-324B-A84C-F36708423CDB}" type="slidenum">
              <a:rPr lang="en-US" smtClean="0"/>
              <a:pPr/>
              <a:t>2</a:t>
            </a:fld>
            <a:endParaRPr lang="en-US"/>
          </a:p>
        </p:txBody>
      </p:sp>
    </p:spTree>
    <p:extLst>
      <p:ext uri="{BB962C8B-B14F-4D97-AF65-F5344CB8AC3E}">
        <p14:creationId xmlns:p14="http://schemas.microsoft.com/office/powerpoint/2010/main" val="2879272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40C146-93A6-4B07-9ABB-B8A3D5C49179}"/>
              </a:ext>
            </a:extLst>
          </p:cNvPr>
          <p:cNvSpPr>
            <a:spLocks noGrp="1"/>
          </p:cNvSpPr>
          <p:nvPr>
            <p:ph type="title"/>
          </p:nvPr>
        </p:nvSpPr>
        <p:spPr/>
        <p:txBody>
          <a:bodyPr/>
          <a:lstStyle/>
          <a:p>
            <a:r>
              <a:rPr lang="en-US"/>
              <a:t>Objectives</a:t>
            </a:r>
          </a:p>
        </p:txBody>
      </p:sp>
      <p:sp>
        <p:nvSpPr>
          <p:cNvPr id="4" name="Content Placeholder 3">
            <a:extLst>
              <a:ext uri="{FF2B5EF4-FFF2-40B4-BE49-F238E27FC236}">
                <a16:creationId xmlns:a16="http://schemas.microsoft.com/office/drawing/2014/main" id="{4005328C-7060-468E-AEE7-8A91A4BFCF55}"/>
              </a:ext>
            </a:extLst>
          </p:cNvPr>
          <p:cNvSpPr>
            <a:spLocks noGrp="1"/>
          </p:cNvSpPr>
          <p:nvPr>
            <p:ph idx="1"/>
          </p:nvPr>
        </p:nvSpPr>
        <p:spPr>
          <a:xfrm>
            <a:off x="592822" y="1341477"/>
            <a:ext cx="10972800" cy="4703031"/>
          </a:xfrm>
        </p:spPr>
        <p:txBody>
          <a:bodyPr>
            <a:noAutofit/>
          </a:bodyPr>
          <a:lstStyle/>
          <a:p>
            <a:pPr lvl="1">
              <a:defRPr/>
            </a:pPr>
            <a:r>
              <a:rPr lang="en-US" dirty="0"/>
              <a:t>Environmental Sampling in Outbreak Response</a:t>
            </a:r>
            <a:r>
              <a:rPr lang="en-US" dirty="0">
                <a:solidFill>
                  <a:srgbClr val="013366"/>
                </a:solidFill>
              </a:rPr>
              <a:t>.</a:t>
            </a:r>
          </a:p>
          <a:p>
            <a:pPr lvl="1">
              <a:defRPr/>
            </a:pPr>
            <a:r>
              <a:rPr lang="en-US" dirty="0">
                <a:solidFill>
                  <a:srgbClr val="013366"/>
                </a:solidFill>
              </a:rPr>
              <a:t>Why do sample collection?</a:t>
            </a:r>
          </a:p>
          <a:p>
            <a:pPr lvl="1">
              <a:defRPr/>
            </a:pPr>
            <a:r>
              <a:rPr lang="en-US" dirty="0">
                <a:solidFill>
                  <a:srgbClr val="013366"/>
                </a:solidFill>
              </a:rPr>
              <a:t>What is needed to conduct this activity?</a:t>
            </a:r>
          </a:p>
          <a:p>
            <a:pPr lvl="1">
              <a:defRPr/>
            </a:pPr>
            <a:r>
              <a:rPr lang="en-US" dirty="0">
                <a:solidFill>
                  <a:srgbClr val="013366"/>
                </a:solidFill>
              </a:rPr>
              <a:t>Environmental Sample Submission Form.</a:t>
            </a:r>
          </a:p>
          <a:p>
            <a:pPr lvl="1">
              <a:defRPr/>
            </a:pPr>
            <a:r>
              <a:rPr lang="en-US" dirty="0">
                <a:solidFill>
                  <a:srgbClr val="013366"/>
                </a:solidFill>
              </a:rPr>
              <a:t>Preventing contamination of swabs and samples.</a:t>
            </a:r>
          </a:p>
          <a:p>
            <a:pPr lvl="1">
              <a:defRPr/>
            </a:pPr>
            <a:r>
              <a:rPr lang="en-US" dirty="0">
                <a:solidFill>
                  <a:srgbClr val="013366"/>
                </a:solidFill>
              </a:rPr>
              <a:t>Step by step on how to do Environmental Sampling.</a:t>
            </a:r>
          </a:p>
          <a:p>
            <a:pPr lvl="1">
              <a:defRPr/>
            </a:pPr>
            <a:r>
              <a:rPr lang="en-US" dirty="0">
                <a:solidFill>
                  <a:srgbClr val="013366"/>
                </a:solidFill>
              </a:rPr>
              <a:t>Video: How to conduct an Environmental Assessment.</a:t>
            </a:r>
          </a:p>
          <a:p>
            <a:pPr lvl="1">
              <a:defRPr/>
            </a:pPr>
            <a:r>
              <a:rPr lang="en-US" dirty="0">
                <a:solidFill>
                  <a:srgbClr val="013366"/>
                </a:solidFill>
              </a:rPr>
              <a:t>Important Contacts.</a:t>
            </a:r>
          </a:p>
          <a:p>
            <a:pPr lvl="1">
              <a:defRPr/>
            </a:pPr>
            <a:r>
              <a:rPr lang="en-US" dirty="0">
                <a:solidFill>
                  <a:srgbClr val="013366"/>
                </a:solidFill>
              </a:rPr>
              <a:t>Resources.</a:t>
            </a:r>
          </a:p>
          <a:p>
            <a:pPr lvl="1">
              <a:defRPr/>
            </a:pPr>
            <a:r>
              <a:rPr lang="en-US" dirty="0">
                <a:solidFill>
                  <a:srgbClr val="013366"/>
                </a:solidFill>
              </a:rPr>
              <a:t>Wrap Up – Q &amp; A.</a:t>
            </a:r>
          </a:p>
        </p:txBody>
      </p:sp>
      <p:sp>
        <p:nvSpPr>
          <p:cNvPr id="2" name="Slide Number Placeholder 1">
            <a:extLst>
              <a:ext uri="{FF2B5EF4-FFF2-40B4-BE49-F238E27FC236}">
                <a16:creationId xmlns:a16="http://schemas.microsoft.com/office/drawing/2014/main" id="{D81A83C4-E0BA-4314-B8BF-B643EDC9ED5E}"/>
              </a:ext>
            </a:extLst>
          </p:cNvPr>
          <p:cNvSpPr>
            <a:spLocks noGrp="1"/>
          </p:cNvSpPr>
          <p:nvPr>
            <p:ph type="sldNum" sz="quarter" idx="4"/>
          </p:nvPr>
        </p:nvSpPr>
        <p:spPr>
          <a:prstGeom prst="rect">
            <a:avLst/>
          </a:prstGeom>
        </p:spPr>
        <p:txBody>
          <a:bodyPr/>
          <a:lstStyle/>
          <a:p>
            <a:fld id="{CA49D0EE-DE7F-324B-A84C-F36708423CDB}" type="slidenum">
              <a:rPr lang="en-US" smtClean="0"/>
              <a:pPr/>
              <a:t>3</a:t>
            </a:fld>
            <a:endParaRPr lang="en-US"/>
          </a:p>
        </p:txBody>
      </p:sp>
    </p:spTree>
    <p:extLst>
      <p:ext uri="{BB962C8B-B14F-4D97-AF65-F5344CB8AC3E}">
        <p14:creationId xmlns:p14="http://schemas.microsoft.com/office/powerpoint/2010/main" val="376059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697E17-BCF5-4169-AD27-BB3793BA068F}"/>
              </a:ext>
            </a:extLst>
          </p:cNvPr>
          <p:cNvSpPr>
            <a:spLocks noGrp="1"/>
          </p:cNvSpPr>
          <p:nvPr>
            <p:ph type="title"/>
          </p:nvPr>
        </p:nvSpPr>
        <p:spPr>
          <a:xfrm>
            <a:off x="177054" y="56524"/>
            <a:ext cx="11719304" cy="874654"/>
          </a:xfrm>
        </p:spPr>
        <p:txBody>
          <a:bodyPr>
            <a:normAutofit/>
          </a:bodyPr>
          <a:lstStyle/>
          <a:p>
            <a:r>
              <a:rPr lang="en-US"/>
              <a:t>Environmental Sampling in Outbreak Response</a:t>
            </a:r>
          </a:p>
        </p:txBody>
      </p:sp>
      <p:sp>
        <p:nvSpPr>
          <p:cNvPr id="2" name="Slide Number Placeholder 1">
            <a:extLst>
              <a:ext uri="{FF2B5EF4-FFF2-40B4-BE49-F238E27FC236}">
                <a16:creationId xmlns:a16="http://schemas.microsoft.com/office/drawing/2014/main" id="{24E25C5E-BC81-4CF3-BA2D-D0D14555BD3E}"/>
              </a:ext>
            </a:extLst>
          </p:cNvPr>
          <p:cNvSpPr>
            <a:spLocks noGrp="1"/>
          </p:cNvSpPr>
          <p:nvPr>
            <p:ph type="sldNum" sz="quarter" idx="4"/>
          </p:nvPr>
        </p:nvSpPr>
        <p:spPr/>
        <p:txBody>
          <a:bodyPr/>
          <a:lstStyle/>
          <a:p>
            <a:fld id="{CA49D0EE-DE7F-324B-A84C-F36708423CDB}" type="slidenum">
              <a:rPr lang="en-US" smtClean="0"/>
              <a:pPr/>
              <a:t>4</a:t>
            </a:fld>
            <a:endParaRPr lang="en-US"/>
          </a:p>
        </p:txBody>
      </p:sp>
      <p:sp>
        <p:nvSpPr>
          <p:cNvPr id="3" name="TextBox 2">
            <a:extLst>
              <a:ext uri="{FF2B5EF4-FFF2-40B4-BE49-F238E27FC236}">
                <a16:creationId xmlns:a16="http://schemas.microsoft.com/office/drawing/2014/main" id="{E595DFE3-778D-F90A-2E83-85D25806760C}"/>
              </a:ext>
            </a:extLst>
          </p:cNvPr>
          <p:cNvSpPr txBox="1"/>
          <p:nvPr/>
        </p:nvSpPr>
        <p:spPr>
          <a:xfrm>
            <a:off x="813662" y="1374591"/>
            <a:ext cx="11594186" cy="4555093"/>
          </a:xfrm>
          <a:prstGeom prst="rect">
            <a:avLst/>
          </a:prstGeom>
          <a:noFill/>
        </p:spPr>
        <p:txBody>
          <a:bodyPr wrap="square" lIns="91440" tIns="45720" rIns="91440" bIns="45720" rtlCol="0" anchor="t">
            <a:spAutoFit/>
          </a:bodyPr>
          <a:lstStyle/>
          <a:p>
            <a:r>
              <a:rPr lang="en-US" sz="3600" b="1" u="sng"/>
              <a:t>Why it matters!</a:t>
            </a:r>
          </a:p>
          <a:p>
            <a:endParaRPr lang="en-US" sz="1000" b="1"/>
          </a:p>
          <a:p>
            <a:pPr marL="342900" indent="-342900">
              <a:buFont typeface="Arial" panose="020B0604020202020204" pitchFamily="34" charset="0"/>
              <a:buChar char="•"/>
            </a:pPr>
            <a:r>
              <a:rPr lang="en-US" sz="2800"/>
              <a:t>Identifies the source of illness.</a:t>
            </a:r>
          </a:p>
          <a:p>
            <a:pPr marL="342900" indent="-342900">
              <a:buFont typeface="Arial" panose="020B0604020202020204" pitchFamily="34" charset="0"/>
              <a:buChar char="•"/>
            </a:pPr>
            <a:r>
              <a:rPr lang="en-US" sz="2800"/>
              <a:t>Confirms environmental contamination</a:t>
            </a:r>
          </a:p>
          <a:p>
            <a:pPr marL="342900" indent="-342900">
              <a:buFont typeface="Arial" panose="020B0604020202020204" pitchFamily="34" charset="0"/>
              <a:buChar char="•"/>
            </a:pPr>
            <a:r>
              <a:rPr lang="en-US" sz="2800"/>
              <a:t>Supports outbreak investigations</a:t>
            </a:r>
          </a:p>
          <a:p>
            <a:pPr marL="342900" indent="-342900">
              <a:buFont typeface="Arial" panose="020B0604020202020204" pitchFamily="34" charset="0"/>
              <a:buChar char="•"/>
            </a:pPr>
            <a:r>
              <a:rPr lang="en-US" sz="2800"/>
              <a:t>Guides control measures</a:t>
            </a:r>
          </a:p>
          <a:p>
            <a:pPr marL="342900" indent="-342900">
              <a:buFont typeface="Arial" panose="020B0604020202020204" pitchFamily="34" charset="0"/>
              <a:buChar char="•"/>
            </a:pPr>
            <a:r>
              <a:rPr lang="en-US" sz="2800"/>
              <a:t>Stops ongoing transmission</a:t>
            </a:r>
          </a:p>
          <a:p>
            <a:pPr marL="342900" indent="-342900">
              <a:buFont typeface="Arial" panose="020B0604020202020204" pitchFamily="34" charset="0"/>
              <a:buChar char="•"/>
            </a:pPr>
            <a:r>
              <a:rPr lang="en-US" sz="2800"/>
              <a:t>Verifies effectiveness of interventions</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solidFill>
                <a:schemeClr val="accent5"/>
              </a:solidFill>
            </a:endParaRPr>
          </a:p>
          <a:p>
            <a:r>
              <a:rPr lang="en-US" sz="2800" b="1">
                <a:solidFill>
                  <a:schemeClr val="accent5"/>
                </a:solidFill>
              </a:rPr>
              <a:t>Goal = Prevent Microbial Contamination of Food!</a:t>
            </a:r>
          </a:p>
        </p:txBody>
      </p:sp>
      <p:pic>
        <p:nvPicPr>
          <p:cNvPr id="8" name="Picture 7" descr="Stylized illustration of various microscopic germs and bacteria glowing in green against a dark background, representing environmental sampling and microbial contamination.">
            <a:extLst>
              <a:ext uri="{FF2B5EF4-FFF2-40B4-BE49-F238E27FC236}">
                <a16:creationId xmlns:a16="http://schemas.microsoft.com/office/drawing/2014/main" id="{A7C9EA32-E060-B6EB-EF7B-CB0FA9DC907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175269" y="2133449"/>
            <a:ext cx="2702517" cy="1843643"/>
          </a:xfrm>
          <a:prstGeom prst="rect">
            <a:avLst/>
          </a:prstGeom>
        </p:spPr>
      </p:pic>
    </p:spTree>
    <p:extLst>
      <p:ext uri="{BB962C8B-B14F-4D97-AF65-F5344CB8AC3E}">
        <p14:creationId xmlns:p14="http://schemas.microsoft.com/office/powerpoint/2010/main" val="214259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1E2D4B-A0AC-448F-816F-09FA8174B562}"/>
              </a:ext>
            </a:extLst>
          </p:cNvPr>
          <p:cNvSpPr>
            <a:spLocks noGrp="1"/>
          </p:cNvSpPr>
          <p:nvPr>
            <p:ph type="title"/>
          </p:nvPr>
        </p:nvSpPr>
        <p:spPr/>
        <p:txBody>
          <a:bodyPr/>
          <a:lstStyle/>
          <a:p>
            <a:r>
              <a:rPr lang="en-US"/>
              <a:t>Why - Environmental Sampling? </a:t>
            </a:r>
            <a:r>
              <a:rPr lang="en-US" b="0" i="1"/>
              <a:t>(part 1)</a:t>
            </a:r>
          </a:p>
        </p:txBody>
      </p:sp>
      <p:sp>
        <p:nvSpPr>
          <p:cNvPr id="4" name="TextBox 3">
            <a:extLst>
              <a:ext uri="{FF2B5EF4-FFF2-40B4-BE49-F238E27FC236}">
                <a16:creationId xmlns:a16="http://schemas.microsoft.com/office/drawing/2014/main" id="{400301CC-3A49-2E4F-3888-0B529B57C020}"/>
              </a:ext>
            </a:extLst>
          </p:cNvPr>
          <p:cNvSpPr txBox="1"/>
          <p:nvPr/>
        </p:nvSpPr>
        <p:spPr>
          <a:xfrm>
            <a:off x="431469" y="1830186"/>
            <a:ext cx="7176654" cy="4616648"/>
          </a:xfrm>
          <a:prstGeom prst="rect">
            <a:avLst/>
          </a:prstGeom>
          <a:noFill/>
        </p:spPr>
        <p:txBody>
          <a:bodyPr wrap="square" lIns="91440" tIns="45720" rIns="91440" bIns="45720" anchor="t">
            <a:spAutoFit/>
          </a:bodyPr>
          <a:lstStyle/>
          <a:p>
            <a:pPr marL="342900" indent="-342900">
              <a:buFont typeface="Arial" panose="020B0604020202020204" pitchFamily="34" charset="0"/>
              <a:buChar char="•"/>
              <a:defRPr/>
            </a:pPr>
            <a:r>
              <a:rPr lang="en-US" sz="2800">
                <a:cs typeface="Arial"/>
              </a:rPr>
              <a:t>To initiate corrective actions to eliminate contaminated foods or poor food handling practices which may result in contaminated food.</a:t>
            </a:r>
          </a:p>
          <a:p>
            <a:pPr marL="342900" indent="-342900">
              <a:buFont typeface="Arial" panose="020B0604020202020204" pitchFamily="34" charset="0"/>
              <a:buChar char="•"/>
              <a:defRPr/>
            </a:pPr>
            <a:endParaRPr lang="en-US" sz="1400">
              <a:cs typeface="Arial"/>
            </a:endParaRPr>
          </a:p>
          <a:p>
            <a:pPr marL="342900" indent="-342900">
              <a:buFont typeface="Arial" panose="020B0604020202020204" pitchFamily="34" charset="0"/>
              <a:buChar char="•"/>
              <a:defRPr/>
            </a:pPr>
            <a:r>
              <a:rPr lang="en-US" sz="2800">
                <a:effectLst/>
                <a:cs typeface="Arial"/>
              </a:rPr>
              <a:t>With the assistance of DPH’s WGFIC, it will be determined if environmental sampling is needed</a:t>
            </a:r>
            <a:r>
              <a:rPr lang="en-US" sz="2800">
                <a:cs typeface="Arial"/>
              </a:rPr>
              <a:t> during an outbreak</a:t>
            </a:r>
            <a:r>
              <a:rPr lang="en-US" sz="2800">
                <a:effectLst/>
                <a:cs typeface="Arial"/>
              </a:rPr>
              <a:t>, and the LBOH will lead the sampling investigation.</a:t>
            </a:r>
            <a:endParaRPr lang="en-US" sz="2800">
              <a:effectLst/>
              <a:cs typeface="Arial" panose="020B0604020202020204" pitchFamily="34" charset="0"/>
            </a:endParaRPr>
          </a:p>
          <a:p>
            <a:pPr marL="457200" indent="-457200">
              <a:lnSpc>
                <a:spcPct val="100000"/>
              </a:lnSpc>
              <a:spcBef>
                <a:spcPts val="0"/>
              </a:spcBef>
              <a:buFont typeface="Arial" panose="020B0604020202020204" pitchFamily="34" charset="0"/>
              <a:buChar char="•"/>
              <a:defRPr/>
            </a:pPr>
            <a:endParaRPr lang="en-US" sz="2800">
              <a:effectLst/>
              <a:cs typeface="Arial" panose="020B0604020202020204" pitchFamily="34" charset="0"/>
            </a:endParaRPr>
          </a:p>
        </p:txBody>
      </p:sp>
      <p:pic>
        <p:nvPicPr>
          <p:cNvPr id="5" name="Picture 4" descr="Infographic listing five signs of severe food poisoning, urging viewers to see a doctor if symptoms occur. It features illustrations and labels for bloody diarrhea, fever higher than 102°F, frequent vomiting, dehydration, and diarrhea lasting more than three days, with a red and white color scheme and CDC branding.">
            <a:extLst>
              <a:ext uri="{FF2B5EF4-FFF2-40B4-BE49-F238E27FC236}">
                <a16:creationId xmlns:a16="http://schemas.microsoft.com/office/drawing/2014/main" id="{C03263B9-609D-A6E4-5189-5F9B0648EA59}"/>
              </a:ext>
            </a:extLst>
          </p:cNvPr>
          <p:cNvPicPr>
            <a:picLocks noChangeAspect="1"/>
          </p:cNvPicPr>
          <p:nvPr/>
        </p:nvPicPr>
        <p:blipFill>
          <a:blip r:embed="rId3"/>
          <a:stretch>
            <a:fillRect/>
          </a:stretch>
        </p:blipFill>
        <p:spPr>
          <a:xfrm>
            <a:off x="8030479" y="1274541"/>
            <a:ext cx="3535143" cy="4525963"/>
          </a:xfrm>
          <a:prstGeom prst="rect">
            <a:avLst/>
          </a:prstGeom>
          <a:noFill/>
        </p:spPr>
      </p:pic>
      <p:sp>
        <p:nvSpPr>
          <p:cNvPr id="2" name="Slide Number Placeholder 1">
            <a:extLst>
              <a:ext uri="{FF2B5EF4-FFF2-40B4-BE49-F238E27FC236}">
                <a16:creationId xmlns:a16="http://schemas.microsoft.com/office/drawing/2014/main" id="{2622EC00-585E-4A23-AF96-556A047AAD8E}"/>
              </a:ext>
            </a:extLst>
          </p:cNvPr>
          <p:cNvSpPr>
            <a:spLocks noGrp="1"/>
          </p:cNvSpPr>
          <p:nvPr>
            <p:ph type="sldNum" sz="quarter" idx="4"/>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266970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B4CE30-C587-4767-B650-3599D07BF0C2}"/>
              </a:ext>
            </a:extLst>
          </p:cNvPr>
          <p:cNvSpPr>
            <a:spLocks noGrp="1"/>
          </p:cNvSpPr>
          <p:nvPr>
            <p:ph type="title"/>
          </p:nvPr>
        </p:nvSpPr>
        <p:spPr/>
        <p:txBody>
          <a:bodyPr/>
          <a:lstStyle/>
          <a:p>
            <a:r>
              <a:rPr lang="en-US"/>
              <a:t>Why - Environmental Sampling?</a:t>
            </a:r>
            <a:r>
              <a:rPr lang="en-US" b="0" i="1"/>
              <a:t> (part 2)</a:t>
            </a:r>
            <a:endParaRPr lang="en-US"/>
          </a:p>
        </p:txBody>
      </p:sp>
      <p:sp>
        <p:nvSpPr>
          <p:cNvPr id="4" name="Content Placeholder 3">
            <a:extLst>
              <a:ext uri="{FF2B5EF4-FFF2-40B4-BE49-F238E27FC236}">
                <a16:creationId xmlns:a16="http://schemas.microsoft.com/office/drawing/2014/main" id="{01AA6BC5-D85B-D4EF-13B1-DCCE04F64F64}"/>
              </a:ext>
            </a:extLst>
          </p:cNvPr>
          <p:cNvSpPr>
            <a:spLocks noGrp="1"/>
          </p:cNvSpPr>
          <p:nvPr>
            <p:ph idx="1"/>
          </p:nvPr>
        </p:nvSpPr>
        <p:spPr>
          <a:xfrm>
            <a:off x="592822" y="1527748"/>
            <a:ext cx="5084964" cy="3802504"/>
          </a:xfrm>
        </p:spPr>
        <p:txBody>
          <a:bodyPr>
            <a:normAutofit fontScale="85000" lnSpcReduction="10000"/>
          </a:bodyPr>
          <a:lstStyle/>
          <a:p>
            <a:pPr>
              <a:lnSpc>
                <a:spcPct val="100000"/>
              </a:lnSpc>
              <a:spcBef>
                <a:spcPts val="0"/>
              </a:spcBef>
              <a:spcAft>
                <a:spcPts val="1200"/>
              </a:spcAft>
            </a:pPr>
            <a:r>
              <a:rPr lang="en-US" b="1"/>
              <a:t>Educate On</a:t>
            </a:r>
            <a:r>
              <a:rPr lang="en-US"/>
              <a:t>:</a:t>
            </a:r>
          </a:p>
          <a:p>
            <a:pPr marL="457200" indent="-457200">
              <a:lnSpc>
                <a:spcPct val="100000"/>
              </a:lnSpc>
              <a:buFont typeface="Arial" panose="020B0604020202020204" pitchFamily="34" charset="0"/>
              <a:buChar char="•"/>
            </a:pPr>
            <a:r>
              <a:rPr lang="en-US"/>
              <a:t>Proper Cleaning and Sanitization</a:t>
            </a:r>
          </a:p>
          <a:p>
            <a:pPr marL="457200" indent="-457200">
              <a:lnSpc>
                <a:spcPct val="100000"/>
              </a:lnSpc>
              <a:buFont typeface="Arial" panose="020B0604020202020204" pitchFamily="34" charset="0"/>
              <a:buChar char="•"/>
            </a:pPr>
            <a:r>
              <a:rPr lang="en-US"/>
              <a:t>Recognizing Employee Illness</a:t>
            </a:r>
          </a:p>
          <a:p>
            <a:pPr marL="457200" indent="-457200">
              <a:lnSpc>
                <a:spcPct val="100000"/>
              </a:lnSpc>
              <a:buFont typeface="Arial" panose="020B0604020202020204" pitchFamily="34" charset="0"/>
              <a:buChar char="•"/>
            </a:pPr>
            <a:r>
              <a:rPr lang="en-US"/>
              <a:t>Preventing Cross Contamination</a:t>
            </a:r>
          </a:p>
          <a:p>
            <a:pPr marL="457200" indent="-457200">
              <a:lnSpc>
                <a:spcPct val="100000"/>
              </a:lnSpc>
              <a:buFont typeface="Arial" panose="020B0604020202020204" pitchFamily="34" charset="0"/>
              <a:buChar char="•"/>
            </a:pPr>
            <a:r>
              <a:rPr lang="en-US"/>
              <a:t>Not to Use Bare Hand Contact</a:t>
            </a:r>
          </a:p>
          <a:p>
            <a:pPr marL="457200" indent="-457200">
              <a:lnSpc>
                <a:spcPct val="100000"/>
              </a:lnSpc>
              <a:buFont typeface="Arial" panose="020B0604020202020204" pitchFamily="34" charset="0"/>
              <a:buChar char="•"/>
            </a:pPr>
            <a:r>
              <a:rPr lang="en-US"/>
              <a:t>Proper Handwashing</a:t>
            </a:r>
          </a:p>
        </p:txBody>
      </p:sp>
      <p:pic>
        <p:nvPicPr>
          <p:cNvPr id="6" name="Picture 5" descr="A group of people in aprons standing in a kitchen">
            <a:extLst>
              <a:ext uri="{FF2B5EF4-FFF2-40B4-BE49-F238E27FC236}">
                <a16:creationId xmlns:a16="http://schemas.microsoft.com/office/drawing/2014/main" id="{26BCB290-F3CE-C4FE-39F0-9F6A20FD121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79222" y="1838791"/>
            <a:ext cx="5654077" cy="3180418"/>
          </a:xfrm>
          <a:prstGeom prst="rect">
            <a:avLst/>
          </a:prstGeom>
        </p:spPr>
      </p:pic>
      <p:sp>
        <p:nvSpPr>
          <p:cNvPr id="2" name="Slide Number Placeholder 1">
            <a:extLst>
              <a:ext uri="{FF2B5EF4-FFF2-40B4-BE49-F238E27FC236}">
                <a16:creationId xmlns:a16="http://schemas.microsoft.com/office/drawing/2014/main" id="{2622EC00-585E-4A23-AF96-556A047AAD8E}"/>
              </a:ext>
            </a:extLst>
          </p:cNvPr>
          <p:cNvSpPr>
            <a:spLocks noGrp="1"/>
          </p:cNvSpPr>
          <p:nvPr>
            <p:ph type="sldNum" sz="quarter" idx="4"/>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49D0EE-DE7F-324B-A84C-F36708423CDB}"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43150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B31ABF5-48CA-934F-433A-F19E622BAB4C}"/>
              </a:ext>
            </a:extLst>
          </p:cNvPr>
          <p:cNvSpPr>
            <a:spLocks noGrp="1"/>
          </p:cNvSpPr>
          <p:nvPr>
            <p:ph type="title"/>
          </p:nvPr>
        </p:nvSpPr>
        <p:spPr/>
        <p:txBody>
          <a:bodyPr/>
          <a:lstStyle/>
          <a:p>
            <a:r>
              <a:rPr lang="en-US"/>
              <a:t>Preparation is Key</a:t>
            </a:r>
          </a:p>
        </p:txBody>
      </p:sp>
      <p:sp>
        <p:nvSpPr>
          <p:cNvPr id="7" name="Content Placeholder 6">
            <a:extLst>
              <a:ext uri="{FF2B5EF4-FFF2-40B4-BE49-F238E27FC236}">
                <a16:creationId xmlns:a16="http://schemas.microsoft.com/office/drawing/2014/main" id="{29DAEAF7-1752-C7C9-2367-A1697FAAEE1E}"/>
              </a:ext>
            </a:extLst>
          </p:cNvPr>
          <p:cNvSpPr>
            <a:spLocks noGrp="1"/>
          </p:cNvSpPr>
          <p:nvPr>
            <p:ph idx="1"/>
          </p:nvPr>
        </p:nvSpPr>
        <p:spPr/>
        <p:txBody>
          <a:bodyPr>
            <a:normAutofit/>
          </a:bodyPr>
          <a:lstStyle/>
          <a:p>
            <a:pPr>
              <a:lnSpc>
                <a:spcPct val="100000"/>
              </a:lnSpc>
              <a:spcBef>
                <a:spcPts val="0"/>
              </a:spcBef>
              <a:spcAft>
                <a:spcPts val="1200"/>
              </a:spcAft>
            </a:pPr>
            <a:r>
              <a:rPr lang="en-US" b="1"/>
              <a:t>Coordination with the State Public Health Lab!</a:t>
            </a:r>
          </a:p>
          <a:p>
            <a:pPr marL="457200" indent="-457200">
              <a:lnSpc>
                <a:spcPct val="100000"/>
              </a:lnSpc>
              <a:spcBef>
                <a:spcPts val="0"/>
              </a:spcBef>
              <a:spcAft>
                <a:spcPts val="1200"/>
              </a:spcAft>
              <a:buFont typeface="Arial" panose="020B0604020202020204" pitchFamily="34" charset="0"/>
              <a:buChar char="•"/>
            </a:pPr>
            <a:r>
              <a:rPr lang="en-US"/>
              <a:t>Receives samples weekly on  Mondays, Tuesdays, or Wednesdays Only</a:t>
            </a:r>
          </a:p>
          <a:p>
            <a:pPr marL="457200" indent="-457200">
              <a:lnSpc>
                <a:spcPct val="100000"/>
              </a:lnSpc>
              <a:spcBef>
                <a:spcPts val="0"/>
              </a:spcBef>
              <a:spcAft>
                <a:spcPts val="1200"/>
              </a:spcAft>
              <a:buFont typeface="Arial" panose="020B0604020202020204" pitchFamily="34" charset="0"/>
              <a:buChar char="•"/>
            </a:pPr>
            <a:r>
              <a:rPr lang="en-US"/>
              <a:t>DPH can assist with supplies, training, and sample logistics if needed by the LBOH.</a:t>
            </a:r>
          </a:p>
          <a:p>
            <a:pPr marL="457200" indent="-457200">
              <a:lnSpc>
                <a:spcPct val="100000"/>
              </a:lnSpc>
              <a:spcBef>
                <a:spcPts val="0"/>
              </a:spcBef>
              <a:spcAft>
                <a:spcPts val="1200"/>
              </a:spcAft>
              <a:buFont typeface="Arial" panose="020B0604020202020204" pitchFamily="34" charset="0"/>
              <a:buChar char="•"/>
            </a:pPr>
            <a:r>
              <a:rPr lang="en-US"/>
              <a:t>Having the right supplies to collect aseptic samples is essential! ​</a:t>
            </a:r>
          </a:p>
          <a:p>
            <a:pPr>
              <a:lnSpc>
                <a:spcPct val="100000"/>
              </a:lnSpc>
              <a:spcBef>
                <a:spcPts val="1200"/>
              </a:spcBef>
              <a:spcAft>
                <a:spcPts val="1200"/>
              </a:spcAft>
            </a:pPr>
            <a:r>
              <a:rPr lang="en-US"/>
              <a:t>Sample integrity can be questioned and can be of no legal use for further enforcement action if needed.</a:t>
            </a:r>
          </a:p>
        </p:txBody>
      </p:sp>
      <p:sp>
        <p:nvSpPr>
          <p:cNvPr id="2" name="Slide Number Placeholder 1">
            <a:extLst>
              <a:ext uri="{FF2B5EF4-FFF2-40B4-BE49-F238E27FC236}">
                <a16:creationId xmlns:a16="http://schemas.microsoft.com/office/drawing/2014/main" id="{0A38A88F-C1F4-D021-AA26-B26842B57321}"/>
              </a:ext>
            </a:extLst>
          </p:cNvPr>
          <p:cNvSpPr>
            <a:spLocks noGrp="1"/>
          </p:cNvSpPr>
          <p:nvPr>
            <p:ph type="sldNum" sz="quarter" idx="4"/>
          </p:nvPr>
        </p:nvSpPr>
        <p:spPr/>
        <p:txBody>
          <a:bodyPr/>
          <a:lstStyle/>
          <a:p>
            <a:fld id="{CA49D0EE-DE7F-324B-A84C-F36708423CDB}" type="slidenum">
              <a:rPr lang="en-US" smtClean="0"/>
              <a:pPr/>
              <a:t>7</a:t>
            </a:fld>
            <a:endParaRPr lang="en-US"/>
          </a:p>
        </p:txBody>
      </p:sp>
    </p:spTree>
    <p:extLst>
      <p:ext uri="{BB962C8B-B14F-4D97-AF65-F5344CB8AC3E}">
        <p14:creationId xmlns:p14="http://schemas.microsoft.com/office/powerpoint/2010/main" val="232563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491B-D050-AA3F-48B1-CF6E80B7A714}"/>
              </a:ext>
            </a:extLst>
          </p:cNvPr>
          <p:cNvSpPr>
            <a:spLocks noGrp="1"/>
          </p:cNvSpPr>
          <p:nvPr>
            <p:ph type="title"/>
          </p:nvPr>
        </p:nvSpPr>
        <p:spPr/>
        <p:txBody>
          <a:bodyPr/>
          <a:lstStyle/>
          <a:p>
            <a:r>
              <a:rPr lang="en-US"/>
              <a:t>What You Will Need </a:t>
            </a:r>
            <a:r>
              <a:rPr lang="en-US" b="0" i="1"/>
              <a:t>(part 1)</a:t>
            </a:r>
          </a:p>
        </p:txBody>
      </p:sp>
      <p:sp>
        <p:nvSpPr>
          <p:cNvPr id="4" name="Content Placeholder 3">
            <a:extLst>
              <a:ext uri="{FF2B5EF4-FFF2-40B4-BE49-F238E27FC236}">
                <a16:creationId xmlns:a16="http://schemas.microsoft.com/office/drawing/2014/main" id="{D7C1C168-F399-C81C-4811-FE759CCE449C}"/>
              </a:ext>
            </a:extLst>
          </p:cNvPr>
          <p:cNvSpPr>
            <a:spLocks noGrp="1"/>
          </p:cNvSpPr>
          <p:nvPr>
            <p:ph idx="1"/>
          </p:nvPr>
        </p:nvSpPr>
        <p:spPr>
          <a:xfrm>
            <a:off x="387920" y="1386134"/>
            <a:ext cx="5610430" cy="4728063"/>
          </a:xfrm>
        </p:spPr>
        <p:txBody>
          <a:bodyPr vert="horz" lIns="91440" tIns="45720" rIns="91440" bIns="45720" rtlCol="0" anchor="t">
            <a:normAutofit/>
          </a:bodyPr>
          <a:lstStyle/>
          <a:p>
            <a:r>
              <a:rPr lang="en-US" sz="2800" b="1">
                <a:solidFill>
                  <a:srgbClr val="013366"/>
                </a:solidFill>
                <a:latin typeface="+mn-lt"/>
                <a:cs typeface="Arial"/>
              </a:rPr>
              <a:t>Field Equipment</a:t>
            </a:r>
          </a:p>
          <a:p>
            <a:endParaRPr lang="en-US" sz="900" b="1" u="sng">
              <a:solidFill>
                <a:srgbClr val="013366"/>
              </a:solidFill>
              <a:latin typeface="+mn-lt"/>
            </a:endParaRPr>
          </a:p>
          <a:p>
            <a:pPr marL="457200" indent="-457200">
              <a:buFont typeface="Arial" panose="020B0604020202020204" pitchFamily="34" charset="0"/>
              <a:buChar char="•"/>
            </a:pPr>
            <a:r>
              <a:rPr lang="en-US" sz="2800">
                <a:solidFill>
                  <a:srgbClr val="013366"/>
                </a:solidFill>
                <a:latin typeface="+mn-lt"/>
                <a:cs typeface="Arial"/>
              </a:rPr>
              <a:t>ID/Credentials</a:t>
            </a:r>
          </a:p>
          <a:p>
            <a:pPr marL="457200" indent="-457200">
              <a:buFont typeface="Arial" panose="020B0604020202020204" pitchFamily="34" charset="0"/>
              <a:buChar char="•"/>
            </a:pPr>
            <a:r>
              <a:rPr lang="en-US" sz="2800">
                <a:solidFill>
                  <a:srgbClr val="013366"/>
                </a:solidFill>
                <a:latin typeface="+mn-lt"/>
                <a:cs typeface="Arial"/>
              </a:rPr>
              <a:t>Calibrated Thermometer</a:t>
            </a:r>
          </a:p>
          <a:p>
            <a:pPr marL="457200" indent="-457200">
              <a:buFont typeface="Arial" panose="020B0604020202020204" pitchFamily="34" charset="0"/>
              <a:buChar char="•"/>
            </a:pPr>
            <a:r>
              <a:rPr lang="en-US" sz="2800">
                <a:solidFill>
                  <a:srgbClr val="013366"/>
                </a:solidFill>
                <a:latin typeface="+mn-lt"/>
                <a:cs typeface="Arial"/>
              </a:rPr>
              <a:t>Alcohol Swabs</a:t>
            </a:r>
          </a:p>
          <a:p>
            <a:pPr marL="457200" indent="-457200">
              <a:buFont typeface="Arial" panose="020B0604020202020204" pitchFamily="34" charset="0"/>
              <a:buChar char="•"/>
            </a:pPr>
            <a:r>
              <a:rPr lang="en-US" sz="2800">
                <a:solidFill>
                  <a:srgbClr val="013366"/>
                </a:solidFill>
                <a:latin typeface="+mn-lt"/>
                <a:cs typeface="Arial"/>
              </a:rPr>
              <a:t>Sanitizer Test Kits</a:t>
            </a:r>
          </a:p>
          <a:p>
            <a:pPr marL="457200" indent="-457200">
              <a:buFont typeface="Arial" panose="020B0604020202020204" pitchFamily="34" charset="0"/>
              <a:buChar char="•"/>
            </a:pPr>
            <a:r>
              <a:rPr lang="en-US" sz="2800">
                <a:solidFill>
                  <a:srgbClr val="013366"/>
                </a:solidFill>
                <a:latin typeface="+mn-lt"/>
                <a:cs typeface="Arial"/>
              </a:rPr>
              <a:t>Camera/Batteries</a:t>
            </a:r>
          </a:p>
          <a:p>
            <a:pPr marL="457200" indent="-457200">
              <a:buFont typeface="Arial" panose="020B0604020202020204" pitchFamily="34" charset="0"/>
              <a:buChar char="•"/>
            </a:pPr>
            <a:r>
              <a:rPr lang="en-US" sz="2800">
                <a:solidFill>
                  <a:srgbClr val="013366"/>
                </a:solidFill>
                <a:latin typeface="+mn-lt"/>
                <a:cs typeface="Arial"/>
              </a:rPr>
              <a:t>Black Pen/Black Permanent Marker</a:t>
            </a:r>
          </a:p>
        </p:txBody>
      </p:sp>
      <p:sp>
        <p:nvSpPr>
          <p:cNvPr id="6" name="TextBox 5">
            <a:extLst>
              <a:ext uri="{FF2B5EF4-FFF2-40B4-BE49-F238E27FC236}">
                <a16:creationId xmlns:a16="http://schemas.microsoft.com/office/drawing/2014/main" id="{6AAF1C5F-F25D-DD66-C319-271227F20FE8}"/>
              </a:ext>
            </a:extLst>
          </p:cNvPr>
          <p:cNvSpPr txBox="1"/>
          <p:nvPr/>
        </p:nvSpPr>
        <p:spPr>
          <a:xfrm>
            <a:off x="5607316" y="1114726"/>
            <a:ext cx="6096000" cy="523220"/>
          </a:xfrm>
          <a:prstGeom prst="rect">
            <a:avLst/>
          </a:prstGeom>
          <a:noFill/>
        </p:spPr>
        <p:txBody>
          <a:bodyPr wrap="square">
            <a:spAutoFit/>
          </a:bodyPr>
          <a:lstStyle/>
          <a:p>
            <a:r>
              <a:rPr lang="en-US" sz="2800" b="1">
                <a:cs typeface="Arial" panose="020B0604020202020204" pitchFamily="34" charset="0"/>
              </a:rPr>
              <a:t>Clothing</a:t>
            </a:r>
          </a:p>
        </p:txBody>
      </p:sp>
      <p:sp>
        <p:nvSpPr>
          <p:cNvPr id="8" name="TextBox 7">
            <a:extLst>
              <a:ext uri="{FF2B5EF4-FFF2-40B4-BE49-F238E27FC236}">
                <a16:creationId xmlns:a16="http://schemas.microsoft.com/office/drawing/2014/main" id="{3C5432AE-A627-0D41-256C-CA8FD666B444}"/>
              </a:ext>
            </a:extLst>
          </p:cNvPr>
          <p:cNvSpPr txBox="1"/>
          <p:nvPr/>
        </p:nvSpPr>
        <p:spPr>
          <a:xfrm>
            <a:off x="5607316" y="1579082"/>
            <a:ext cx="6584684" cy="4247317"/>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800">
                <a:solidFill>
                  <a:srgbClr val="013366"/>
                </a:solidFill>
                <a:cs typeface="Arial"/>
              </a:rPr>
              <a:t>Lab Coat (Laundered or disposable)</a:t>
            </a:r>
          </a:p>
          <a:p>
            <a:pPr marL="457200" indent="-457200">
              <a:buFont typeface="Arial" panose="020B0604020202020204" pitchFamily="34" charset="0"/>
              <a:buChar char="•"/>
            </a:pPr>
            <a:r>
              <a:rPr lang="en-US" sz="2800">
                <a:solidFill>
                  <a:srgbClr val="013366"/>
                </a:solidFill>
                <a:cs typeface="Arial"/>
              </a:rPr>
              <a:t>Hair/Beard Restraint</a:t>
            </a:r>
          </a:p>
          <a:p>
            <a:pPr marL="457200" indent="-457200">
              <a:buFont typeface="Arial" panose="020B0604020202020204" pitchFamily="34" charset="0"/>
              <a:buChar char="•"/>
            </a:pPr>
            <a:r>
              <a:rPr lang="en-US" sz="2800">
                <a:solidFill>
                  <a:srgbClr val="013366"/>
                </a:solidFill>
                <a:cs typeface="Arial"/>
              </a:rPr>
              <a:t>Rubber Soled Non-Slip Shoes</a:t>
            </a:r>
          </a:p>
          <a:p>
            <a:pPr marL="457200" indent="-457200">
              <a:buFont typeface="Arial" panose="020B0604020202020204" pitchFamily="34" charset="0"/>
              <a:buChar char="•"/>
            </a:pPr>
            <a:r>
              <a:rPr lang="en-US" sz="2800">
                <a:solidFill>
                  <a:srgbClr val="013366"/>
                </a:solidFill>
                <a:cs typeface="Arial"/>
              </a:rPr>
              <a:t>Bootie Covers</a:t>
            </a:r>
          </a:p>
          <a:p>
            <a:pPr marL="0" indent="0">
              <a:spcBef>
                <a:spcPts val="1200"/>
              </a:spcBef>
              <a:buNone/>
            </a:pPr>
            <a:r>
              <a:rPr lang="en-US" sz="2800" b="1">
                <a:solidFill>
                  <a:srgbClr val="013366"/>
                </a:solidFill>
                <a:cs typeface="Arial"/>
              </a:rPr>
              <a:t>Documents</a:t>
            </a:r>
          </a:p>
          <a:p>
            <a:pPr marL="0" indent="0">
              <a:buNone/>
            </a:pPr>
            <a:endParaRPr lang="en-US" sz="800" b="1" u="sng">
              <a:solidFill>
                <a:srgbClr val="013366"/>
              </a:solidFill>
              <a:cs typeface="Arial" panose="020B0604020202020204" pitchFamily="34" charset="0"/>
            </a:endParaRPr>
          </a:p>
          <a:p>
            <a:pPr marL="457200" indent="-457200">
              <a:buFont typeface="Arial" panose="020B0604020202020204" pitchFamily="34" charset="0"/>
              <a:buChar char="•"/>
            </a:pPr>
            <a:r>
              <a:rPr lang="en-US" sz="2800">
                <a:solidFill>
                  <a:srgbClr val="013366"/>
                </a:solidFill>
                <a:cs typeface="Arial"/>
              </a:rPr>
              <a:t>Environmental Sample Submission Form (COC)</a:t>
            </a:r>
          </a:p>
          <a:p>
            <a:pPr marL="457200" indent="-457200">
              <a:buFont typeface="Arial" panose="020B0604020202020204" pitchFamily="34" charset="0"/>
              <a:buChar char="•"/>
            </a:pPr>
            <a:r>
              <a:rPr lang="en-US" sz="2800">
                <a:solidFill>
                  <a:srgbClr val="013366"/>
                </a:solidFill>
                <a:cs typeface="Arial"/>
              </a:rPr>
              <a:t>Inspection Forms</a:t>
            </a:r>
          </a:p>
          <a:p>
            <a:pPr marL="457200" indent="-457200">
              <a:buFont typeface="Arial" panose="020B0604020202020204" pitchFamily="34" charset="0"/>
              <a:buChar char="•"/>
            </a:pPr>
            <a:r>
              <a:rPr lang="en-US" sz="2800">
                <a:solidFill>
                  <a:srgbClr val="013366"/>
                </a:solidFill>
                <a:cs typeface="Arial"/>
              </a:rPr>
              <a:t>Labels</a:t>
            </a:r>
          </a:p>
        </p:txBody>
      </p:sp>
      <p:sp>
        <p:nvSpPr>
          <p:cNvPr id="2" name="Slide Number Placeholder 1">
            <a:extLst>
              <a:ext uri="{FF2B5EF4-FFF2-40B4-BE49-F238E27FC236}">
                <a16:creationId xmlns:a16="http://schemas.microsoft.com/office/drawing/2014/main" id="{013580D0-4D8F-5EA5-B8B7-CE69F763FD7D}"/>
              </a:ext>
            </a:extLst>
          </p:cNvPr>
          <p:cNvSpPr>
            <a:spLocks noGrp="1"/>
          </p:cNvSpPr>
          <p:nvPr>
            <p:ph type="sldNum" sz="quarter" idx="4"/>
          </p:nvPr>
        </p:nvSpPr>
        <p:spPr/>
        <p:txBody>
          <a:bodyPr/>
          <a:lstStyle/>
          <a:p>
            <a:fld id="{CA49D0EE-DE7F-324B-A84C-F36708423CDB}" type="slidenum">
              <a:rPr lang="en-US" smtClean="0"/>
              <a:pPr/>
              <a:t>8</a:t>
            </a:fld>
            <a:endParaRPr lang="en-US"/>
          </a:p>
        </p:txBody>
      </p:sp>
    </p:spTree>
    <p:extLst>
      <p:ext uri="{BB962C8B-B14F-4D97-AF65-F5344CB8AC3E}">
        <p14:creationId xmlns:p14="http://schemas.microsoft.com/office/powerpoint/2010/main" val="2038767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4626EC-7184-8455-D209-024811718198}"/>
              </a:ext>
            </a:extLst>
          </p:cNvPr>
          <p:cNvSpPr>
            <a:spLocks noGrp="1"/>
          </p:cNvSpPr>
          <p:nvPr>
            <p:ph type="title"/>
          </p:nvPr>
        </p:nvSpPr>
        <p:spPr/>
        <p:txBody>
          <a:bodyPr/>
          <a:lstStyle/>
          <a:p>
            <a:r>
              <a:rPr lang="en-US"/>
              <a:t>What You Will Need </a:t>
            </a:r>
            <a:r>
              <a:rPr lang="en-US" b="0" i="1"/>
              <a:t>(part 2)</a:t>
            </a:r>
            <a:endParaRPr lang="en-US"/>
          </a:p>
        </p:txBody>
      </p:sp>
      <p:sp>
        <p:nvSpPr>
          <p:cNvPr id="4" name="Content Placeholder 3">
            <a:extLst>
              <a:ext uri="{FF2B5EF4-FFF2-40B4-BE49-F238E27FC236}">
                <a16:creationId xmlns:a16="http://schemas.microsoft.com/office/drawing/2014/main" id="{030E38C2-4E8C-B53F-5A4C-B61EBDF203A8}"/>
              </a:ext>
            </a:extLst>
          </p:cNvPr>
          <p:cNvSpPr>
            <a:spLocks noGrp="1"/>
          </p:cNvSpPr>
          <p:nvPr>
            <p:ph idx="1"/>
          </p:nvPr>
        </p:nvSpPr>
        <p:spPr/>
        <p:txBody>
          <a:bodyPr vert="horz" lIns="91440" tIns="45720" rIns="91440" bIns="45720" rtlCol="0" anchor="t">
            <a:normAutofit/>
          </a:bodyPr>
          <a:lstStyle/>
          <a:p>
            <a:r>
              <a:rPr lang="en-US" sz="3600" b="1" dirty="0">
                <a:solidFill>
                  <a:srgbClr val="013366"/>
                </a:solidFill>
                <a:latin typeface="+mn-lt"/>
                <a:cs typeface="Arial"/>
              </a:rPr>
              <a:t>Required Items:</a:t>
            </a:r>
          </a:p>
          <a:p>
            <a:endParaRPr lang="en-US" sz="1000" b="1" u="sng" dirty="0">
              <a:solidFill>
                <a:srgbClr val="013366"/>
              </a:solidFill>
              <a:latin typeface="+mn-lt"/>
            </a:endParaRPr>
          </a:p>
          <a:p>
            <a:pPr marL="457200" indent="-457200">
              <a:buFont typeface="Arial" panose="020B0604020202020204" pitchFamily="34" charset="0"/>
              <a:buChar char="•"/>
            </a:pPr>
            <a:r>
              <a:rPr lang="en-US" dirty="0">
                <a:solidFill>
                  <a:srgbClr val="013366"/>
                </a:solidFill>
                <a:latin typeface="+mn-lt"/>
                <a:cs typeface="Arial"/>
              </a:rPr>
              <a:t>Sterile Bags (aka Whirl-Pak Bags)</a:t>
            </a:r>
          </a:p>
          <a:p>
            <a:pPr marL="457200" indent="-457200">
              <a:buFont typeface="Arial" panose="020B0604020202020204" pitchFamily="34" charset="0"/>
              <a:buChar char="•"/>
            </a:pPr>
            <a:r>
              <a:rPr lang="en-US" dirty="0">
                <a:solidFill>
                  <a:srgbClr val="013366"/>
                </a:solidFill>
                <a:latin typeface="+mn-lt"/>
                <a:cs typeface="Arial"/>
              </a:rPr>
              <a:t>Sterile Swabs and Dacron Swabs / Sponges</a:t>
            </a:r>
            <a:endParaRPr lang="en-US" dirty="0">
              <a:solidFill>
                <a:srgbClr val="013366"/>
              </a:solidFill>
              <a:latin typeface="+mn-lt"/>
            </a:endParaRPr>
          </a:p>
          <a:p>
            <a:pPr marL="457200" indent="-457200">
              <a:buFont typeface="Arial" panose="020B0604020202020204" pitchFamily="34" charset="0"/>
              <a:buChar char="•"/>
            </a:pPr>
            <a:r>
              <a:rPr lang="en-US" dirty="0">
                <a:solidFill>
                  <a:srgbClr val="013366"/>
                </a:solidFill>
                <a:latin typeface="+mn-lt"/>
                <a:cs typeface="Arial"/>
              </a:rPr>
              <a:t>Appropriate Media </a:t>
            </a:r>
            <a:r>
              <a:rPr lang="en-US" sz="2000" i="1" dirty="0">
                <a:solidFill>
                  <a:srgbClr val="013366"/>
                </a:solidFill>
                <a:latin typeface="+mn-lt"/>
                <a:cs typeface="Arial"/>
              </a:rPr>
              <a:t>(if applicable – will need to coordinate with the lab.)</a:t>
            </a:r>
          </a:p>
          <a:p>
            <a:pPr marL="457200" indent="-457200">
              <a:buFont typeface="Arial" panose="020B0604020202020204" pitchFamily="34" charset="0"/>
              <a:buChar char="•"/>
            </a:pPr>
            <a:r>
              <a:rPr lang="en-US" dirty="0">
                <a:solidFill>
                  <a:srgbClr val="013366"/>
                </a:solidFill>
                <a:latin typeface="+mn-lt"/>
                <a:cs typeface="Arial"/>
              </a:rPr>
              <a:t>Sterile Disposable Gloves</a:t>
            </a:r>
          </a:p>
          <a:p>
            <a:pPr marL="457200" indent="-457200">
              <a:buFont typeface="Arial" panose="020B0604020202020204" pitchFamily="34" charset="0"/>
              <a:buChar char="•"/>
            </a:pPr>
            <a:r>
              <a:rPr lang="en-US" dirty="0">
                <a:solidFill>
                  <a:srgbClr val="013366"/>
                </a:solidFill>
                <a:latin typeface="+mn-lt"/>
                <a:cs typeface="Arial"/>
              </a:rPr>
              <a:t>Cooler with Ice Packs / Bagged Ice</a:t>
            </a:r>
          </a:p>
          <a:p>
            <a:pPr marL="457200" indent="-457200">
              <a:buFont typeface="Arial" panose="020B0604020202020204" pitchFamily="34" charset="0"/>
              <a:buChar char="•"/>
            </a:pPr>
            <a:r>
              <a:rPr lang="en-US" dirty="0">
                <a:solidFill>
                  <a:srgbClr val="013366"/>
                </a:solidFill>
                <a:latin typeface="+mn-lt"/>
                <a:cs typeface="Arial"/>
              </a:rPr>
              <a:t>Trash Bags </a:t>
            </a:r>
          </a:p>
          <a:p>
            <a:pPr marL="457200" indent="-457200">
              <a:buFont typeface="Arial" panose="020B0604020202020204" pitchFamily="34" charset="0"/>
              <a:buChar char="•"/>
            </a:pPr>
            <a:r>
              <a:rPr lang="en-US" dirty="0">
                <a:solidFill>
                  <a:srgbClr val="013366"/>
                </a:solidFill>
                <a:latin typeface="+mn-lt"/>
                <a:cs typeface="Arial"/>
              </a:rPr>
              <a:t>Clipboard</a:t>
            </a:r>
          </a:p>
          <a:p>
            <a:pPr marL="457200" indent="-457200">
              <a:buFont typeface="Arial" panose="020B0604020202020204" pitchFamily="34" charset="0"/>
              <a:buChar char="•"/>
            </a:pPr>
            <a:r>
              <a:rPr lang="en-US" dirty="0">
                <a:solidFill>
                  <a:srgbClr val="013366"/>
                </a:solidFill>
                <a:latin typeface="+mn-lt"/>
                <a:cs typeface="Arial"/>
              </a:rPr>
              <a:t>Laptop / Tablet </a:t>
            </a:r>
            <a:r>
              <a:rPr lang="en-US" sz="2000" i="1" dirty="0">
                <a:solidFill>
                  <a:srgbClr val="013366"/>
                </a:solidFill>
                <a:latin typeface="+mn-lt"/>
                <a:cs typeface="Arial"/>
              </a:rPr>
              <a:t>(if applicable)</a:t>
            </a:r>
          </a:p>
          <a:p>
            <a:endParaRPr lang="en-US" dirty="0">
              <a:solidFill>
                <a:srgbClr val="013366"/>
              </a:solidFill>
              <a:latin typeface="+mn-lt"/>
            </a:endParaRPr>
          </a:p>
        </p:txBody>
      </p:sp>
      <p:sp>
        <p:nvSpPr>
          <p:cNvPr id="2" name="Slide Number Placeholder 1">
            <a:extLst>
              <a:ext uri="{FF2B5EF4-FFF2-40B4-BE49-F238E27FC236}">
                <a16:creationId xmlns:a16="http://schemas.microsoft.com/office/drawing/2014/main" id="{BA5F228E-8956-1C1C-F1F0-5F32F4E41622}"/>
              </a:ext>
            </a:extLst>
          </p:cNvPr>
          <p:cNvSpPr>
            <a:spLocks noGrp="1"/>
          </p:cNvSpPr>
          <p:nvPr>
            <p:ph type="sldNum" sz="quarter" idx="4"/>
          </p:nvPr>
        </p:nvSpPr>
        <p:spPr/>
        <p:txBody>
          <a:bodyPr/>
          <a:lstStyle/>
          <a:p>
            <a:fld id="{CA49D0EE-DE7F-324B-A84C-F36708423CDB}" type="slidenum">
              <a:rPr lang="en-US" smtClean="0"/>
              <a:pPr/>
              <a:t>9</a:t>
            </a:fld>
            <a:endParaRPr lang="en-US"/>
          </a:p>
        </p:txBody>
      </p:sp>
    </p:spTree>
    <p:extLst>
      <p:ext uri="{BB962C8B-B14F-4D97-AF65-F5344CB8AC3E}">
        <p14:creationId xmlns:p14="http://schemas.microsoft.com/office/powerpoint/2010/main" val="1077133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E6A0B0-59ED-F5A2-BB84-1E9435B73480}"/>
              </a:ext>
            </a:extLst>
          </p:cNvPr>
          <p:cNvSpPr>
            <a:spLocks noGrp="1"/>
          </p:cNvSpPr>
          <p:nvPr>
            <p:ph type="title"/>
          </p:nvPr>
        </p:nvSpPr>
        <p:spPr/>
        <p:txBody>
          <a:bodyPr/>
          <a:lstStyle/>
          <a:p>
            <a:r>
              <a:rPr lang="en-US"/>
              <a:t>How To Get Supplies – If getting from the SPHL</a:t>
            </a:r>
          </a:p>
        </p:txBody>
      </p:sp>
      <p:sp>
        <p:nvSpPr>
          <p:cNvPr id="2" name="Slide Number Placeholder 1">
            <a:extLst>
              <a:ext uri="{FF2B5EF4-FFF2-40B4-BE49-F238E27FC236}">
                <a16:creationId xmlns:a16="http://schemas.microsoft.com/office/drawing/2014/main" id="{62760251-A22A-17EC-AB9E-EF7B9E9B6BF5}"/>
              </a:ext>
            </a:extLst>
          </p:cNvPr>
          <p:cNvSpPr>
            <a:spLocks noGrp="1"/>
          </p:cNvSpPr>
          <p:nvPr>
            <p:ph type="sldNum" sz="quarter" idx="4"/>
          </p:nvPr>
        </p:nvSpPr>
        <p:spPr/>
        <p:txBody>
          <a:bodyPr/>
          <a:lstStyle/>
          <a:p>
            <a:fld id="{CA49D0EE-DE7F-324B-A84C-F36708423CDB}" type="slidenum">
              <a:rPr lang="en-US" smtClean="0"/>
              <a:pPr/>
              <a:t>10</a:t>
            </a:fld>
            <a:endParaRPr lang="en-US"/>
          </a:p>
        </p:txBody>
      </p:sp>
      <p:sp>
        <p:nvSpPr>
          <p:cNvPr id="8" name="Content Placeholder 7">
            <a:extLst>
              <a:ext uri="{FF2B5EF4-FFF2-40B4-BE49-F238E27FC236}">
                <a16:creationId xmlns:a16="http://schemas.microsoft.com/office/drawing/2014/main" id="{584C27DF-EB7E-5D48-8B5B-40D0388206FD}"/>
              </a:ext>
            </a:extLst>
          </p:cNvPr>
          <p:cNvSpPr>
            <a:spLocks noGrp="1"/>
          </p:cNvSpPr>
          <p:nvPr>
            <p:ph idx="1"/>
          </p:nvPr>
        </p:nvSpPr>
        <p:spPr>
          <a:xfrm>
            <a:off x="377455" y="1419845"/>
            <a:ext cx="11722395" cy="4679683"/>
          </a:xfrm>
        </p:spPr>
        <p:txBody>
          <a:bodyPr vert="horz" lIns="91440" tIns="45720" rIns="91440" bIns="45720" rtlCol="0" anchor="t">
            <a:normAutofit/>
          </a:bodyPr>
          <a:lstStyle/>
          <a:p>
            <a:pPr marL="457200" indent="-457200">
              <a:lnSpc>
                <a:spcPct val="100000"/>
              </a:lnSpc>
              <a:spcBef>
                <a:spcPts val="0"/>
              </a:spcBef>
              <a:spcAft>
                <a:spcPts val="1800"/>
              </a:spcAft>
              <a:buFont typeface="Arial" panose="020B0604020202020204" pitchFamily="34" charset="0"/>
              <a:buChar char="•"/>
            </a:pPr>
            <a:r>
              <a:rPr lang="en-US">
                <a:solidFill>
                  <a:srgbClr val="013366"/>
                </a:solidFill>
                <a:latin typeface="Avenir Next LT Pro"/>
                <a:cs typeface="Arial"/>
              </a:rPr>
              <a:t>MDPH will coordinate availability and receipt of sampling supplies with the LBOH if needed.</a:t>
            </a:r>
          </a:p>
          <a:p>
            <a:pPr marL="457200" indent="-457200">
              <a:lnSpc>
                <a:spcPct val="100000"/>
              </a:lnSpc>
              <a:spcBef>
                <a:spcPts val="0"/>
              </a:spcBef>
              <a:spcAft>
                <a:spcPts val="1800"/>
              </a:spcAft>
              <a:buFont typeface="Arial" panose="020B0604020202020204" pitchFamily="34" charset="0"/>
              <a:buChar char="•"/>
            </a:pPr>
            <a:r>
              <a:rPr lang="en-US">
                <a:solidFill>
                  <a:srgbClr val="013366"/>
                </a:solidFill>
              </a:rPr>
              <a:t>If LBOH is picking up supplies at the SPHL: Coordination with the State Public Health Lab is very important!</a:t>
            </a:r>
          </a:p>
          <a:p>
            <a:pPr marL="457200" lvl="0" indent="-457200">
              <a:lnSpc>
                <a:spcPct val="100000"/>
              </a:lnSpc>
              <a:spcBef>
                <a:spcPts val="0"/>
              </a:spcBef>
              <a:spcAft>
                <a:spcPts val="1800"/>
              </a:spcAft>
              <a:buFont typeface="Arial" panose="020B0604020202020204" pitchFamily="34" charset="0"/>
              <a:buChar char="•"/>
            </a:pPr>
            <a:r>
              <a:rPr lang="en-US">
                <a:solidFill>
                  <a:srgbClr val="013366"/>
                </a:solidFill>
              </a:rPr>
              <a:t>Call to coordinate pick up of supplies with the SPHL prior to sampling. </a:t>
            </a:r>
          </a:p>
          <a:p>
            <a:pPr marL="457200" lvl="0" indent="-457200">
              <a:lnSpc>
                <a:spcPct val="100000"/>
              </a:lnSpc>
              <a:spcBef>
                <a:spcPts val="0"/>
              </a:spcBef>
              <a:spcAft>
                <a:spcPts val="1800"/>
              </a:spcAft>
              <a:buFont typeface="Arial" panose="020B0604020202020204" pitchFamily="34" charset="0"/>
              <a:buChar char="•"/>
            </a:pPr>
            <a:r>
              <a:rPr lang="en-US" b="1">
                <a:solidFill>
                  <a:srgbClr val="013366"/>
                </a:solidFill>
              </a:rPr>
              <a:t>State Public Health Laboratory: 617-983-6616. </a:t>
            </a:r>
          </a:p>
          <a:p>
            <a:pPr marL="457200" lvl="0" indent="-457200">
              <a:lnSpc>
                <a:spcPct val="100000"/>
              </a:lnSpc>
              <a:spcBef>
                <a:spcPts val="0"/>
              </a:spcBef>
              <a:spcAft>
                <a:spcPts val="1800"/>
              </a:spcAft>
              <a:buFont typeface="Arial" panose="020B0604020202020204" pitchFamily="34" charset="0"/>
              <a:buChar char="•"/>
            </a:pPr>
            <a:r>
              <a:rPr lang="en-US" b="1">
                <a:solidFill>
                  <a:srgbClr val="013366"/>
                </a:solidFill>
              </a:rPr>
              <a:t>The address to the SPHL is 305 South Street, Jamaicia Plain, MA.</a:t>
            </a:r>
          </a:p>
        </p:txBody>
      </p:sp>
    </p:spTree>
    <p:extLst>
      <p:ext uri="{BB962C8B-B14F-4D97-AF65-F5344CB8AC3E}">
        <p14:creationId xmlns:p14="http://schemas.microsoft.com/office/powerpoint/2010/main" val="281740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90E8B8-634C-0E54-A3DC-D6CC8C805383}"/>
              </a:ext>
            </a:extLst>
          </p:cNvPr>
          <p:cNvSpPr>
            <a:spLocks noGrp="1"/>
          </p:cNvSpPr>
          <p:nvPr>
            <p:ph type="title"/>
          </p:nvPr>
        </p:nvSpPr>
        <p:spPr/>
        <p:txBody>
          <a:bodyPr>
            <a:normAutofit/>
          </a:bodyPr>
          <a:lstStyle/>
          <a:p>
            <a:r>
              <a:rPr lang="en-US" sz="3000"/>
              <a:t>How To Get Supplies </a:t>
            </a:r>
            <a:r>
              <a:rPr lang="en-US" sz="3000" b="0" i="1"/>
              <a:t>(part 1) </a:t>
            </a:r>
          </a:p>
        </p:txBody>
      </p:sp>
      <p:sp>
        <p:nvSpPr>
          <p:cNvPr id="4" name="Content Placeholder 3">
            <a:extLst>
              <a:ext uri="{FF2B5EF4-FFF2-40B4-BE49-F238E27FC236}">
                <a16:creationId xmlns:a16="http://schemas.microsoft.com/office/drawing/2014/main" id="{A27535A6-C83E-5240-1820-F30028728332}"/>
              </a:ext>
            </a:extLst>
          </p:cNvPr>
          <p:cNvSpPr>
            <a:spLocks noGrp="1"/>
          </p:cNvSpPr>
          <p:nvPr>
            <p:ph idx="1"/>
          </p:nvPr>
        </p:nvSpPr>
        <p:spPr>
          <a:xfrm>
            <a:off x="312838" y="1047242"/>
            <a:ext cx="10043273" cy="2933851"/>
          </a:xfrm>
        </p:spPr>
        <p:txBody>
          <a:bodyPr vert="horz" lIns="91440" tIns="45720" rIns="91440" bIns="45720" rtlCol="0" anchor="t">
            <a:normAutofit fontScale="25000" lnSpcReduction="20000"/>
          </a:bodyPr>
          <a:lstStyle/>
          <a:p>
            <a:pPr>
              <a:lnSpc>
                <a:spcPct val="120000"/>
              </a:lnSpc>
            </a:pPr>
            <a:r>
              <a:rPr lang="en-US" sz="11200" b="1" u="sng">
                <a:latin typeface="Avenir Next LT Pro"/>
                <a:cs typeface="Arial"/>
              </a:rPr>
              <a:t>Option 1</a:t>
            </a:r>
            <a:r>
              <a:rPr lang="en-US" sz="11200" b="1">
                <a:latin typeface="Avenir Next LT Pro"/>
                <a:cs typeface="Arial"/>
              </a:rPr>
              <a:t>: </a:t>
            </a:r>
            <a:r>
              <a:rPr lang="en-US" sz="9600" b="1" u="sng">
                <a:latin typeface="Avenir Next LT Pro"/>
                <a:cs typeface="Arial"/>
              </a:rPr>
              <a:t>If LBOH Do Not Have Supplies On Hand</a:t>
            </a:r>
            <a:r>
              <a:rPr lang="en-US" sz="9600" b="1">
                <a:latin typeface="Avenir Next LT Pro"/>
                <a:cs typeface="Arial"/>
              </a:rPr>
              <a:t>…….</a:t>
            </a:r>
            <a:endParaRPr lang="en-US" sz="9600">
              <a:solidFill>
                <a:srgbClr val="000000"/>
              </a:solidFill>
              <a:latin typeface="Avenir Next LT Pro"/>
              <a:cs typeface="Arial"/>
            </a:endParaRPr>
          </a:p>
          <a:p>
            <a:pPr>
              <a:lnSpc>
                <a:spcPct val="120000"/>
              </a:lnSpc>
            </a:pPr>
            <a:endParaRPr lang="en-US" sz="4900" u="sng"/>
          </a:p>
          <a:p>
            <a:pPr>
              <a:lnSpc>
                <a:spcPct val="120000"/>
              </a:lnSpc>
            </a:pPr>
            <a:r>
              <a:rPr lang="en-US" sz="8600"/>
              <a:t>LBOH could seek a 3</a:t>
            </a:r>
            <a:r>
              <a:rPr lang="en-US" sz="8600" baseline="30000"/>
              <a:t>rd</a:t>
            </a:r>
            <a:r>
              <a:rPr lang="en-US" sz="8600"/>
              <a:t> party environmental testing accredited lab to do the sample testing for them. </a:t>
            </a:r>
            <a:r>
              <a:rPr lang="en-US" sz="8800" b="1">
                <a:solidFill>
                  <a:srgbClr val="013366"/>
                </a:solidFill>
                <a:latin typeface="Avenir Next LT Pro"/>
                <a:cs typeface="Arial"/>
              </a:rPr>
              <a:t>*DFP is unable to recommend a lab</a:t>
            </a:r>
            <a:endParaRPr lang="en-US" sz="9600">
              <a:cs typeface="Arial"/>
            </a:endParaRPr>
          </a:p>
          <a:p>
            <a:pPr lvl="0">
              <a:lnSpc>
                <a:spcPct val="120000"/>
              </a:lnSpc>
            </a:pPr>
            <a:endParaRPr lang="en-US" sz="4800"/>
          </a:p>
          <a:p>
            <a:pPr lvl="0">
              <a:lnSpc>
                <a:spcPct val="120000"/>
              </a:lnSpc>
            </a:pPr>
            <a:endParaRPr lang="en-US" sz="800"/>
          </a:p>
          <a:p>
            <a:pPr lvl="0">
              <a:lnSpc>
                <a:spcPct val="120000"/>
              </a:lnSpc>
            </a:pPr>
            <a:endParaRPr lang="en-US" sz="2500"/>
          </a:p>
          <a:p>
            <a:pPr marL="457200" indent="-457200">
              <a:lnSpc>
                <a:spcPct val="100000"/>
              </a:lnSpc>
              <a:spcBef>
                <a:spcPts val="0"/>
              </a:spcBef>
              <a:spcAft>
                <a:spcPts val="1800"/>
              </a:spcAft>
              <a:buFont typeface="Arial" panose="020B0604020202020204" pitchFamily="34" charset="0"/>
              <a:buChar char="•"/>
            </a:pPr>
            <a:r>
              <a:rPr lang="en-US" sz="8800">
                <a:latin typeface="Avenir Next LT Pro"/>
                <a:cs typeface="Arial"/>
              </a:rPr>
              <a:t>Do an online search for environmental testing by accredited lab in MA.</a:t>
            </a:r>
          </a:p>
          <a:p>
            <a:pPr marL="457200" indent="-457200">
              <a:lnSpc>
                <a:spcPct val="100000"/>
              </a:lnSpc>
              <a:spcBef>
                <a:spcPts val="0"/>
              </a:spcBef>
              <a:spcAft>
                <a:spcPts val="1800"/>
              </a:spcAft>
              <a:buFont typeface="Arial" panose="020B0604020202020204" pitchFamily="34" charset="0"/>
              <a:buChar char="•"/>
            </a:pPr>
            <a:r>
              <a:rPr lang="en-US" sz="8800">
                <a:latin typeface="Avenir Next LT Pro"/>
                <a:cs typeface="Arial"/>
              </a:rPr>
              <a:t>You can check the public licensing website to ensure they are accredited:</a:t>
            </a:r>
          </a:p>
          <a:p>
            <a:pPr>
              <a:lnSpc>
                <a:spcPct val="100000"/>
              </a:lnSpc>
              <a:spcBef>
                <a:spcPts val="0"/>
              </a:spcBef>
              <a:spcAft>
                <a:spcPts val="1800"/>
              </a:spcAft>
            </a:pPr>
            <a:endParaRPr lang="en-US" sz="8800">
              <a:solidFill>
                <a:schemeClr val="tx1"/>
              </a:solidFill>
              <a:hlinkClick r:id="rId3">
                <a:extLst>
                  <a:ext uri="{A12FA001-AC4F-418D-AE19-62706E023703}">
                    <ahyp:hlinkClr xmlns:ahyp="http://schemas.microsoft.com/office/drawing/2018/hyperlinkcolor" val="tx"/>
                  </a:ext>
                </a:extLst>
              </a:hlinkClick>
            </a:endParaRPr>
          </a:p>
          <a:p>
            <a:pPr>
              <a:lnSpc>
                <a:spcPct val="100000"/>
              </a:lnSpc>
              <a:spcBef>
                <a:spcPts val="0"/>
              </a:spcBef>
              <a:spcAft>
                <a:spcPts val="1800"/>
              </a:spcAft>
            </a:pPr>
            <a:r>
              <a:rPr lang="en-US" sz="8800">
                <a:solidFill>
                  <a:schemeClr val="tx1"/>
                </a:solidFill>
                <a:latin typeface="Avenir Next LT Pro"/>
                <a:cs typeface="Arial"/>
                <a:hlinkClick r:id="rId3">
                  <a:extLst>
                    <a:ext uri="{A12FA001-AC4F-418D-AE19-62706E023703}">
                      <ahyp:hlinkClr xmlns:ahyp="http://schemas.microsoft.com/office/drawing/2018/hyperlinkcolor" val="tx"/>
                    </a:ext>
                  </a:extLst>
                </a:hlinkClick>
              </a:rPr>
              <a:t>BCEH Check a License</a:t>
            </a:r>
            <a:r>
              <a:rPr lang="en-US" sz="8800">
                <a:solidFill>
                  <a:schemeClr val="tx1"/>
                </a:solidFill>
                <a:latin typeface="Avenir Next LT Pro"/>
                <a:cs typeface="Arial"/>
              </a:rPr>
              <a:t>:</a:t>
            </a:r>
          </a:p>
          <a:p>
            <a:pPr>
              <a:lnSpc>
                <a:spcPct val="100000"/>
              </a:lnSpc>
              <a:spcBef>
                <a:spcPts val="0"/>
              </a:spcBef>
              <a:spcAft>
                <a:spcPts val="1800"/>
              </a:spcAft>
            </a:pPr>
            <a:r>
              <a:rPr lang="en-US" sz="6800" b="1">
                <a:solidFill>
                  <a:schemeClr val="tx1"/>
                </a:solidFill>
                <a:latin typeface="Avenir Next LT Pro"/>
                <a:cs typeface="Arial"/>
              </a:rPr>
              <a:t>http://checkanenvironmentallicense.mass.gov</a:t>
            </a:r>
          </a:p>
        </p:txBody>
      </p:sp>
      <p:pic>
        <p:nvPicPr>
          <p:cNvPr id="8" name="Picture 7" descr="Screenshot of the Mass.gov Bureau of Climate and Environmental Health License Verification Site homepage, showing search options for license name or license number, a license type dropdown menu, and a Search button.">
            <a:extLst>
              <a:ext uri="{FF2B5EF4-FFF2-40B4-BE49-F238E27FC236}">
                <a16:creationId xmlns:a16="http://schemas.microsoft.com/office/drawing/2014/main" id="{2EC4B976-4613-127D-F245-63D781F324AC}"/>
              </a:ext>
            </a:extLst>
          </p:cNvPr>
          <p:cNvPicPr>
            <a:picLocks noChangeAspect="1"/>
          </p:cNvPicPr>
          <p:nvPr/>
        </p:nvPicPr>
        <p:blipFill>
          <a:blip r:embed="rId4"/>
          <a:stretch>
            <a:fillRect/>
          </a:stretch>
        </p:blipFill>
        <p:spPr>
          <a:xfrm>
            <a:off x="5688418" y="4190331"/>
            <a:ext cx="6342489" cy="1669647"/>
          </a:xfrm>
          <a:prstGeom prst="rect">
            <a:avLst/>
          </a:prstGeom>
          <a:ln w="12700" cap="sq">
            <a:solidFill>
              <a:srgbClr val="000000"/>
            </a:solidFill>
            <a:miter lim="800000"/>
          </a:ln>
          <a:effectLst>
            <a:outerShdw blurRad="57150" dist="50800" dir="2700000" algn="tl" rotWithShape="0">
              <a:srgbClr val="000000">
                <a:alpha val="40000"/>
              </a:srgbClr>
            </a:outerShdw>
          </a:effectLst>
        </p:spPr>
      </p:pic>
      <p:sp>
        <p:nvSpPr>
          <p:cNvPr id="2" name="Slide Number Placeholder 1">
            <a:extLst>
              <a:ext uri="{FF2B5EF4-FFF2-40B4-BE49-F238E27FC236}">
                <a16:creationId xmlns:a16="http://schemas.microsoft.com/office/drawing/2014/main" id="{B07EFF3E-F807-65B5-775B-601AD4E4ADE6}"/>
              </a:ext>
            </a:extLst>
          </p:cNvPr>
          <p:cNvSpPr>
            <a:spLocks noGrp="1"/>
          </p:cNvSpPr>
          <p:nvPr>
            <p:ph type="sldNum" sz="quarter" idx="4"/>
          </p:nvPr>
        </p:nvSpPr>
        <p:spPr/>
        <p:txBody>
          <a:bodyPr/>
          <a:lstStyle/>
          <a:p>
            <a:fld id="{CA49D0EE-DE7F-324B-A84C-F36708423CDB}" type="slidenum">
              <a:rPr lang="en-US" smtClean="0"/>
              <a:pPr/>
              <a:t>11</a:t>
            </a:fld>
            <a:endParaRPr lang="en-US"/>
          </a:p>
        </p:txBody>
      </p:sp>
    </p:spTree>
    <p:extLst>
      <p:ext uri="{BB962C8B-B14F-4D97-AF65-F5344CB8AC3E}">
        <p14:creationId xmlns:p14="http://schemas.microsoft.com/office/powerpoint/2010/main" val="1239121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5FFAE9-6307-0E49-C59D-27D1C6F52F0D}"/>
              </a:ext>
            </a:extLst>
          </p:cNvPr>
          <p:cNvSpPr>
            <a:spLocks noGrp="1"/>
          </p:cNvSpPr>
          <p:nvPr>
            <p:ph type="title"/>
          </p:nvPr>
        </p:nvSpPr>
        <p:spPr/>
        <p:txBody>
          <a:bodyPr>
            <a:noAutofit/>
          </a:bodyPr>
          <a:lstStyle/>
          <a:p>
            <a:r>
              <a:rPr lang="en-US" sz="3000"/>
              <a:t>How To Get Supplies – If LBOH must get supplies </a:t>
            </a:r>
            <a:r>
              <a:rPr lang="en-US" sz="3000" b="0" i="1"/>
              <a:t>(part 2) </a:t>
            </a:r>
            <a:endParaRPr lang="en-US" sz="3000"/>
          </a:p>
        </p:txBody>
      </p:sp>
      <p:sp>
        <p:nvSpPr>
          <p:cNvPr id="4" name="Content Placeholder 3">
            <a:extLst>
              <a:ext uri="{FF2B5EF4-FFF2-40B4-BE49-F238E27FC236}">
                <a16:creationId xmlns:a16="http://schemas.microsoft.com/office/drawing/2014/main" id="{D7AD958D-4CB9-0529-651A-5BE3927E973B}"/>
              </a:ext>
            </a:extLst>
          </p:cNvPr>
          <p:cNvSpPr>
            <a:spLocks noGrp="1"/>
          </p:cNvSpPr>
          <p:nvPr>
            <p:ph idx="1"/>
          </p:nvPr>
        </p:nvSpPr>
        <p:spPr>
          <a:xfrm>
            <a:off x="609600" y="1296162"/>
            <a:ext cx="11161640" cy="5019915"/>
          </a:xfrm>
        </p:spPr>
        <p:txBody>
          <a:bodyPr vert="horz" lIns="91440" tIns="45720" rIns="91440" bIns="45720" rtlCol="0" anchor="t">
            <a:normAutofit/>
          </a:bodyPr>
          <a:lstStyle/>
          <a:p>
            <a:pPr>
              <a:lnSpc>
                <a:spcPct val="100000"/>
              </a:lnSpc>
              <a:spcBef>
                <a:spcPts val="0"/>
              </a:spcBef>
              <a:spcAft>
                <a:spcPts val="1800"/>
              </a:spcAft>
            </a:pPr>
            <a:r>
              <a:rPr lang="en-US" b="1" u="sng">
                <a:latin typeface="+mn-lt"/>
              </a:rPr>
              <a:t>Option 2</a:t>
            </a:r>
            <a:r>
              <a:rPr lang="en-US" b="1">
                <a:latin typeface="+mn-lt"/>
              </a:rPr>
              <a:t>:</a:t>
            </a:r>
            <a:endParaRPr lang="en-US">
              <a:latin typeface="+mn-lt"/>
            </a:endParaRPr>
          </a:p>
          <a:p>
            <a:pPr>
              <a:lnSpc>
                <a:spcPct val="100000"/>
              </a:lnSpc>
              <a:spcBef>
                <a:spcPts val="0"/>
              </a:spcBef>
              <a:spcAft>
                <a:spcPts val="1800"/>
              </a:spcAft>
            </a:pPr>
            <a:r>
              <a:rPr lang="en-US">
                <a:latin typeface="+mn-lt"/>
                <a:cs typeface="Arial"/>
              </a:rPr>
              <a:t>LBOH could purchase rapid test kits to conduct the environmental sampling. </a:t>
            </a:r>
          </a:p>
          <a:p>
            <a:pPr marL="457200" indent="-457200">
              <a:lnSpc>
                <a:spcPct val="100000"/>
              </a:lnSpc>
              <a:spcBef>
                <a:spcPts val="0"/>
              </a:spcBef>
              <a:spcAft>
                <a:spcPts val="1800"/>
              </a:spcAft>
              <a:buFont typeface="Arial" panose="020B0604020202020204" pitchFamily="34" charset="0"/>
              <a:buChar char="•"/>
            </a:pPr>
            <a:r>
              <a:rPr lang="en-US">
                <a:latin typeface="Avenir Next LT Pro"/>
                <a:cs typeface="Arial"/>
              </a:rPr>
              <a:t>Do an online search for rapid test kits specific to the pathogen in question. </a:t>
            </a:r>
            <a:r>
              <a:rPr lang="en-US" sz="2200" b="1">
                <a:solidFill>
                  <a:srgbClr val="013366"/>
                </a:solidFill>
                <a:latin typeface="Avenir Next LT Pro"/>
                <a:cs typeface="Arial"/>
              </a:rPr>
              <a:t>*DFP is unable to recommend a particular brand.</a:t>
            </a:r>
            <a:endParaRPr lang="en-US">
              <a:latin typeface="+mn-lt"/>
              <a:cs typeface="Arial"/>
            </a:endParaRPr>
          </a:p>
          <a:p>
            <a:pPr>
              <a:lnSpc>
                <a:spcPct val="100000"/>
              </a:lnSpc>
              <a:spcBef>
                <a:spcPts val="0"/>
              </a:spcBef>
              <a:spcAft>
                <a:spcPts val="1800"/>
              </a:spcAft>
            </a:pPr>
            <a:r>
              <a:rPr lang="en-US" sz="2400" b="1">
                <a:latin typeface="+mn-lt"/>
                <a:cs typeface="Arial"/>
              </a:rPr>
              <a:t>*Please note that these testing kits require an incubator (heating block) and/or a refrigerator that the LBOH or the food establishment must keep onsite. </a:t>
            </a:r>
            <a:r>
              <a:rPr lang="en-US" sz="2400" b="1" u="sng">
                <a:solidFill>
                  <a:srgbClr val="FF0000"/>
                </a:solidFill>
                <a:latin typeface="+mn-lt"/>
                <a:cs typeface="Arial"/>
              </a:rPr>
              <a:t>Keep in mind when purchasing these kits have an expiration date!</a:t>
            </a:r>
          </a:p>
        </p:txBody>
      </p:sp>
      <p:sp>
        <p:nvSpPr>
          <p:cNvPr id="2" name="Slide Number Placeholder 1">
            <a:extLst>
              <a:ext uri="{FF2B5EF4-FFF2-40B4-BE49-F238E27FC236}">
                <a16:creationId xmlns:a16="http://schemas.microsoft.com/office/drawing/2014/main" id="{9BCF0AC4-D033-20FA-8E73-25DE13E64081}"/>
              </a:ext>
            </a:extLst>
          </p:cNvPr>
          <p:cNvSpPr>
            <a:spLocks noGrp="1"/>
          </p:cNvSpPr>
          <p:nvPr>
            <p:ph type="sldNum" sz="quarter" idx="4"/>
          </p:nvPr>
        </p:nvSpPr>
        <p:spPr/>
        <p:txBody>
          <a:bodyPr/>
          <a:lstStyle/>
          <a:p>
            <a:fld id="{CA49D0EE-DE7F-324B-A84C-F36708423CDB}" type="slidenum">
              <a:rPr lang="en-US" smtClean="0"/>
              <a:pPr/>
              <a:t>12</a:t>
            </a:fld>
            <a:endParaRPr lang="en-US"/>
          </a:p>
        </p:txBody>
      </p:sp>
    </p:spTree>
    <p:extLst>
      <p:ext uri="{BB962C8B-B14F-4D97-AF65-F5344CB8AC3E}">
        <p14:creationId xmlns:p14="http://schemas.microsoft.com/office/powerpoint/2010/main" val="4242435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699F1F-EA7E-EEAB-6D07-78F9649981A5}"/>
              </a:ext>
            </a:extLst>
          </p:cNvPr>
          <p:cNvSpPr>
            <a:spLocks noGrp="1"/>
          </p:cNvSpPr>
          <p:nvPr>
            <p:ph type="title"/>
          </p:nvPr>
        </p:nvSpPr>
        <p:spPr/>
        <p:txBody>
          <a:bodyPr/>
          <a:lstStyle/>
          <a:p>
            <a:r>
              <a:rPr lang="en-US"/>
              <a:t>Rapid Response Kits</a:t>
            </a:r>
          </a:p>
        </p:txBody>
      </p:sp>
      <p:pic>
        <p:nvPicPr>
          <p:cNvPr id="6" name="Picture 5" descr="Close-up product image of an Insta Swab environmental sampling device, shown upright with a capped swab tip, clear plastic handle, and color indicator strip near the bottom.">
            <a:extLst>
              <a:ext uri="{FF2B5EF4-FFF2-40B4-BE49-F238E27FC236}">
                <a16:creationId xmlns:a16="http://schemas.microsoft.com/office/drawing/2014/main" id="{37F391EA-2B98-0A83-9F2E-38AA30630D42}"/>
              </a:ext>
            </a:extLst>
          </p:cNvPr>
          <p:cNvPicPr>
            <a:picLocks noChangeAspect="1"/>
          </p:cNvPicPr>
          <p:nvPr/>
        </p:nvPicPr>
        <p:blipFill>
          <a:blip r:embed="rId3"/>
          <a:stretch>
            <a:fillRect/>
          </a:stretch>
        </p:blipFill>
        <p:spPr>
          <a:xfrm>
            <a:off x="702595" y="1435248"/>
            <a:ext cx="495325" cy="4553184"/>
          </a:xfrm>
          <a:prstGeom prst="rect">
            <a:avLst/>
          </a:prstGeom>
        </p:spPr>
      </p:pic>
      <p:pic>
        <p:nvPicPr>
          <p:cNvPr id="10" name="Picture 9" descr="Product image showing four MicroSnap environmental sampling swab devices arranged horizontally, labeled for EB, E. coli, Total, and Coliform detection.">
            <a:extLst>
              <a:ext uri="{FF2B5EF4-FFF2-40B4-BE49-F238E27FC236}">
                <a16:creationId xmlns:a16="http://schemas.microsoft.com/office/drawing/2014/main" id="{70A8A3E4-9D2E-5A47-5B5F-BAFA8F287DBB}"/>
              </a:ext>
            </a:extLst>
          </p:cNvPr>
          <p:cNvPicPr>
            <a:picLocks noChangeAspect="1"/>
          </p:cNvPicPr>
          <p:nvPr/>
        </p:nvPicPr>
        <p:blipFill>
          <a:blip r:embed="rId4"/>
          <a:stretch>
            <a:fillRect/>
          </a:stretch>
        </p:blipFill>
        <p:spPr>
          <a:xfrm>
            <a:off x="1950354" y="1226144"/>
            <a:ext cx="4956424" cy="2202856"/>
          </a:xfrm>
          <a:prstGeom prst="rect">
            <a:avLst/>
          </a:prstGeom>
        </p:spPr>
      </p:pic>
      <p:sp>
        <p:nvSpPr>
          <p:cNvPr id="14" name="TextBox 13">
            <a:extLst>
              <a:ext uri="{FF2B5EF4-FFF2-40B4-BE49-F238E27FC236}">
                <a16:creationId xmlns:a16="http://schemas.microsoft.com/office/drawing/2014/main" id="{62AB6A9B-617C-6244-7830-8ED40A16DE60}"/>
              </a:ext>
            </a:extLst>
          </p:cNvPr>
          <p:cNvSpPr txBox="1"/>
          <p:nvPr/>
        </p:nvSpPr>
        <p:spPr>
          <a:xfrm>
            <a:off x="2447364" y="3443676"/>
            <a:ext cx="4195482" cy="369332"/>
          </a:xfrm>
          <a:prstGeom prst="rect">
            <a:avLst/>
          </a:prstGeom>
          <a:noFill/>
        </p:spPr>
        <p:txBody>
          <a:bodyPr wrap="square" rtlCol="0">
            <a:spAutoFit/>
          </a:bodyPr>
          <a:lstStyle/>
          <a:p>
            <a:r>
              <a:rPr lang="en-US" b="1"/>
              <a:t>Different Types of Test Swabs</a:t>
            </a:r>
          </a:p>
        </p:txBody>
      </p:sp>
      <p:pic>
        <p:nvPicPr>
          <p:cNvPr id="8" name="Picture 7" descr="Product image of a laboratory incubator heating block system with a larger digital control unit and a smaller companion heating block for holding sample tubes during incubation.">
            <a:extLst>
              <a:ext uri="{FF2B5EF4-FFF2-40B4-BE49-F238E27FC236}">
                <a16:creationId xmlns:a16="http://schemas.microsoft.com/office/drawing/2014/main" id="{9B59C13D-AB74-CBF1-8962-A107E6A77FC5}"/>
              </a:ext>
            </a:extLst>
          </p:cNvPr>
          <p:cNvPicPr>
            <a:picLocks noChangeAspect="1"/>
          </p:cNvPicPr>
          <p:nvPr/>
        </p:nvPicPr>
        <p:blipFill>
          <a:blip r:embed="rId5"/>
          <a:stretch>
            <a:fillRect/>
          </a:stretch>
        </p:blipFill>
        <p:spPr>
          <a:xfrm>
            <a:off x="7763435" y="1230904"/>
            <a:ext cx="4245203" cy="1901852"/>
          </a:xfrm>
          <a:prstGeom prst="rect">
            <a:avLst/>
          </a:prstGeom>
        </p:spPr>
      </p:pic>
      <p:sp>
        <p:nvSpPr>
          <p:cNvPr id="13" name="TextBox 12">
            <a:extLst>
              <a:ext uri="{FF2B5EF4-FFF2-40B4-BE49-F238E27FC236}">
                <a16:creationId xmlns:a16="http://schemas.microsoft.com/office/drawing/2014/main" id="{BACCF34F-7988-BC90-143B-C4A57CC73407}"/>
              </a:ext>
            </a:extLst>
          </p:cNvPr>
          <p:cNvSpPr txBox="1"/>
          <p:nvPr/>
        </p:nvSpPr>
        <p:spPr>
          <a:xfrm>
            <a:off x="8368796" y="3128891"/>
            <a:ext cx="3034479" cy="369332"/>
          </a:xfrm>
          <a:prstGeom prst="rect">
            <a:avLst/>
          </a:prstGeom>
          <a:noFill/>
        </p:spPr>
        <p:txBody>
          <a:bodyPr wrap="square" rtlCol="0">
            <a:spAutoFit/>
          </a:bodyPr>
          <a:lstStyle/>
          <a:p>
            <a:r>
              <a:rPr lang="en-US" b="1"/>
              <a:t>Incubator (Heating Block)</a:t>
            </a:r>
          </a:p>
        </p:txBody>
      </p:sp>
      <p:pic>
        <p:nvPicPr>
          <p:cNvPr id="12" name="Picture 11" descr="Step-by-step environmental sampling diagram showing a swab test process in seven panels: swab a surface, place the swab in a tube, incubate multiple samples, activate the tube, snap or shake it as directed, incubate again, and read the final color-change result on the test device.">
            <a:extLst>
              <a:ext uri="{FF2B5EF4-FFF2-40B4-BE49-F238E27FC236}">
                <a16:creationId xmlns:a16="http://schemas.microsoft.com/office/drawing/2014/main" id="{A6F78D0B-4F84-BC62-E19D-36EBC2EFAC05}"/>
              </a:ext>
            </a:extLst>
          </p:cNvPr>
          <p:cNvPicPr>
            <a:picLocks noChangeAspect="1"/>
          </p:cNvPicPr>
          <p:nvPr/>
        </p:nvPicPr>
        <p:blipFill>
          <a:blip r:embed="rId6"/>
          <a:srcRect l="-140" t="18571" r="41" b="15445"/>
          <a:stretch>
            <a:fillRect/>
          </a:stretch>
        </p:blipFill>
        <p:spPr>
          <a:xfrm>
            <a:off x="1854456" y="3944634"/>
            <a:ext cx="9896306" cy="1901177"/>
          </a:xfrm>
          <a:prstGeom prst="rect">
            <a:avLst/>
          </a:prstGeom>
        </p:spPr>
      </p:pic>
      <p:sp>
        <p:nvSpPr>
          <p:cNvPr id="15" name="TextBox 14">
            <a:extLst>
              <a:ext uri="{FF2B5EF4-FFF2-40B4-BE49-F238E27FC236}">
                <a16:creationId xmlns:a16="http://schemas.microsoft.com/office/drawing/2014/main" id="{92B0D93D-215F-EB75-9829-DFE9613E8435}"/>
              </a:ext>
            </a:extLst>
          </p:cNvPr>
          <p:cNvSpPr txBox="1"/>
          <p:nvPr/>
        </p:nvSpPr>
        <p:spPr>
          <a:xfrm>
            <a:off x="4428566" y="5887820"/>
            <a:ext cx="5056095" cy="369332"/>
          </a:xfrm>
          <a:prstGeom prst="rect">
            <a:avLst/>
          </a:prstGeom>
          <a:noFill/>
        </p:spPr>
        <p:txBody>
          <a:bodyPr wrap="square" rtlCol="0">
            <a:spAutoFit/>
          </a:bodyPr>
          <a:lstStyle/>
          <a:p>
            <a:r>
              <a:rPr lang="en-US" b="1"/>
              <a:t>Process on how to conduct the test</a:t>
            </a:r>
          </a:p>
        </p:txBody>
      </p:sp>
      <p:sp>
        <p:nvSpPr>
          <p:cNvPr id="2" name="Slide Number Placeholder 1">
            <a:extLst>
              <a:ext uri="{FF2B5EF4-FFF2-40B4-BE49-F238E27FC236}">
                <a16:creationId xmlns:a16="http://schemas.microsoft.com/office/drawing/2014/main" id="{FD35DC7B-8ABF-9EFD-3561-ACD4DD7C2978}"/>
              </a:ext>
            </a:extLst>
          </p:cNvPr>
          <p:cNvSpPr>
            <a:spLocks noGrp="1"/>
          </p:cNvSpPr>
          <p:nvPr>
            <p:ph type="sldNum" sz="quarter" idx="4"/>
          </p:nvPr>
        </p:nvSpPr>
        <p:spPr/>
        <p:txBody>
          <a:bodyPr/>
          <a:lstStyle/>
          <a:p>
            <a:fld id="{CA49D0EE-DE7F-324B-A84C-F36708423CDB}" type="slidenum">
              <a:rPr lang="en-US" smtClean="0"/>
              <a:pPr/>
              <a:t>13</a:t>
            </a:fld>
            <a:endParaRPr lang="en-US"/>
          </a:p>
        </p:txBody>
      </p:sp>
    </p:spTree>
    <p:extLst>
      <p:ext uri="{BB962C8B-B14F-4D97-AF65-F5344CB8AC3E}">
        <p14:creationId xmlns:p14="http://schemas.microsoft.com/office/powerpoint/2010/main" val="1386322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7C1BC8-8190-6311-F9C0-C05E7B2A45EE}"/>
              </a:ext>
            </a:extLst>
          </p:cNvPr>
          <p:cNvSpPr>
            <a:spLocks noGrp="1"/>
          </p:cNvSpPr>
          <p:nvPr>
            <p:ph type="title"/>
          </p:nvPr>
        </p:nvSpPr>
        <p:spPr/>
        <p:txBody>
          <a:bodyPr/>
          <a:lstStyle/>
          <a:p>
            <a:r>
              <a:rPr lang="en-US"/>
              <a:t>Environmental Sample Submission Form</a:t>
            </a:r>
          </a:p>
        </p:txBody>
      </p:sp>
      <p:pic>
        <p:nvPicPr>
          <p:cNvPr id="5" name="Content Placeholder 4" descr="Two-page form layout for food environmental sample submission to a state public health laboratory, featuring labeled sections for submitter information, sample details, collection data, and laboratory use only fields. The form includes structured tables with fields for outbreak codes, collection dates, sample types, storage conditions, and signatures, using black text and gray shading to differentiate sections.">
            <a:extLst>
              <a:ext uri="{FF2B5EF4-FFF2-40B4-BE49-F238E27FC236}">
                <a16:creationId xmlns:a16="http://schemas.microsoft.com/office/drawing/2014/main" id="{0961C9FA-E01F-F2AA-33DC-E76C8076AC01}"/>
              </a:ext>
            </a:extLst>
          </p:cNvPr>
          <p:cNvPicPr>
            <a:picLocks noGrp="1" noChangeAspect="1"/>
          </p:cNvPicPr>
          <p:nvPr>
            <p:ph idx="1"/>
          </p:nvPr>
        </p:nvPicPr>
        <p:blipFill>
          <a:blip r:embed="rId3"/>
          <a:stretch>
            <a:fillRect/>
          </a:stretch>
        </p:blipFill>
        <p:spPr>
          <a:xfrm>
            <a:off x="1937537" y="1083863"/>
            <a:ext cx="8316926" cy="5255954"/>
          </a:xfrm>
        </p:spPr>
      </p:pic>
      <p:sp>
        <p:nvSpPr>
          <p:cNvPr id="2" name="Slide Number Placeholder 1">
            <a:extLst>
              <a:ext uri="{FF2B5EF4-FFF2-40B4-BE49-F238E27FC236}">
                <a16:creationId xmlns:a16="http://schemas.microsoft.com/office/drawing/2014/main" id="{C3B66934-971E-69AD-3C5C-8B46710C90F2}"/>
              </a:ext>
            </a:extLst>
          </p:cNvPr>
          <p:cNvSpPr>
            <a:spLocks noGrp="1"/>
          </p:cNvSpPr>
          <p:nvPr>
            <p:ph type="sldNum" sz="quarter" idx="4"/>
          </p:nvPr>
        </p:nvSpPr>
        <p:spPr/>
        <p:txBody>
          <a:bodyPr/>
          <a:lstStyle/>
          <a:p>
            <a:fld id="{CA49D0EE-DE7F-324B-A84C-F36708423CDB}" type="slidenum">
              <a:rPr lang="en-US" smtClean="0"/>
              <a:pPr/>
              <a:t>14</a:t>
            </a:fld>
            <a:endParaRPr lang="en-US"/>
          </a:p>
        </p:txBody>
      </p:sp>
    </p:spTree>
    <p:extLst>
      <p:ext uri="{BB962C8B-B14F-4D97-AF65-F5344CB8AC3E}">
        <p14:creationId xmlns:p14="http://schemas.microsoft.com/office/powerpoint/2010/main" val="3305470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0DC3F-C862-EE5D-5A64-E770E2E6969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C55B74-F0B4-F58B-E04C-AFA74BB276D5}"/>
              </a:ext>
            </a:extLst>
          </p:cNvPr>
          <p:cNvSpPr>
            <a:spLocks noGrp="1"/>
          </p:cNvSpPr>
          <p:nvPr>
            <p:ph type="title"/>
          </p:nvPr>
        </p:nvSpPr>
        <p:spPr/>
        <p:txBody>
          <a:bodyPr>
            <a:normAutofit fontScale="90000"/>
          </a:bodyPr>
          <a:lstStyle/>
          <a:p>
            <a:r>
              <a:rPr lang="en-US"/>
              <a:t>Environmental Sample Submission Form – Page 1</a:t>
            </a:r>
          </a:p>
        </p:txBody>
      </p:sp>
      <p:pic>
        <p:nvPicPr>
          <p:cNvPr id="12" name="Picture 11" descr="Form example for food environmental sample submission to MA State Public Health Laboratory, featuring fields for test reason, test type, event and outbreak codes, sample collection details, and collector information. Key sections highlighted in yellow and red include organization names, addresses, contact persons, phone numbers, and sample handling instructions with checkboxes for conditions like refrigerated or frozen.">
            <a:extLst>
              <a:ext uri="{FF2B5EF4-FFF2-40B4-BE49-F238E27FC236}">
                <a16:creationId xmlns:a16="http://schemas.microsoft.com/office/drawing/2014/main" id="{7D88D48C-54AE-95C6-DD31-28852B19BDC0}"/>
              </a:ext>
            </a:extLst>
          </p:cNvPr>
          <p:cNvPicPr>
            <a:picLocks noChangeAspect="1"/>
          </p:cNvPicPr>
          <p:nvPr/>
        </p:nvPicPr>
        <p:blipFill>
          <a:blip r:embed="rId3"/>
          <a:stretch>
            <a:fillRect/>
          </a:stretch>
        </p:blipFill>
        <p:spPr>
          <a:xfrm>
            <a:off x="1260087" y="1073497"/>
            <a:ext cx="6512989" cy="52766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Slide Number Placeholder 1">
            <a:extLst>
              <a:ext uri="{FF2B5EF4-FFF2-40B4-BE49-F238E27FC236}">
                <a16:creationId xmlns:a16="http://schemas.microsoft.com/office/drawing/2014/main" id="{1B2483DB-5DEF-4A51-5034-800A5CD2F1C5}"/>
              </a:ext>
            </a:extLst>
          </p:cNvPr>
          <p:cNvSpPr>
            <a:spLocks noGrp="1"/>
          </p:cNvSpPr>
          <p:nvPr>
            <p:ph type="sldNum" sz="quarter" idx="4"/>
          </p:nvPr>
        </p:nvSpPr>
        <p:spPr/>
        <p:txBody>
          <a:bodyPr/>
          <a:lstStyle/>
          <a:p>
            <a:fld id="{CA49D0EE-DE7F-324B-A84C-F36708423CDB}" type="slidenum">
              <a:rPr lang="en-US" smtClean="0"/>
              <a:pPr/>
              <a:t>15</a:t>
            </a:fld>
            <a:endParaRPr lang="en-US"/>
          </a:p>
        </p:txBody>
      </p:sp>
      <p:sp>
        <p:nvSpPr>
          <p:cNvPr id="19" name="Arrow: Left 18">
            <a:extLst>
              <a:ext uri="{FF2B5EF4-FFF2-40B4-BE49-F238E27FC236}">
                <a16:creationId xmlns:a16="http://schemas.microsoft.com/office/drawing/2014/main" id="{A9260C9F-0BB3-7E07-9F1A-1A3D61600226}"/>
              </a:ext>
              <a:ext uri="{C183D7F6-B498-43B3-948B-1728B52AA6E4}">
                <adec:decorative xmlns:adec="http://schemas.microsoft.com/office/drawing/2017/decorative" val="1"/>
              </a:ext>
            </a:extLst>
          </p:cNvPr>
          <p:cNvSpPr/>
          <p:nvPr/>
        </p:nvSpPr>
        <p:spPr>
          <a:xfrm rot="10800000">
            <a:off x="523539" y="1803023"/>
            <a:ext cx="803563" cy="44334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Left 17">
            <a:extLst>
              <a:ext uri="{FF2B5EF4-FFF2-40B4-BE49-F238E27FC236}">
                <a16:creationId xmlns:a16="http://schemas.microsoft.com/office/drawing/2014/main" id="{F12641CE-D069-AE75-28C0-3E8572FDCA75}"/>
              </a:ext>
              <a:ext uri="{C183D7F6-B498-43B3-948B-1728B52AA6E4}">
                <adec:decorative xmlns:adec="http://schemas.microsoft.com/office/drawing/2017/decorative" val="1"/>
              </a:ext>
            </a:extLst>
          </p:cNvPr>
          <p:cNvSpPr/>
          <p:nvPr/>
        </p:nvSpPr>
        <p:spPr>
          <a:xfrm rot="10800000">
            <a:off x="487915" y="3389244"/>
            <a:ext cx="803563" cy="44334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0C645DFE-91B1-E52F-29D1-BDD92E686659}"/>
              </a:ext>
              <a:ext uri="{C183D7F6-B498-43B3-948B-1728B52AA6E4}">
                <adec:decorative xmlns:adec="http://schemas.microsoft.com/office/drawing/2017/decorative" val="1"/>
              </a:ext>
            </a:extLst>
          </p:cNvPr>
          <p:cNvSpPr/>
          <p:nvPr/>
        </p:nvSpPr>
        <p:spPr>
          <a:xfrm rot="10800000">
            <a:off x="464165" y="4910151"/>
            <a:ext cx="803563" cy="44334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up of a completed form section titled “Collector Information,” showing organization name, address, contact person, and phone number fields, with the “Detailed sample handling” row highlighted to show checkbox options for refrigerated, frozen, on ice, room temperature, or other.">
            <a:extLst>
              <a:ext uri="{FF2B5EF4-FFF2-40B4-BE49-F238E27FC236}">
                <a16:creationId xmlns:a16="http://schemas.microsoft.com/office/drawing/2014/main" id="{476073DA-8CE2-EA0C-BF7F-605DC2BBA92D}"/>
              </a:ext>
            </a:extLst>
          </p:cNvPr>
          <p:cNvPicPr>
            <a:picLocks noChangeAspect="1"/>
          </p:cNvPicPr>
          <p:nvPr/>
        </p:nvPicPr>
        <p:blipFill>
          <a:blip r:embed="rId4"/>
          <a:stretch>
            <a:fillRect/>
          </a:stretch>
        </p:blipFill>
        <p:spPr>
          <a:xfrm>
            <a:off x="4151055" y="3882850"/>
            <a:ext cx="7724270" cy="1780903"/>
          </a:xfrm>
          <a:prstGeom prst="rect">
            <a:avLst/>
          </a:prstGeom>
          <a:ln w="57150" cap="sq">
            <a:solidFill>
              <a:srgbClr val="000000"/>
            </a:solidFill>
            <a:miter lim="800000"/>
          </a:ln>
          <a:effectLst>
            <a:outerShdw blurRad="57150" dist="50800" dir="2700000" algn="tl" rotWithShape="0">
              <a:srgbClr val="000000">
                <a:alpha val="40000"/>
              </a:srgbClr>
            </a:outerShdw>
          </a:effectLst>
        </p:spPr>
      </p:pic>
      <p:sp>
        <p:nvSpPr>
          <p:cNvPr id="6" name="Oval 5">
            <a:extLst>
              <a:ext uri="{FF2B5EF4-FFF2-40B4-BE49-F238E27FC236}">
                <a16:creationId xmlns:a16="http://schemas.microsoft.com/office/drawing/2014/main" id="{DB6A59FD-4943-9998-D675-CD498E248FA8}"/>
              </a:ext>
              <a:ext uri="{C183D7F6-B498-43B3-948B-1728B52AA6E4}">
                <adec:decorative xmlns:adec="http://schemas.microsoft.com/office/drawing/2017/decorative" val="1"/>
              </a:ext>
            </a:extLst>
          </p:cNvPr>
          <p:cNvSpPr/>
          <p:nvPr/>
        </p:nvSpPr>
        <p:spPr>
          <a:xfrm>
            <a:off x="4125167" y="5130140"/>
            <a:ext cx="7414567" cy="67593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C5F33A6F-B0FD-F089-0D2E-C1C3EBADA8DB}"/>
              </a:ext>
              <a:ext uri="{C183D7F6-B498-43B3-948B-1728B52AA6E4}">
                <adec:decorative xmlns:adec="http://schemas.microsoft.com/office/drawing/2017/decorative" val="1"/>
              </a:ext>
            </a:extLst>
          </p:cNvPr>
          <p:cNvSpPr/>
          <p:nvPr/>
        </p:nvSpPr>
        <p:spPr>
          <a:xfrm>
            <a:off x="3732136" y="5144897"/>
            <a:ext cx="593766" cy="533613"/>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9640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C949B4-CA94-8132-17BD-94A9B6AFC0CD}"/>
              </a:ext>
            </a:extLst>
          </p:cNvPr>
          <p:cNvSpPr>
            <a:spLocks noGrp="1"/>
          </p:cNvSpPr>
          <p:nvPr>
            <p:ph type="title"/>
          </p:nvPr>
        </p:nvSpPr>
        <p:spPr>
          <a:xfrm>
            <a:off x="592822" y="56524"/>
            <a:ext cx="11294378" cy="874654"/>
          </a:xfrm>
        </p:spPr>
        <p:txBody>
          <a:bodyPr>
            <a:normAutofit fontScale="90000"/>
          </a:bodyPr>
          <a:lstStyle/>
          <a:p>
            <a:r>
              <a:rPr lang="en-US"/>
              <a:t>Environmental Sample Submission Form – Page 1 </a:t>
            </a:r>
            <a:r>
              <a:rPr lang="en-US" b="0" i="1"/>
              <a:t>(part 1)</a:t>
            </a:r>
            <a:endParaRPr lang="en-US"/>
          </a:p>
        </p:txBody>
      </p:sp>
      <p:pic>
        <p:nvPicPr>
          <p:cNvPr id="15" name="Picture 14" descr="A photograph of a filled-out form documenting sample custody transfer between individuals, including printed names, signatures, and dates/times in red and black ink with yellow highlights on labels. Notable details include two completed transfer entries with comments on sample condition, and a red note indicating variability in the section based on custody instances.">
            <a:extLst>
              <a:ext uri="{FF2B5EF4-FFF2-40B4-BE49-F238E27FC236}">
                <a16:creationId xmlns:a16="http://schemas.microsoft.com/office/drawing/2014/main" id="{2B754BE9-FAF2-451B-FE37-7D3D8295BCAD}"/>
              </a:ext>
            </a:extLst>
          </p:cNvPr>
          <p:cNvPicPr>
            <a:picLocks noChangeAspect="1"/>
          </p:cNvPicPr>
          <p:nvPr/>
        </p:nvPicPr>
        <p:blipFill>
          <a:blip r:embed="rId3"/>
          <a:stretch>
            <a:fillRect/>
          </a:stretch>
        </p:blipFill>
        <p:spPr>
          <a:xfrm>
            <a:off x="1866632" y="1028119"/>
            <a:ext cx="8326680" cy="53969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Arrow: Left 4">
            <a:extLst>
              <a:ext uri="{FF2B5EF4-FFF2-40B4-BE49-F238E27FC236}">
                <a16:creationId xmlns:a16="http://schemas.microsoft.com/office/drawing/2014/main" id="{951FBC0E-F4D3-7F58-207B-424FAA172351}"/>
              </a:ext>
              <a:ext uri="{C183D7F6-B498-43B3-948B-1728B52AA6E4}">
                <adec:decorative xmlns:adec="http://schemas.microsoft.com/office/drawing/2017/decorative" val="1"/>
              </a:ext>
            </a:extLst>
          </p:cNvPr>
          <p:cNvSpPr/>
          <p:nvPr/>
        </p:nvSpPr>
        <p:spPr>
          <a:xfrm rot="10800000">
            <a:off x="592822" y="1165485"/>
            <a:ext cx="803563" cy="44334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BA52C11C-0547-2166-C2BB-BD9B0CA84CC8}"/>
              </a:ext>
              <a:ext uri="{C183D7F6-B498-43B3-948B-1728B52AA6E4}">
                <adec:decorative xmlns:adec="http://schemas.microsoft.com/office/drawing/2017/decorative" val="1"/>
              </a:ext>
            </a:extLst>
          </p:cNvPr>
          <p:cNvSpPr/>
          <p:nvPr/>
        </p:nvSpPr>
        <p:spPr>
          <a:xfrm rot="10800000">
            <a:off x="625102" y="3046821"/>
            <a:ext cx="803563" cy="443346"/>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73C8287-629D-7EB3-C2FE-C4393FA1086F}"/>
              </a:ext>
            </a:extLst>
          </p:cNvPr>
          <p:cNvSpPr>
            <a:spLocks noGrp="1"/>
          </p:cNvSpPr>
          <p:nvPr>
            <p:ph type="sldNum" sz="quarter" idx="4"/>
          </p:nvPr>
        </p:nvSpPr>
        <p:spPr/>
        <p:txBody>
          <a:bodyPr/>
          <a:lstStyle/>
          <a:p>
            <a:fld id="{CA49D0EE-DE7F-324B-A84C-F36708423CDB}" type="slidenum">
              <a:rPr lang="en-US" smtClean="0"/>
              <a:pPr/>
              <a:t>16</a:t>
            </a:fld>
            <a:endParaRPr lang="en-US"/>
          </a:p>
        </p:txBody>
      </p:sp>
    </p:spTree>
    <p:extLst>
      <p:ext uri="{BB962C8B-B14F-4D97-AF65-F5344CB8AC3E}">
        <p14:creationId xmlns:p14="http://schemas.microsoft.com/office/powerpoint/2010/main" val="212344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BADE2-1747-9C86-E29F-D36120E45E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91959C-B72A-8DAF-320A-70B2BE594C86}"/>
              </a:ext>
            </a:extLst>
          </p:cNvPr>
          <p:cNvSpPr>
            <a:spLocks noGrp="1"/>
          </p:cNvSpPr>
          <p:nvPr>
            <p:ph type="title"/>
          </p:nvPr>
        </p:nvSpPr>
        <p:spPr>
          <a:xfrm>
            <a:off x="592822" y="56524"/>
            <a:ext cx="11436882" cy="874654"/>
          </a:xfrm>
        </p:spPr>
        <p:txBody>
          <a:bodyPr>
            <a:normAutofit fontScale="90000"/>
          </a:bodyPr>
          <a:lstStyle/>
          <a:p>
            <a:r>
              <a:rPr lang="en-US"/>
              <a:t>Environmental Sample Submission Form – Page 2</a:t>
            </a:r>
            <a:r>
              <a:rPr lang="en-US" b="0" i="1"/>
              <a:t> (part 2)</a:t>
            </a:r>
            <a:endParaRPr lang="en-US"/>
          </a:p>
        </p:txBody>
      </p:sp>
      <p:pic>
        <p:nvPicPr>
          <p:cNvPr id="8" name="Picture 7" descr="Table listing sample information for lab use, including inspector number, sample description, sample temperature at collection, lab number, and arrival temperature/gross weight. Key sections highlighted in yellow emphasize instructions for inspector use and food sample restrictions, with red text detailing specific sample locations and handling notes.">
            <a:extLst>
              <a:ext uri="{FF2B5EF4-FFF2-40B4-BE49-F238E27FC236}">
                <a16:creationId xmlns:a16="http://schemas.microsoft.com/office/drawing/2014/main" id="{006EF205-0181-AA14-6C8C-AEA6A3891017}"/>
              </a:ext>
            </a:extLst>
          </p:cNvPr>
          <p:cNvPicPr>
            <a:picLocks noChangeAspect="1"/>
          </p:cNvPicPr>
          <p:nvPr/>
        </p:nvPicPr>
        <p:blipFill>
          <a:blip r:embed="rId3"/>
          <a:stretch>
            <a:fillRect/>
          </a:stretch>
        </p:blipFill>
        <p:spPr>
          <a:xfrm>
            <a:off x="2029893" y="1049878"/>
            <a:ext cx="8373139" cy="35834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quot;Not Allowed&quot; Symbol 8">
            <a:extLst>
              <a:ext uri="{FF2B5EF4-FFF2-40B4-BE49-F238E27FC236}">
                <a16:creationId xmlns:a16="http://schemas.microsoft.com/office/drawing/2014/main" id="{9981F884-0AC8-6A3D-CD2E-1342B08437C7}"/>
              </a:ext>
              <a:ext uri="{C183D7F6-B498-43B3-948B-1728B52AA6E4}">
                <adec:decorative xmlns:adec="http://schemas.microsoft.com/office/drawing/2017/decorative" val="1"/>
              </a:ext>
            </a:extLst>
          </p:cNvPr>
          <p:cNvSpPr/>
          <p:nvPr/>
        </p:nvSpPr>
        <p:spPr>
          <a:xfrm>
            <a:off x="8613075" y="1861615"/>
            <a:ext cx="1374851" cy="1225446"/>
          </a:xfrm>
          <a:prstGeom prst="noSmoking">
            <a:avLst>
              <a:gd name="adj" fmla="val 26799"/>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11" name="Arrow: Left 10">
            <a:extLst>
              <a:ext uri="{FF2B5EF4-FFF2-40B4-BE49-F238E27FC236}">
                <a16:creationId xmlns:a16="http://schemas.microsoft.com/office/drawing/2014/main" id="{ACC99A47-C8BE-504C-8D29-1B46FB0A6A70}"/>
              </a:ext>
              <a:ext uri="{C183D7F6-B498-43B3-948B-1728B52AA6E4}">
                <adec:decorative xmlns:adec="http://schemas.microsoft.com/office/drawing/2017/decorative" val="1"/>
              </a:ext>
            </a:extLst>
          </p:cNvPr>
          <p:cNvSpPr/>
          <p:nvPr/>
        </p:nvSpPr>
        <p:spPr>
          <a:xfrm rot="16200000">
            <a:off x="4402339" y="1193154"/>
            <a:ext cx="651164" cy="471054"/>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Screenshot of a form section titled &quot;FOR LAB USE ONLY&quot; with fields for pre-enrichment storage condition, date/time in, and date/time out with initials. A red circle highlights a checkbox labeled &quot;RT,&quot; indicating room temperature storage option among refrigerator and freezer choices.">
            <a:extLst>
              <a:ext uri="{FF2B5EF4-FFF2-40B4-BE49-F238E27FC236}">
                <a16:creationId xmlns:a16="http://schemas.microsoft.com/office/drawing/2014/main" id="{C416FFA9-C93B-75F0-47C9-2E3AC5723FFA}"/>
              </a:ext>
            </a:extLst>
          </p:cNvPr>
          <p:cNvPicPr>
            <a:picLocks noChangeAspect="1"/>
          </p:cNvPicPr>
          <p:nvPr/>
        </p:nvPicPr>
        <p:blipFill>
          <a:blip r:embed="rId4"/>
          <a:stretch>
            <a:fillRect/>
          </a:stretch>
        </p:blipFill>
        <p:spPr>
          <a:xfrm>
            <a:off x="1594022" y="4569091"/>
            <a:ext cx="9255209" cy="1751988"/>
          </a:xfrm>
          <a:prstGeom prst="rect">
            <a:avLst/>
          </a:prstGeom>
          <a:ln w="28575" cap="sq">
            <a:solidFill>
              <a:srgbClr val="000000"/>
            </a:solidFill>
            <a:miter lim="800000"/>
          </a:ln>
          <a:effectLst>
            <a:outerShdw blurRad="57150" dist="50800" dir="2700000" algn="tl" rotWithShape="0">
              <a:srgbClr val="000000">
                <a:alpha val="40000"/>
              </a:srgbClr>
            </a:outerShdw>
          </a:effectLst>
        </p:spPr>
      </p:pic>
      <p:sp>
        <p:nvSpPr>
          <p:cNvPr id="13" name="Arrow: Left 12">
            <a:extLst>
              <a:ext uri="{FF2B5EF4-FFF2-40B4-BE49-F238E27FC236}">
                <a16:creationId xmlns:a16="http://schemas.microsoft.com/office/drawing/2014/main" id="{57070656-BDE8-7F68-7ED0-E91CAC112876}"/>
              </a:ext>
              <a:ext uri="{C183D7F6-B498-43B3-948B-1728B52AA6E4}">
                <adec:decorative xmlns:adec="http://schemas.microsoft.com/office/drawing/2017/decorative" val="1"/>
              </a:ext>
            </a:extLst>
          </p:cNvPr>
          <p:cNvSpPr/>
          <p:nvPr/>
        </p:nvSpPr>
        <p:spPr>
          <a:xfrm rot="10800000">
            <a:off x="1378729" y="1678137"/>
            <a:ext cx="651164" cy="471054"/>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Left 16">
            <a:extLst>
              <a:ext uri="{FF2B5EF4-FFF2-40B4-BE49-F238E27FC236}">
                <a16:creationId xmlns:a16="http://schemas.microsoft.com/office/drawing/2014/main" id="{0FA0CE6E-7DA2-4A58-6C5F-AB52630D0C7A}"/>
              </a:ext>
              <a:ext uri="{C183D7F6-B498-43B3-948B-1728B52AA6E4}">
                <adec:decorative xmlns:adec="http://schemas.microsoft.com/office/drawing/2017/decorative" val="1"/>
              </a:ext>
            </a:extLst>
          </p:cNvPr>
          <p:cNvSpPr/>
          <p:nvPr/>
        </p:nvSpPr>
        <p:spPr>
          <a:xfrm rot="10800000">
            <a:off x="1053146" y="4569091"/>
            <a:ext cx="651164" cy="471054"/>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2423F7FB-6DAF-AD7C-3C77-505DDB12F537}"/>
              </a:ext>
            </a:extLst>
          </p:cNvPr>
          <p:cNvSpPr>
            <a:spLocks noGrp="1"/>
          </p:cNvSpPr>
          <p:nvPr>
            <p:ph type="sldNum" sz="quarter" idx="4"/>
          </p:nvPr>
        </p:nvSpPr>
        <p:spPr/>
        <p:txBody>
          <a:bodyPr/>
          <a:lstStyle/>
          <a:p>
            <a:fld id="{CA49D0EE-DE7F-324B-A84C-F36708423CDB}" type="slidenum">
              <a:rPr lang="en-US" smtClean="0"/>
              <a:pPr/>
              <a:t>17</a:t>
            </a:fld>
            <a:endParaRPr lang="en-US"/>
          </a:p>
        </p:txBody>
      </p:sp>
    </p:spTree>
    <p:extLst>
      <p:ext uri="{BB962C8B-B14F-4D97-AF65-F5344CB8AC3E}">
        <p14:creationId xmlns:p14="http://schemas.microsoft.com/office/powerpoint/2010/main" val="4277410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46CF0-B87D-305D-3CF8-AAD1DE3C9E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8A2688-87AF-9880-FC58-CF05621A18A3}"/>
              </a:ext>
            </a:extLst>
          </p:cNvPr>
          <p:cNvSpPr>
            <a:spLocks noGrp="1"/>
          </p:cNvSpPr>
          <p:nvPr>
            <p:ph type="title"/>
          </p:nvPr>
        </p:nvSpPr>
        <p:spPr/>
        <p:txBody>
          <a:bodyPr>
            <a:normAutofit fontScale="90000"/>
          </a:bodyPr>
          <a:lstStyle/>
          <a:p>
            <a:r>
              <a:rPr lang="en-US"/>
              <a:t>Environmental Sample Submission Form – Lab Only</a:t>
            </a:r>
          </a:p>
        </p:txBody>
      </p:sp>
      <p:pic>
        <p:nvPicPr>
          <p:cNvPr id="8" name="Picture 7" descr="Screenshot of a form section for selecting reason and type of test requested, with checkboxes for options like Outbreak, Complaint, Surveillance, Routine, Salvage, Embargo, and Other. Highlights include a red handwritten note specifying &quot;Salmonella (Type of specimen testing for)&quot; and yellow highlights on &quot;Test(s) Requested:&quot; and &quot;*Select one:&quot; with instructions for specimen destruction or holding after testing.">
            <a:extLst>
              <a:ext uri="{FF2B5EF4-FFF2-40B4-BE49-F238E27FC236}">
                <a16:creationId xmlns:a16="http://schemas.microsoft.com/office/drawing/2014/main" id="{6CF83DFA-B0B0-B928-742E-8923E2C3A33B}"/>
              </a:ext>
            </a:extLst>
          </p:cNvPr>
          <p:cNvPicPr>
            <a:picLocks noChangeAspect="1"/>
          </p:cNvPicPr>
          <p:nvPr/>
        </p:nvPicPr>
        <p:blipFill>
          <a:blip r:embed="rId3"/>
          <a:stretch>
            <a:fillRect/>
          </a:stretch>
        </p:blipFill>
        <p:spPr>
          <a:xfrm>
            <a:off x="867841" y="1765352"/>
            <a:ext cx="10968848" cy="15842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descr="Screenshot of a form section highlighting a checkbox labeled &quot;See Attached Laboratory Sample/Specimen Rejection/Concession Form&quot; in yellow. Below, a gray-shaded area titled &quot;FOR LAB USE ONLY&quot; includes checkboxes for pre-enrichment storage conditions (RT, Refrigerator, Freezer) and fields for date, time, and initials.">
            <a:extLst>
              <a:ext uri="{FF2B5EF4-FFF2-40B4-BE49-F238E27FC236}">
                <a16:creationId xmlns:a16="http://schemas.microsoft.com/office/drawing/2014/main" id="{B6A1BAAA-EF79-4FC9-6EC1-51BB744B2074}"/>
              </a:ext>
            </a:extLst>
          </p:cNvPr>
          <p:cNvPicPr>
            <a:picLocks noChangeAspect="1"/>
          </p:cNvPicPr>
          <p:nvPr/>
        </p:nvPicPr>
        <p:blipFill>
          <a:blip r:embed="rId4"/>
          <a:stretch>
            <a:fillRect/>
          </a:stretch>
        </p:blipFill>
        <p:spPr>
          <a:xfrm>
            <a:off x="1366605" y="4183748"/>
            <a:ext cx="10076625" cy="21761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Arrow: Left 5">
            <a:extLst>
              <a:ext uri="{FF2B5EF4-FFF2-40B4-BE49-F238E27FC236}">
                <a16:creationId xmlns:a16="http://schemas.microsoft.com/office/drawing/2014/main" id="{02E0D8A7-41FB-E1DA-6AD0-99643A0D9089}"/>
              </a:ext>
              <a:ext uri="{C183D7F6-B498-43B3-948B-1728B52AA6E4}">
                <adec:decorative xmlns:adec="http://schemas.microsoft.com/office/drawing/2017/decorative" val="1"/>
              </a:ext>
            </a:extLst>
          </p:cNvPr>
          <p:cNvSpPr/>
          <p:nvPr/>
        </p:nvSpPr>
        <p:spPr>
          <a:xfrm rot="10800000">
            <a:off x="715441" y="4608795"/>
            <a:ext cx="651164" cy="471054"/>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37FC7DE6-9462-3CA4-67DA-5418ABA13021}"/>
              </a:ext>
              <a:ext uri="{C183D7F6-B498-43B3-948B-1728B52AA6E4}">
                <adec:decorative xmlns:adec="http://schemas.microsoft.com/office/drawing/2017/decorative" val="1"/>
              </a:ext>
            </a:extLst>
          </p:cNvPr>
          <p:cNvSpPr/>
          <p:nvPr/>
        </p:nvSpPr>
        <p:spPr>
          <a:xfrm rot="10800000">
            <a:off x="216677" y="2672246"/>
            <a:ext cx="651164" cy="471054"/>
          </a:xfrm>
          <a:prstGeom prst="lef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9372120-AB0A-96B9-4221-C244DE3C53AC}"/>
              </a:ext>
            </a:extLst>
          </p:cNvPr>
          <p:cNvSpPr>
            <a:spLocks noGrp="1"/>
          </p:cNvSpPr>
          <p:nvPr>
            <p:ph type="sldNum" sz="quarter" idx="4"/>
          </p:nvPr>
        </p:nvSpPr>
        <p:spPr/>
        <p:txBody>
          <a:bodyPr/>
          <a:lstStyle/>
          <a:p>
            <a:fld id="{CA49D0EE-DE7F-324B-A84C-F36708423CDB}" type="slidenum">
              <a:rPr lang="en-US" smtClean="0"/>
              <a:pPr/>
              <a:t>18</a:t>
            </a:fld>
            <a:endParaRPr lang="en-US"/>
          </a:p>
        </p:txBody>
      </p:sp>
    </p:spTree>
    <p:extLst>
      <p:ext uri="{BB962C8B-B14F-4D97-AF65-F5344CB8AC3E}">
        <p14:creationId xmlns:p14="http://schemas.microsoft.com/office/powerpoint/2010/main" val="3456175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05FFF2-39D2-611F-662D-C51DAAF5D2CB}"/>
              </a:ext>
            </a:extLst>
          </p:cNvPr>
          <p:cNvSpPr>
            <a:spLocks noGrp="1"/>
          </p:cNvSpPr>
          <p:nvPr>
            <p:ph type="title"/>
          </p:nvPr>
        </p:nvSpPr>
        <p:spPr/>
        <p:txBody>
          <a:bodyPr/>
          <a:lstStyle/>
          <a:p>
            <a:r>
              <a:rPr lang="en-US">
                <a:latin typeface="Avenir Next LT Pro"/>
                <a:cs typeface="Arial"/>
              </a:rPr>
              <a:t>What the SPHL Tests For</a:t>
            </a:r>
            <a:endParaRPr lang="en-US"/>
          </a:p>
        </p:txBody>
      </p:sp>
      <p:pic>
        <p:nvPicPr>
          <p:cNvPr id="8" name="Picture 7" descr="Certificate from A2LA recognizing the Massachusetts State Public Health Laboratory in Jamaica Plain, Massachusetts, as an accredited laboratory for biological testing under ISO/IEC 17025:2017, with official logos, a gold seal, signature, and validity dates through September 30, 2026.">
            <a:extLst>
              <a:ext uri="{FF2B5EF4-FFF2-40B4-BE49-F238E27FC236}">
                <a16:creationId xmlns:a16="http://schemas.microsoft.com/office/drawing/2014/main" id="{8DB5BBC3-4790-D004-BC99-60B6EADE12B8}"/>
              </a:ext>
            </a:extLst>
          </p:cNvPr>
          <p:cNvPicPr>
            <a:picLocks noChangeAspect="1"/>
          </p:cNvPicPr>
          <p:nvPr/>
        </p:nvPicPr>
        <p:blipFill>
          <a:blip r:embed="rId3"/>
          <a:stretch>
            <a:fillRect/>
          </a:stretch>
        </p:blipFill>
        <p:spPr>
          <a:xfrm>
            <a:off x="5961923" y="1144442"/>
            <a:ext cx="5809317" cy="4498186"/>
          </a:xfrm>
          <a:prstGeom prst="rect">
            <a:avLst/>
          </a:prstGeom>
          <a:ln w="38100" cap="sq">
            <a:solidFill>
              <a:srgbClr val="000000"/>
            </a:solidFill>
            <a:miter lim="800000"/>
          </a:ln>
          <a:effectLst>
            <a:outerShdw blurRad="57150" dist="50800" dir="2700000" algn="tl" rotWithShape="0">
              <a:srgbClr val="000000">
                <a:alpha val="40000"/>
              </a:srgbClr>
            </a:outerShdw>
          </a:effectLst>
        </p:spPr>
      </p:pic>
      <p:sp>
        <p:nvSpPr>
          <p:cNvPr id="10" name="TextBox 9">
            <a:extLst>
              <a:ext uri="{FF2B5EF4-FFF2-40B4-BE49-F238E27FC236}">
                <a16:creationId xmlns:a16="http://schemas.microsoft.com/office/drawing/2014/main" id="{320796F7-858B-5EC2-F747-2490D69CC50A}"/>
              </a:ext>
            </a:extLst>
          </p:cNvPr>
          <p:cNvSpPr txBox="1"/>
          <p:nvPr/>
        </p:nvSpPr>
        <p:spPr>
          <a:xfrm>
            <a:off x="5919730" y="5855892"/>
            <a:ext cx="6096000" cy="369332"/>
          </a:xfrm>
          <a:prstGeom prst="rect">
            <a:avLst/>
          </a:prstGeom>
          <a:noFill/>
        </p:spPr>
        <p:txBody>
          <a:bodyPr wrap="square">
            <a:spAutoFit/>
          </a:bodyPr>
          <a:lstStyle/>
          <a:p>
            <a:pPr algn="ctr"/>
            <a:r>
              <a:rPr lang="en-US" sz="1800">
                <a:solidFill>
                  <a:schemeClr val="tx1"/>
                </a:solidFill>
                <a:hlinkClick r:id="rId4">
                  <a:extLst>
                    <a:ext uri="{A12FA001-AC4F-418D-AE19-62706E023703}">
                      <ahyp:hlinkClr xmlns:ahyp="http://schemas.microsoft.com/office/drawing/2018/hyperlinkcolor" val="tx"/>
                    </a:ext>
                  </a:extLst>
                </a:hlinkClick>
              </a:rPr>
              <a:t>State Public Health Laboratory Services | Mass.gov</a:t>
            </a:r>
            <a:endParaRPr lang="en-US" sz="1800">
              <a:solidFill>
                <a:schemeClr val="tx1"/>
              </a:solidFill>
            </a:endParaRPr>
          </a:p>
        </p:txBody>
      </p:sp>
      <p:sp>
        <p:nvSpPr>
          <p:cNvPr id="2" name="Slide Number Placeholder 1">
            <a:extLst>
              <a:ext uri="{FF2B5EF4-FFF2-40B4-BE49-F238E27FC236}">
                <a16:creationId xmlns:a16="http://schemas.microsoft.com/office/drawing/2014/main" id="{8C52B8EB-6B0E-0DAA-3471-76EA7CB17D64}"/>
              </a:ext>
            </a:extLst>
          </p:cNvPr>
          <p:cNvSpPr>
            <a:spLocks noGrp="1"/>
          </p:cNvSpPr>
          <p:nvPr>
            <p:ph type="sldNum" sz="quarter" idx="4"/>
          </p:nvPr>
        </p:nvSpPr>
        <p:spPr/>
        <p:txBody>
          <a:bodyPr/>
          <a:lstStyle/>
          <a:p>
            <a:fld id="{CA49D0EE-DE7F-324B-A84C-F36708423CDB}" type="slidenum">
              <a:rPr lang="en-US" smtClean="0"/>
              <a:pPr/>
              <a:t>19</a:t>
            </a:fld>
            <a:endParaRPr lang="en-US"/>
          </a:p>
        </p:txBody>
      </p:sp>
      <p:sp>
        <p:nvSpPr>
          <p:cNvPr id="3" name="TextBox 2">
            <a:extLst>
              <a:ext uri="{FF2B5EF4-FFF2-40B4-BE49-F238E27FC236}">
                <a16:creationId xmlns:a16="http://schemas.microsoft.com/office/drawing/2014/main" id="{0A9DE498-D3AB-72B1-5274-76CCAF3A91D3}"/>
              </a:ext>
            </a:extLst>
          </p:cNvPr>
          <p:cNvSpPr txBox="1"/>
          <p:nvPr/>
        </p:nvSpPr>
        <p:spPr>
          <a:xfrm>
            <a:off x="176270" y="1299990"/>
            <a:ext cx="5574535" cy="4231928"/>
          </a:xfrm>
          <a:prstGeom prst="rect">
            <a:avLst/>
          </a:prstGeom>
          <a:noFill/>
        </p:spPr>
        <p:txBody>
          <a:bodyPr wrap="square" lIns="91440" tIns="45720" rIns="91440" bIns="45720" rtlCol="0" anchor="t">
            <a:spAutoFit/>
          </a:bodyPr>
          <a:lstStyle/>
          <a:p>
            <a:endParaRPr lang="en-US" sz="1000" b="1"/>
          </a:p>
          <a:p>
            <a:pPr marL="285750" indent="-285750">
              <a:buFont typeface="Wingdings" panose="05000000000000000000" pitchFamily="2" charset="2"/>
              <a:buChar char="ü"/>
            </a:pPr>
            <a:r>
              <a:rPr lang="en-US" sz="2400" b="1"/>
              <a:t>Escherichia coli O157:H7 – Confirmation</a:t>
            </a:r>
          </a:p>
          <a:p>
            <a:endParaRPr lang="en-US" sz="1000" b="1"/>
          </a:p>
          <a:p>
            <a:pPr marL="285750" indent="-285750">
              <a:buFont typeface="Wingdings" panose="05000000000000000000" pitchFamily="2" charset="2"/>
              <a:buChar char="ü"/>
            </a:pPr>
            <a:r>
              <a:rPr lang="en-US" sz="2400" b="1"/>
              <a:t>E. coli O157:H7 – Screen</a:t>
            </a:r>
          </a:p>
          <a:p>
            <a:endParaRPr lang="en-US" sz="1000" b="1"/>
          </a:p>
          <a:p>
            <a:pPr marL="285750" indent="-285750">
              <a:buFont typeface="Wingdings" panose="05000000000000000000" pitchFamily="2" charset="2"/>
              <a:buChar char="ü"/>
            </a:pPr>
            <a:r>
              <a:rPr lang="en-US" sz="2400" b="1"/>
              <a:t>Listeria monocytogenes – Confirmation</a:t>
            </a:r>
          </a:p>
          <a:p>
            <a:endParaRPr lang="en-US" sz="900" b="1"/>
          </a:p>
          <a:p>
            <a:pPr marL="285750" indent="-285750">
              <a:buFont typeface="Wingdings" panose="05000000000000000000" pitchFamily="2" charset="2"/>
              <a:buChar char="ü"/>
            </a:pPr>
            <a:r>
              <a:rPr lang="en-US" sz="2400" b="1"/>
              <a:t>L. monocytogenes – Screen</a:t>
            </a:r>
          </a:p>
          <a:p>
            <a:endParaRPr lang="en-US" sz="1000" b="1"/>
          </a:p>
          <a:p>
            <a:pPr marL="285750" indent="-285750">
              <a:buFont typeface="Wingdings" panose="05000000000000000000" pitchFamily="2" charset="2"/>
              <a:buChar char="ü"/>
            </a:pPr>
            <a:r>
              <a:rPr lang="en-US" sz="2400" b="1"/>
              <a:t>Salmonella spp. – Confirmation</a:t>
            </a:r>
          </a:p>
          <a:p>
            <a:endParaRPr lang="en-US" sz="1000" b="1"/>
          </a:p>
          <a:p>
            <a:pPr marL="285750" indent="-285750">
              <a:buFont typeface="Wingdings" panose="05000000000000000000" pitchFamily="2" charset="2"/>
              <a:buChar char="ü"/>
            </a:pPr>
            <a:r>
              <a:rPr lang="en-US" sz="2400" b="1"/>
              <a:t>Salmonella spp. - Screen</a:t>
            </a:r>
          </a:p>
          <a:p>
            <a:pPr marL="285750" indent="-285750">
              <a:buFont typeface="Wingdings" panose="05000000000000000000" pitchFamily="2" charset="2"/>
              <a:buChar char="ü"/>
            </a:pPr>
            <a:endParaRPr lang="en-US"/>
          </a:p>
        </p:txBody>
      </p:sp>
    </p:spTree>
    <p:extLst>
      <p:ext uri="{BB962C8B-B14F-4D97-AF65-F5344CB8AC3E}">
        <p14:creationId xmlns:p14="http://schemas.microsoft.com/office/powerpoint/2010/main" val="1018487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8DDA-EF2E-CD65-4948-201E92F89F25}"/>
              </a:ext>
            </a:extLst>
          </p:cNvPr>
          <p:cNvSpPr>
            <a:spLocks noGrp="1"/>
          </p:cNvSpPr>
          <p:nvPr>
            <p:ph type="title"/>
          </p:nvPr>
        </p:nvSpPr>
        <p:spPr/>
        <p:txBody>
          <a:bodyPr/>
          <a:lstStyle/>
          <a:p>
            <a:r>
              <a:rPr lang="en-US"/>
              <a:t>Sample Criteria for Acceptance / Rejection</a:t>
            </a:r>
          </a:p>
        </p:txBody>
      </p:sp>
      <p:sp>
        <p:nvSpPr>
          <p:cNvPr id="3" name="Content Placeholder 2">
            <a:extLst>
              <a:ext uri="{FF2B5EF4-FFF2-40B4-BE49-F238E27FC236}">
                <a16:creationId xmlns:a16="http://schemas.microsoft.com/office/drawing/2014/main" id="{DDC24349-59AD-59B2-3FA8-6A599ADEB68A}"/>
              </a:ext>
            </a:extLst>
          </p:cNvPr>
          <p:cNvSpPr>
            <a:spLocks noGrp="1"/>
          </p:cNvSpPr>
          <p:nvPr>
            <p:ph idx="1"/>
          </p:nvPr>
        </p:nvSpPr>
        <p:spPr>
          <a:xfrm>
            <a:off x="427513" y="1232634"/>
            <a:ext cx="10248404" cy="4679683"/>
          </a:xfrm>
        </p:spPr>
        <p:txBody>
          <a:bodyPr vert="horz" lIns="91440" tIns="45720" rIns="91440" bIns="45720" rtlCol="0" anchor="t">
            <a:normAutofit/>
          </a:bodyPr>
          <a:lstStyle/>
          <a:p>
            <a:endParaRPr lang="en-US">
              <a:solidFill>
                <a:schemeClr val="tx1"/>
              </a:solidFill>
            </a:endParaRPr>
          </a:p>
          <a:p>
            <a:pPr marL="514350" indent="-514350">
              <a:buFont typeface="Wingdings" panose="05000000000000000000" pitchFamily="2" charset="2"/>
              <a:buChar char="Ø"/>
            </a:pPr>
            <a:r>
              <a:rPr lang="en-US" b="1" u="sng">
                <a:solidFill>
                  <a:schemeClr val="tx1"/>
                </a:solidFill>
                <a:latin typeface="Avenir Next LT Pro"/>
                <a:cs typeface="Arial"/>
              </a:rPr>
              <a:t>Transport Temperature</a:t>
            </a:r>
            <a:r>
              <a:rPr lang="en-US" b="1">
                <a:solidFill>
                  <a:schemeClr val="tx1"/>
                </a:solidFill>
                <a:latin typeface="Avenir Next LT Pro"/>
                <a:cs typeface="Arial"/>
              </a:rPr>
              <a:t>: Keep all swab samples under refrigeration 36*F – 46*F (2*C – 8*C).</a:t>
            </a:r>
          </a:p>
          <a:p>
            <a:endParaRPr lang="en-US" b="1">
              <a:solidFill>
                <a:schemeClr val="tx1"/>
              </a:solidFill>
            </a:endParaRPr>
          </a:p>
          <a:p>
            <a:pPr marL="514350" indent="-514350">
              <a:buFont typeface="Wingdings" panose="05000000000000000000" pitchFamily="2" charset="2"/>
              <a:buChar char="Ø"/>
            </a:pPr>
            <a:r>
              <a:rPr lang="en-US" b="1" u="sng">
                <a:solidFill>
                  <a:schemeClr val="tx1"/>
                </a:solidFill>
              </a:rPr>
              <a:t>Shipping Requirements</a:t>
            </a:r>
            <a:r>
              <a:rPr lang="en-US" b="1">
                <a:solidFill>
                  <a:schemeClr val="tx1"/>
                </a:solidFill>
              </a:rPr>
              <a:t>: Transport samples on ice </a:t>
            </a:r>
          </a:p>
          <a:p>
            <a:r>
              <a:rPr lang="en-US" b="1">
                <a:solidFill>
                  <a:schemeClr val="tx1"/>
                </a:solidFill>
              </a:rPr>
              <a:t>or on pre-frozen cold packs in appropriate packages.</a:t>
            </a:r>
          </a:p>
          <a:p>
            <a:endParaRPr lang="en-US" b="1">
              <a:solidFill>
                <a:schemeClr val="tx1"/>
              </a:solidFill>
            </a:endParaRPr>
          </a:p>
          <a:p>
            <a:pPr algn="ctr"/>
            <a:endParaRPr lang="en-US" b="1" u="sng">
              <a:solidFill>
                <a:srgbClr val="FF0000"/>
              </a:solidFill>
            </a:endParaRPr>
          </a:p>
          <a:p>
            <a:pPr algn="ctr"/>
            <a:r>
              <a:rPr lang="en-US" b="1" u="sng">
                <a:solidFill>
                  <a:srgbClr val="FF0000"/>
                </a:solidFill>
              </a:rPr>
              <a:t>If it is not done correctly the samples will be rejected!</a:t>
            </a:r>
          </a:p>
          <a:p>
            <a:endParaRPr lang="en-US" b="1">
              <a:solidFill>
                <a:srgbClr val="FF0000"/>
              </a:solidFill>
            </a:endParaRPr>
          </a:p>
          <a:p>
            <a:endParaRPr lang="en-US" b="1">
              <a:solidFill>
                <a:srgbClr val="FF0000"/>
              </a:solidFill>
            </a:endParaRPr>
          </a:p>
        </p:txBody>
      </p:sp>
      <p:pic>
        <p:nvPicPr>
          <p:cNvPr id="8" name="Picture 7">
            <a:extLst>
              <a:ext uri="{FF2B5EF4-FFF2-40B4-BE49-F238E27FC236}">
                <a16:creationId xmlns:a16="http://schemas.microsoft.com/office/drawing/2014/main" id="{4D177892-3007-90F4-317A-055606FB3A8D}"/>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720916" y="1689834"/>
            <a:ext cx="2317985" cy="2274522"/>
          </a:xfrm>
          <a:prstGeom prst="rect">
            <a:avLst/>
          </a:prstGeom>
        </p:spPr>
      </p:pic>
      <p:sp>
        <p:nvSpPr>
          <p:cNvPr id="2" name="Slide Number Placeholder 1">
            <a:extLst>
              <a:ext uri="{FF2B5EF4-FFF2-40B4-BE49-F238E27FC236}">
                <a16:creationId xmlns:a16="http://schemas.microsoft.com/office/drawing/2014/main" id="{EA26A22E-6244-2720-DF59-FDF1AD2A78FF}"/>
              </a:ext>
            </a:extLst>
          </p:cNvPr>
          <p:cNvSpPr>
            <a:spLocks noGrp="1"/>
          </p:cNvSpPr>
          <p:nvPr>
            <p:ph type="sldNum" sz="quarter" idx="4"/>
          </p:nvPr>
        </p:nvSpPr>
        <p:spPr/>
        <p:txBody>
          <a:bodyPr/>
          <a:lstStyle/>
          <a:p>
            <a:fld id="{CA49D0EE-DE7F-324B-A84C-F36708423CDB}" type="slidenum">
              <a:rPr lang="en-US" smtClean="0"/>
              <a:pPr/>
              <a:t>20</a:t>
            </a:fld>
            <a:endParaRPr lang="en-US"/>
          </a:p>
        </p:txBody>
      </p:sp>
    </p:spTree>
    <p:extLst>
      <p:ext uri="{BB962C8B-B14F-4D97-AF65-F5344CB8AC3E}">
        <p14:creationId xmlns:p14="http://schemas.microsoft.com/office/powerpoint/2010/main" val="723950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1FA0BD-E4E6-588E-69A3-EC8D65B907D1}"/>
              </a:ext>
            </a:extLst>
          </p:cNvPr>
          <p:cNvSpPr>
            <a:spLocks noGrp="1"/>
          </p:cNvSpPr>
          <p:nvPr>
            <p:ph type="title"/>
          </p:nvPr>
        </p:nvSpPr>
        <p:spPr/>
        <p:txBody>
          <a:bodyPr/>
          <a:lstStyle/>
          <a:p>
            <a:r>
              <a:rPr lang="en-US"/>
              <a:t>Aseptic Samples</a:t>
            </a:r>
          </a:p>
        </p:txBody>
      </p:sp>
      <p:sp>
        <p:nvSpPr>
          <p:cNvPr id="4" name="Content Placeholder 3">
            <a:extLst>
              <a:ext uri="{FF2B5EF4-FFF2-40B4-BE49-F238E27FC236}">
                <a16:creationId xmlns:a16="http://schemas.microsoft.com/office/drawing/2014/main" id="{CA58F101-D892-A330-A51F-8DEBA7195558}"/>
              </a:ext>
            </a:extLst>
          </p:cNvPr>
          <p:cNvSpPr>
            <a:spLocks noGrp="1"/>
          </p:cNvSpPr>
          <p:nvPr>
            <p:ph idx="1"/>
          </p:nvPr>
        </p:nvSpPr>
        <p:spPr/>
        <p:txBody>
          <a:bodyPr vert="horz" lIns="91440" tIns="45720" rIns="91440" bIns="45720" rtlCol="0" anchor="t">
            <a:normAutofit/>
          </a:bodyPr>
          <a:lstStyle/>
          <a:p>
            <a:pPr marL="571500" marR="445770" indent="-571500">
              <a:lnSpc>
                <a:spcPct val="112000"/>
              </a:lnSpc>
              <a:spcBef>
                <a:spcPts val="5"/>
              </a:spcBef>
              <a:spcAft>
                <a:spcPts val="0"/>
              </a:spcAft>
              <a:buFont typeface="Arial" panose="020B0604020202020204" pitchFamily="34" charset="0"/>
              <a:buChar char="•"/>
            </a:pPr>
            <a:r>
              <a:rPr lang="en-US">
                <a:solidFill>
                  <a:srgbClr val="013366"/>
                </a:solidFill>
                <a:latin typeface="Avenir LT Pro 55 Roman"/>
                <a:ea typeface="Times New Roman" panose="02020603050405020304" pitchFamily="18" charset="0"/>
                <a:cs typeface="Arial"/>
              </a:rPr>
              <a:t>Aseptic - </a:t>
            </a:r>
            <a:r>
              <a:rPr lang="en-US" i="1">
                <a:solidFill>
                  <a:srgbClr val="013366"/>
                </a:solidFill>
                <a:latin typeface="Avenir LT Pro 55 Roman"/>
                <a:ea typeface="Times New Roman" panose="02020603050405020304" pitchFamily="18" charset="0"/>
                <a:cs typeface="Arial"/>
              </a:rPr>
              <a:t>to avoid contamination by your actions during the collection process itself. </a:t>
            </a:r>
            <a:endParaRPr lang="en-US" sz="200" i="1">
              <a:solidFill>
                <a:srgbClr val="013366"/>
              </a:solidFill>
              <a:latin typeface="Avenir LT Pro 55 Roman"/>
              <a:ea typeface="Times New Roman" panose="02020603050405020304" pitchFamily="18" charset="0"/>
              <a:cs typeface="Arial"/>
            </a:endParaRPr>
          </a:p>
          <a:p>
            <a:pPr marL="171450" marR="445770" indent="-171450">
              <a:lnSpc>
                <a:spcPct val="112000"/>
              </a:lnSpc>
              <a:spcBef>
                <a:spcPts val="5"/>
              </a:spcBef>
              <a:spcAft>
                <a:spcPts val="0"/>
              </a:spcAft>
              <a:buFont typeface="Arial" panose="020B0604020202020204" pitchFamily="34" charset="0"/>
              <a:buChar char="•"/>
            </a:pPr>
            <a:endParaRPr lang="en-US" sz="200">
              <a:solidFill>
                <a:srgbClr val="013366"/>
              </a:solidFill>
              <a:latin typeface="Avenir LT Pro 55 Roman" panose="020B0503020203020204" pitchFamily="34" charset="0"/>
              <a:ea typeface="Times New Roman" panose="02020603050405020304" pitchFamily="18" charset="0"/>
            </a:endParaRPr>
          </a:p>
          <a:p>
            <a:pPr marL="171450" marR="445770" indent="-171450">
              <a:lnSpc>
                <a:spcPct val="112000"/>
              </a:lnSpc>
              <a:spcBef>
                <a:spcPts val="5"/>
              </a:spcBef>
              <a:spcAft>
                <a:spcPts val="0"/>
              </a:spcAft>
              <a:buFont typeface="Arial" panose="020B0604020202020204" pitchFamily="34" charset="0"/>
              <a:buChar char="•"/>
            </a:pPr>
            <a:endParaRPr lang="en-US" sz="200">
              <a:solidFill>
                <a:srgbClr val="013366"/>
              </a:solidFill>
              <a:latin typeface="Avenir LT Pro 55 Roman" panose="020B0503020203020204" pitchFamily="34" charset="0"/>
              <a:ea typeface="Times New Roman" panose="02020603050405020304" pitchFamily="18" charset="0"/>
            </a:endParaRPr>
          </a:p>
          <a:p>
            <a:pPr marL="171450" marR="445770" indent="-171450">
              <a:lnSpc>
                <a:spcPct val="112000"/>
              </a:lnSpc>
              <a:spcBef>
                <a:spcPts val="5"/>
              </a:spcBef>
              <a:spcAft>
                <a:spcPts val="0"/>
              </a:spcAft>
              <a:buFont typeface="Arial" panose="020B0604020202020204" pitchFamily="34" charset="0"/>
              <a:buChar char="•"/>
            </a:pPr>
            <a:endParaRPr lang="en-US" sz="1000">
              <a:solidFill>
                <a:srgbClr val="013366"/>
              </a:solidFill>
              <a:latin typeface="Avenir LT Pro 55 Roman" panose="020B0503020203020204" pitchFamily="34" charset="0"/>
              <a:ea typeface="Times New Roman" panose="02020603050405020304" pitchFamily="18" charset="0"/>
            </a:endParaRPr>
          </a:p>
          <a:p>
            <a:pPr marL="171450" marR="445770" indent="-171450">
              <a:lnSpc>
                <a:spcPct val="112000"/>
              </a:lnSpc>
              <a:spcBef>
                <a:spcPts val="5"/>
              </a:spcBef>
              <a:spcAft>
                <a:spcPts val="0"/>
              </a:spcAft>
              <a:buFont typeface="Arial" panose="020B0604020202020204" pitchFamily="34" charset="0"/>
              <a:buChar char="•"/>
            </a:pPr>
            <a:endParaRPr lang="en-US" sz="1000">
              <a:solidFill>
                <a:srgbClr val="013366"/>
              </a:solidFill>
              <a:latin typeface="Avenir LT Pro 55 Roman" panose="020B0503020203020204" pitchFamily="34" charset="0"/>
              <a:ea typeface="Times New Roman" panose="02020603050405020304" pitchFamily="18" charset="0"/>
            </a:endParaRPr>
          </a:p>
          <a:p>
            <a:pPr marL="571500" marR="445770" indent="-571500">
              <a:lnSpc>
                <a:spcPct val="112000"/>
              </a:lnSpc>
              <a:spcBef>
                <a:spcPts val="5"/>
              </a:spcBef>
              <a:spcAft>
                <a:spcPts val="0"/>
              </a:spcAft>
              <a:buFont typeface="Arial" panose="020B0604020202020204" pitchFamily="34" charset="0"/>
              <a:buChar char="•"/>
            </a:pPr>
            <a:r>
              <a:rPr lang="en-US">
                <a:solidFill>
                  <a:srgbClr val="013366"/>
                </a:solidFill>
                <a:latin typeface="Avenir LT Pro 55 Roman" panose="020B0503020203020204" pitchFamily="34" charset="0"/>
                <a:ea typeface="Times New Roman" panose="02020603050405020304" pitchFamily="18" charset="0"/>
              </a:rPr>
              <a:t>Sampling method =  the use of sterile containers and swabs + the use of recommended collection procedures. </a:t>
            </a:r>
          </a:p>
          <a:p>
            <a:pPr marL="285750" marR="445770" indent="-285750">
              <a:lnSpc>
                <a:spcPct val="112000"/>
              </a:lnSpc>
              <a:spcBef>
                <a:spcPts val="5"/>
              </a:spcBef>
              <a:spcAft>
                <a:spcPts val="0"/>
              </a:spcAft>
              <a:buFont typeface="Arial" panose="020B0604020202020204" pitchFamily="34" charset="0"/>
              <a:buChar char="•"/>
            </a:pPr>
            <a:endParaRPr lang="en-US" sz="1400">
              <a:solidFill>
                <a:srgbClr val="013366"/>
              </a:solidFill>
              <a:latin typeface="Avenir LT Pro 55 Roman" panose="020B0503020203020204" pitchFamily="34" charset="0"/>
              <a:ea typeface="Times New Roman" panose="02020603050405020304" pitchFamily="18" charset="0"/>
            </a:endParaRPr>
          </a:p>
          <a:p>
            <a:pPr marL="285750" marR="445770" indent="-285750">
              <a:lnSpc>
                <a:spcPct val="112000"/>
              </a:lnSpc>
              <a:spcBef>
                <a:spcPts val="5"/>
              </a:spcBef>
              <a:spcAft>
                <a:spcPts val="0"/>
              </a:spcAft>
              <a:buFont typeface="Arial" panose="020B0604020202020204" pitchFamily="34" charset="0"/>
              <a:buChar char="•"/>
            </a:pPr>
            <a:endParaRPr lang="en-US" sz="1400">
              <a:solidFill>
                <a:srgbClr val="013366"/>
              </a:solidFill>
              <a:latin typeface="Avenir LT Pro 55 Roman" panose="020B0503020203020204" pitchFamily="34" charset="0"/>
              <a:ea typeface="Times New Roman" panose="02020603050405020304" pitchFamily="18" charset="0"/>
            </a:endParaRPr>
          </a:p>
          <a:p>
            <a:pPr marL="571500" marR="445770" indent="-571500">
              <a:lnSpc>
                <a:spcPct val="112000"/>
              </a:lnSpc>
              <a:spcBef>
                <a:spcPts val="5"/>
              </a:spcBef>
              <a:spcAft>
                <a:spcPts val="0"/>
              </a:spcAft>
              <a:buFont typeface="Arial" panose="020B0604020202020204" pitchFamily="34" charset="0"/>
              <a:buChar char="•"/>
            </a:pPr>
            <a:r>
              <a:rPr lang="en-US">
                <a:solidFill>
                  <a:srgbClr val="013366"/>
                </a:solidFill>
                <a:latin typeface="Avenir LT Pro 55 Roman" panose="020B0503020203020204" pitchFamily="34" charset="0"/>
                <a:ea typeface="Times New Roman" panose="02020603050405020304" pitchFamily="18" charset="0"/>
              </a:rPr>
              <a:t>Proper aseptic sample collection = effective enforcement action. </a:t>
            </a:r>
          </a:p>
        </p:txBody>
      </p:sp>
      <p:sp>
        <p:nvSpPr>
          <p:cNvPr id="2" name="Slide Number Placeholder 1">
            <a:extLst>
              <a:ext uri="{FF2B5EF4-FFF2-40B4-BE49-F238E27FC236}">
                <a16:creationId xmlns:a16="http://schemas.microsoft.com/office/drawing/2014/main" id="{E6C388C3-6A93-0E25-7DDA-CA14B52989A6}"/>
              </a:ext>
            </a:extLst>
          </p:cNvPr>
          <p:cNvSpPr>
            <a:spLocks noGrp="1"/>
          </p:cNvSpPr>
          <p:nvPr>
            <p:ph type="sldNum" sz="quarter" idx="4"/>
          </p:nvPr>
        </p:nvSpPr>
        <p:spPr/>
        <p:txBody>
          <a:bodyPr/>
          <a:lstStyle/>
          <a:p>
            <a:fld id="{CA49D0EE-DE7F-324B-A84C-F36708423CDB}" type="slidenum">
              <a:rPr lang="en-US" smtClean="0"/>
              <a:pPr/>
              <a:t>21</a:t>
            </a:fld>
            <a:endParaRPr lang="en-US"/>
          </a:p>
        </p:txBody>
      </p:sp>
    </p:spTree>
    <p:extLst>
      <p:ext uri="{BB962C8B-B14F-4D97-AF65-F5344CB8AC3E}">
        <p14:creationId xmlns:p14="http://schemas.microsoft.com/office/powerpoint/2010/main" val="441550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F8608F-1B97-DCA4-1F94-4EF7EFB4F9F4}"/>
              </a:ext>
            </a:extLst>
          </p:cNvPr>
          <p:cNvSpPr>
            <a:spLocks noGrp="1"/>
          </p:cNvSpPr>
          <p:nvPr>
            <p:ph type="title"/>
          </p:nvPr>
        </p:nvSpPr>
        <p:spPr/>
        <p:txBody>
          <a:bodyPr/>
          <a:lstStyle/>
          <a:p>
            <a:r>
              <a:rPr lang="en-US"/>
              <a:t>Important Reminders with Aseptic Samples:</a:t>
            </a:r>
          </a:p>
        </p:txBody>
      </p:sp>
      <p:pic>
        <p:nvPicPr>
          <p:cNvPr id="7" name="Picture 6" descr="A photograph of a red rubber stamp imprint displaying the word &quot;REMINDER&quot; in uppercase letters. The text is centered within a rectangular border, with a slightly distressed texture on a white background.">
            <a:extLst>
              <a:ext uri="{FF2B5EF4-FFF2-40B4-BE49-F238E27FC236}">
                <a16:creationId xmlns:a16="http://schemas.microsoft.com/office/drawing/2014/main" id="{EED0F9C3-A1CD-B17B-C35B-9F82868E06C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28484" y="1829266"/>
            <a:ext cx="5107972" cy="3607505"/>
          </a:xfrm>
          <a:prstGeom prst="rect">
            <a:avLst/>
          </a:prstGeom>
        </p:spPr>
      </p:pic>
      <p:sp>
        <p:nvSpPr>
          <p:cNvPr id="4" name="Content Placeholder 3">
            <a:extLst>
              <a:ext uri="{FF2B5EF4-FFF2-40B4-BE49-F238E27FC236}">
                <a16:creationId xmlns:a16="http://schemas.microsoft.com/office/drawing/2014/main" id="{5AF0A568-6E1D-DCE5-0619-72EED07D7891}"/>
              </a:ext>
            </a:extLst>
          </p:cNvPr>
          <p:cNvSpPr>
            <a:spLocks noGrp="1"/>
          </p:cNvSpPr>
          <p:nvPr>
            <p:ph idx="1"/>
          </p:nvPr>
        </p:nvSpPr>
        <p:spPr>
          <a:xfrm>
            <a:off x="4816258" y="1916542"/>
            <a:ext cx="6954982" cy="4575960"/>
          </a:xfrm>
        </p:spPr>
        <p:txBody>
          <a:bodyPr vert="horz" lIns="91440" tIns="45720" rIns="91440" bIns="45720" rtlCol="0" anchor="t">
            <a:normAutofit/>
          </a:bodyPr>
          <a:lstStyle/>
          <a:p>
            <a:pPr marL="457200" indent="-457200">
              <a:buFont typeface="Arial" panose="020B0604020202020204" pitchFamily="34" charset="0"/>
              <a:buChar char="•"/>
            </a:pPr>
            <a:r>
              <a:rPr lang="en-US">
                <a:solidFill>
                  <a:srgbClr val="013366"/>
                </a:solidFill>
                <a:latin typeface="Avenir LT Pro 55 Roman" panose="020B0503020203020204" pitchFamily="34" charset="0"/>
                <a:ea typeface="Calibri"/>
                <a:cs typeface="Arial"/>
              </a:rPr>
              <a:t>Do nothing to contaminate the sample.</a:t>
            </a:r>
          </a:p>
          <a:p>
            <a:pPr marL="171450" indent="-171450">
              <a:buFont typeface="Arial" panose="020B0604020202020204" pitchFamily="34" charset="0"/>
              <a:buChar char="•"/>
            </a:pPr>
            <a:endParaRPr lang="en-US" sz="800">
              <a:solidFill>
                <a:srgbClr val="013366"/>
              </a:solidFill>
              <a:latin typeface="Avenir LT Pro 55 Roman" panose="020B0503020203020204" pitchFamily="34" charset="0"/>
              <a:ea typeface="Calibri" panose="020F0502020204030204" pitchFamily="34" charset="0"/>
            </a:endParaRPr>
          </a:p>
          <a:p>
            <a:pPr marL="171450" indent="-171450">
              <a:buFont typeface="Arial" panose="020B0604020202020204" pitchFamily="34" charset="0"/>
              <a:buChar char="•"/>
            </a:pPr>
            <a:endParaRPr lang="en-US" sz="800">
              <a:solidFill>
                <a:srgbClr val="013366"/>
              </a:solidFill>
              <a:latin typeface="Avenir LT Pro 55 Roman" panose="020B0503020203020204" pitchFamily="34" charset="0"/>
              <a:ea typeface="Calibri" panose="020F0502020204030204" pitchFamily="34" charset="0"/>
            </a:endParaRPr>
          </a:p>
          <a:p>
            <a:pPr marL="457200" indent="-457200">
              <a:buFont typeface="Arial" panose="020B0604020202020204" pitchFamily="34" charset="0"/>
              <a:buChar char="•"/>
            </a:pPr>
            <a:r>
              <a:rPr lang="en-US">
                <a:solidFill>
                  <a:srgbClr val="013366"/>
                </a:solidFill>
                <a:latin typeface="Avenir LT Pro 55 Roman" panose="020B0503020203020204" pitchFamily="34" charset="0"/>
                <a:ea typeface="Calibri"/>
                <a:cs typeface="Arial"/>
              </a:rPr>
              <a:t>Maintain sterile sample equipment and aseptic sampling techniques.</a:t>
            </a:r>
            <a:endParaRPr lang="en-US" sz="800">
              <a:solidFill>
                <a:srgbClr val="013366"/>
              </a:solidFill>
              <a:latin typeface="Avenir LT Pro 55 Roman" panose="020B0503020203020204" pitchFamily="34" charset="0"/>
              <a:ea typeface="Calibri"/>
              <a:cs typeface="Arial"/>
            </a:endParaRPr>
          </a:p>
          <a:p>
            <a:pPr marL="171450" indent="-171450">
              <a:buFont typeface="Arial" panose="020B0604020202020204" pitchFamily="34" charset="0"/>
              <a:buChar char="•"/>
            </a:pPr>
            <a:endParaRPr lang="en-US" sz="800">
              <a:solidFill>
                <a:srgbClr val="013366"/>
              </a:solidFill>
              <a:latin typeface="Avenir LT Pro 55 Roman" panose="020B0503020203020204" pitchFamily="34" charset="0"/>
              <a:ea typeface="Calibri" panose="020F0502020204030204" pitchFamily="34" charset="0"/>
            </a:endParaRPr>
          </a:p>
          <a:p>
            <a:pPr marL="171450" indent="-171450">
              <a:buFont typeface="Arial" panose="020B0604020202020204" pitchFamily="34" charset="0"/>
              <a:buChar char="•"/>
            </a:pPr>
            <a:endParaRPr lang="en-US" sz="100">
              <a:solidFill>
                <a:srgbClr val="013366"/>
              </a:solidFill>
              <a:latin typeface="Avenir LT Pro 55 Roman" panose="020B0503020203020204" pitchFamily="34" charset="0"/>
              <a:ea typeface="Calibri" panose="020F0502020204030204" pitchFamily="34" charset="0"/>
            </a:endParaRPr>
          </a:p>
          <a:p>
            <a:pPr marL="171450" indent="-171450">
              <a:buFont typeface="Arial" panose="020B0604020202020204" pitchFamily="34" charset="0"/>
              <a:buChar char="•"/>
            </a:pPr>
            <a:endParaRPr lang="en-US" sz="800">
              <a:solidFill>
                <a:srgbClr val="013366"/>
              </a:solidFill>
              <a:latin typeface="Avenir LT Pro 55 Roman" panose="020B0503020203020204" pitchFamily="34" charset="0"/>
              <a:ea typeface="Calibri" panose="020F0502020204030204" pitchFamily="34" charset="0"/>
            </a:endParaRPr>
          </a:p>
          <a:p>
            <a:pPr marL="457200" indent="-457200">
              <a:buFont typeface="Arial" panose="020B0604020202020204" pitchFamily="34" charset="0"/>
              <a:buChar char="•"/>
            </a:pPr>
            <a:r>
              <a:rPr lang="en-US">
                <a:solidFill>
                  <a:srgbClr val="013366"/>
                </a:solidFill>
                <a:latin typeface="Avenir LT Pro 55 Roman" panose="020B0503020203020204" pitchFamily="34" charset="0"/>
                <a:ea typeface="Calibri"/>
                <a:cs typeface="Arial"/>
              </a:rPr>
              <a:t>Frequently wash and sanitize your hands between collection of samples when changing zone areas.</a:t>
            </a:r>
          </a:p>
        </p:txBody>
      </p:sp>
      <p:sp>
        <p:nvSpPr>
          <p:cNvPr id="2" name="Slide Number Placeholder 1">
            <a:extLst>
              <a:ext uri="{FF2B5EF4-FFF2-40B4-BE49-F238E27FC236}">
                <a16:creationId xmlns:a16="http://schemas.microsoft.com/office/drawing/2014/main" id="{B59FA0DA-B4CF-CA0B-449B-8A457225ADC0}"/>
              </a:ext>
            </a:extLst>
          </p:cNvPr>
          <p:cNvSpPr>
            <a:spLocks noGrp="1"/>
          </p:cNvSpPr>
          <p:nvPr>
            <p:ph type="sldNum" sz="quarter" idx="4"/>
          </p:nvPr>
        </p:nvSpPr>
        <p:spPr/>
        <p:txBody>
          <a:bodyPr/>
          <a:lstStyle/>
          <a:p>
            <a:fld id="{CA49D0EE-DE7F-324B-A84C-F36708423CDB}" type="slidenum">
              <a:rPr lang="en-US" smtClean="0"/>
              <a:pPr/>
              <a:t>22</a:t>
            </a:fld>
            <a:endParaRPr lang="en-US"/>
          </a:p>
        </p:txBody>
      </p:sp>
    </p:spTree>
    <p:extLst>
      <p:ext uri="{BB962C8B-B14F-4D97-AF65-F5344CB8AC3E}">
        <p14:creationId xmlns:p14="http://schemas.microsoft.com/office/powerpoint/2010/main" val="3631036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6A320C-16FE-8B5A-E225-4FE14D465FEB}"/>
              </a:ext>
            </a:extLst>
          </p:cNvPr>
          <p:cNvSpPr>
            <a:spLocks noGrp="1"/>
          </p:cNvSpPr>
          <p:nvPr>
            <p:ph type="title"/>
          </p:nvPr>
        </p:nvSpPr>
        <p:spPr/>
        <p:txBody>
          <a:bodyPr/>
          <a:lstStyle/>
          <a:p>
            <a:r>
              <a:rPr lang="en-US"/>
              <a:t>How to Prepare for the Investigation</a:t>
            </a:r>
          </a:p>
        </p:txBody>
      </p:sp>
      <p:sp>
        <p:nvSpPr>
          <p:cNvPr id="4" name="Content Placeholder 3">
            <a:extLst>
              <a:ext uri="{FF2B5EF4-FFF2-40B4-BE49-F238E27FC236}">
                <a16:creationId xmlns:a16="http://schemas.microsoft.com/office/drawing/2014/main" id="{186379FB-2A45-33D6-426D-0E7048BCEB1D}"/>
              </a:ext>
            </a:extLst>
          </p:cNvPr>
          <p:cNvSpPr>
            <a:spLocks noGrp="1"/>
          </p:cNvSpPr>
          <p:nvPr>
            <p:ph idx="1"/>
          </p:nvPr>
        </p:nvSpPr>
        <p:spPr>
          <a:xfrm>
            <a:off x="346364" y="1365639"/>
            <a:ext cx="8049491" cy="4679683"/>
          </a:xfrm>
        </p:spPr>
        <p:txBody>
          <a:bodyPr>
            <a:normAutofit/>
          </a:bodyPr>
          <a:lstStyle/>
          <a:p>
            <a:pPr marL="457200" indent="-457200">
              <a:buFont typeface="Arial" panose="020B0604020202020204" pitchFamily="34" charset="0"/>
              <a:buChar char="•"/>
            </a:pPr>
            <a:r>
              <a:rPr lang="en-US"/>
              <a:t>Review the food history collected during the foodborne illness complaint interview.</a:t>
            </a:r>
          </a:p>
          <a:p>
            <a:pPr marL="457200" indent="-457200">
              <a:buFont typeface="Arial" panose="020B0604020202020204" pitchFamily="34" charset="0"/>
              <a:buChar char="•"/>
            </a:pPr>
            <a:endParaRPr lang="en-US" sz="800"/>
          </a:p>
          <a:p>
            <a:pPr marL="457200" indent="-457200">
              <a:buFont typeface="Arial" panose="020B0604020202020204" pitchFamily="34" charset="0"/>
              <a:buChar char="•"/>
            </a:pPr>
            <a:r>
              <a:rPr lang="en-US"/>
              <a:t>Review previous inspection reports.</a:t>
            </a:r>
          </a:p>
          <a:p>
            <a:pPr marL="457200" indent="-457200">
              <a:buFont typeface="Arial" panose="020B0604020202020204" pitchFamily="34" charset="0"/>
              <a:buChar char="•"/>
            </a:pPr>
            <a:endParaRPr lang="en-US" sz="600" i="1"/>
          </a:p>
          <a:p>
            <a:pPr marL="457200" indent="-457200">
              <a:buFont typeface="Arial" panose="020B0604020202020204" pitchFamily="34" charset="0"/>
              <a:buChar char="•"/>
            </a:pPr>
            <a:r>
              <a:rPr lang="en-US"/>
              <a:t>Prepare forms and get supplies ready.</a:t>
            </a:r>
          </a:p>
          <a:p>
            <a:pPr marL="171450" indent="-171450">
              <a:buFont typeface="Arial" panose="020B0604020202020204" pitchFamily="34" charset="0"/>
              <a:buChar char="•"/>
            </a:pPr>
            <a:endParaRPr lang="en-US" sz="600" i="1"/>
          </a:p>
          <a:p>
            <a:pPr marL="457200" indent="-457200">
              <a:buFont typeface="Arial" panose="020B0604020202020204" pitchFamily="34" charset="0"/>
              <a:buChar char="•"/>
            </a:pPr>
            <a:r>
              <a:rPr lang="en-US"/>
              <a:t>Identify yourself to the PIC.</a:t>
            </a:r>
          </a:p>
          <a:p>
            <a:pPr marL="457200" indent="-457200">
              <a:buFont typeface="Arial" panose="020B0604020202020204" pitchFamily="34" charset="0"/>
              <a:buChar char="•"/>
            </a:pPr>
            <a:endParaRPr lang="en-US" sz="600" i="1"/>
          </a:p>
          <a:p>
            <a:pPr marL="457200" indent="-457200">
              <a:buFont typeface="Arial" panose="020B0604020202020204" pitchFamily="34" charset="0"/>
              <a:buChar char="•"/>
            </a:pPr>
            <a:r>
              <a:rPr lang="en-US"/>
              <a:t>Explain the purpose of the foodborne illness investigation.</a:t>
            </a:r>
          </a:p>
          <a:p>
            <a:endParaRPr lang="en-US"/>
          </a:p>
        </p:txBody>
      </p:sp>
      <p:pic>
        <p:nvPicPr>
          <p:cNvPr id="11" name="Picture 10" descr="Photograph showing a person's hands flipping through hanging file folders filled with various documents inside a filing cabinet. The scene highlights organization and document management with visible tabs and papers of different sizes and colors.">
            <a:extLst>
              <a:ext uri="{FF2B5EF4-FFF2-40B4-BE49-F238E27FC236}">
                <a16:creationId xmlns:a16="http://schemas.microsoft.com/office/drawing/2014/main" id="{E1B5DA2F-A08B-9080-CB80-D8B7C19FC2E5}"/>
              </a:ext>
            </a:extLst>
          </p:cNvPr>
          <p:cNvPicPr>
            <a:picLocks noChangeAspect="1"/>
          </p:cNvPicPr>
          <p:nvPr/>
        </p:nvPicPr>
        <p:blipFill>
          <a:blip r:embed="rId3"/>
          <a:stretch>
            <a:fillRect/>
          </a:stretch>
        </p:blipFill>
        <p:spPr>
          <a:xfrm>
            <a:off x="9809506" y="1070309"/>
            <a:ext cx="2311519" cy="1568531"/>
          </a:xfrm>
          <a:prstGeom prst="rect">
            <a:avLst/>
          </a:prstGeom>
        </p:spPr>
      </p:pic>
      <p:pic>
        <p:nvPicPr>
          <p:cNvPr id="13" name="Picture 12" descr="Photograph showing a person flipping through a thick stack of white papers next to an open black laptop on a white desk. The scene suggests a work or study environment with natural light coming through sheer curtains in the background.">
            <a:extLst>
              <a:ext uri="{FF2B5EF4-FFF2-40B4-BE49-F238E27FC236}">
                <a16:creationId xmlns:a16="http://schemas.microsoft.com/office/drawing/2014/main" id="{011E54B1-3BA7-AD38-5A45-D523C3D681F3}"/>
              </a:ext>
            </a:extLst>
          </p:cNvPr>
          <p:cNvPicPr>
            <a:picLocks noChangeAspect="1"/>
          </p:cNvPicPr>
          <p:nvPr/>
        </p:nvPicPr>
        <p:blipFill>
          <a:blip r:embed="rId4"/>
          <a:stretch>
            <a:fillRect/>
          </a:stretch>
        </p:blipFill>
        <p:spPr>
          <a:xfrm>
            <a:off x="8587068" y="2680986"/>
            <a:ext cx="2444876" cy="1485976"/>
          </a:xfrm>
          <a:prstGeom prst="rect">
            <a:avLst/>
          </a:prstGeom>
        </p:spPr>
      </p:pic>
      <p:pic>
        <p:nvPicPr>
          <p:cNvPr id="9" name="Picture 8" descr="Photograph of a metallic badge featuring an eagle at top and blue enamel sections labeled &quot;Consumer Safety Inspector&quot; and &quot;Food Safety &amp; Inspection Service.&quot; Central emblem displays &quot;United States Department of Agriculture&quot; with detailed seals and decorative elements.">
            <a:extLst>
              <a:ext uri="{FF2B5EF4-FFF2-40B4-BE49-F238E27FC236}">
                <a16:creationId xmlns:a16="http://schemas.microsoft.com/office/drawing/2014/main" id="{6BB6432E-900B-7FA8-E235-9B309083EB5C}"/>
              </a:ext>
            </a:extLst>
          </p:cNvPr>
          <p:cNvPicPr>
            <a:picLocks noChangeAspect="1"/>
          </p:cNvPicPr>
          <p:nvPr/>
        </p:nvPicPr>
        <p:blipFill>
          <a:blip r:embed="rId5"/>
          <a:stretch>
            <a:fillRect/>
          </a:stretch>
        </p:blipFill>
        <p:spPr>
          <a:xfrm>
            <a:off x="9809506" y="4202778"/>
            <a:ext cx="1469940" cy="2253908"/>
          </a:xfrm>
          <a:prstGeom prst="rect">
            <a:avLst/>
          </a:prstGeom>
        </p:spPr>
      </p:pic>
      <p:sp>
        <p:nvSpPr>
          <p:cNvPr id="2" name="Slide Number Placeholder 1">
            <a:extLst>
              <a:ext uri="{FF2B5EF4-FFF2-40B4-BE49-F238E27FC236}">
                <a16:creationId xmlns:a16="http://schemas.microsoft.com/office/drawing/2014/main" id="{77F665BA-52FA-EB2C-3561-192011855649}"/>
              </a:ext>
            </a:extLst>
          </p:cNvPr>
          <p:cNvSpPr>
            <a:spLocks noGrp="1"/>
          </p:cNvSpPr>
          <p:nvPr>
            <p:ph type="sldNum" sz="quarter" idx="4"/>
          </p:nvPr>
        </p:nvSpPr>
        <p:spPr/>
        <p:txBody>
          <a:bodyPr/>
          <a:lstStyle/>
          <a:p>
            <a:fld id="{CA49D0EE-DE7F-324B-A84C-F36708423CDB}" type="slidenum">
              <a:rPr lang="en-US" smtClean="0"/>
              <a:pPr/>
              <a:t>23</a:t>
            </a:fld>
            <a:endParaRPr lang="en-US"/>
          </a:p>
        </p:txBody>
      </p:sp>
    </p:spTree>
    <p:extLst>
      <p:ext uri="{BB962C8B-B14F-4D97-AF65-F5344CB8AC3E}">
        <p14:creationId xmlns:p14="http://schemas.microsoft.com/office/powerpoint/2010/main" val="3788167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1A8BD4-1756-BF29-5D31-C292F54C9E99}"/>
              </a:ext>
            </a:extLst>
          </p:cNvPr>
          <p:cNvSpPr>
            <a:spLocks noGrp="1"/>
          </p:cNvSpPr>
          <p:nvPr>
            <p:ph type="title"/>
          </p:nvPr>
        </p:nvSpPr>
        <p:spPr/>
        <p:txBody>
          <a:bodyPr/>
          <a:lstStyle/>
          <a:p>
            <a:r>
              <a:rPr lang="en-US"/>
              <a:t>Conducting the Environmental Swabbing</a:t>
            </a:r>
          </a:p>
        </p:txBody>
      </p:sp>
      <p:pic>
        <p:nvPicPr>
          <p:cNvPr id="6" name="Picture 5" descr="Illustration of many clocks, with one large clock in the center surrounded by smaller clocks, representing time or timing.">
            <a:extLst>
              <a:ext uri="{FF2B5EF4-FFF2-40B4-BE49-F238E27FC236}">
                <a16:creationId xmlns:a16="http://schemas.microsoft.com/office/drawing/2014/main" id="{BC4F0AEC-2463-4BD0-8889-22D05A97B95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25582" y="1194755"/>
            <a:ext cx="2770909" cy="2770909"/>
          </a:xfrm>
          <a:prstGeom prst="rect">
            <a:avLst/>
          </a:prstGeom>
        </p:spPr>
      </p:pic>
      <p:pic>
        <p:nvPicPr>
          <p:cNvPr id="8" name="Picture 7" descr="Stack of sterile Whirl-Pak sample bags with yellow closure strips, used for collecting and storing environmental or food samples.">
            <a:extLst>
              <a:ext uri="{FF2B5EF4-FFF2-40B4-BE49-F238E27FC236}">
                <a16:creationId xmlns:a16="http://schemas.microsoft.com/office/drawing/2014/main" id="{122C7844-8813-66B8-DCC1-A655B65C3F91}"/>
              </a:ext>
            </a:extLst>
          </p:cNvPr>
          <p:cNvPicPr>
            <a:picLocks noChangeAspect="1"/>
          </p:cNvPicPr>
          <p:nvPr/>
        </p:nvPicPr>
        <p:blipFill>
          <a:blip r:embed="rId5"/>
          <a:stretch>
            <a:fillRect/>
          </a:stretch>
        </p:blipFill>
        <p:spPr>
          <a:xfrm>
            <a:off x="325581" y="4229241"/>
            <a:ext cx="2770909" cy="1750047"/>
          </a:xfrm>
          <a:prstGeom prst="rect">
            <a:avLst/>
          </a:prstGeom>
        </p:spPr>
      </p:pic>
      <p:sp>
        <p:nvSpPr>
          <p:cNvPr id="4" name="Content Placeholder 3">
            <a:extLst>
              <a:ext uri="{FF2B5EF4-FFF2-40B4-BE49-F238E27FC236}">
                <a16:creationId xmlns:a16="http://schemas.microsoft.com/office/drawing/2014/main" id="{195D0EB4-EE33-1612-48E2-2F285366B77D}"/>
              </a:ext>
            </a:extLst>
          </p:cNvPr>
          <p:cNvSpPr>
            <a:spLocks noGrp="1"/>
          </p:cNvSpPr>
          <p:nvPr>
            <p:ph idx="1"/>
          </p:nvPr>
        </p:nvSpPr>
        <p:spPr>
          <a:xfrm>
            <a:off x="3586348" y="1434514"/>
            <a:ext cx="8162312" cy="4679683"/>
          </a:xfrm>
        </p:spPr>
        <p:txBody>
          <a:bodyPr vert="horz" lIns="91440" tIns="45720" rIns="91440" bIns="45720" rtlCol="0" anchor="t">
            <a:normAutofit/>
          </a:bodyPr>
          <a:lstStyle/>
          <a:p>
            <a:pPr>
              <a:lnSpc>
                <a:spcPct val="100000"/>
              </a:lnSpc>
              <a:spcBef>
                <a:spcPts val="0"/>
              </a:spcBef>
              <a:spcAft>
                <a:spcPts val="600"/>
              </a:spcAft>
            </a:pPr>
            <a:r>
              <a:rPr lang="en-US">
                <a:solidFill>
                  <a:srgbClr val="013366"/>
                </a:solidFill>
              </a:rPr>
              <a:t>Timing of Exercise – Min. 4 hours</a:t>
            </a:r>
          </a:p>
          <a:p>
            <a:pPr>
              <a:lnSpc>
                <a:spcPct val="100000"/>
              </a:lnSpc>
              <a:spcBef>
                <a:spcPts val="0"/>
              </a:spcBef>
              <a:spcAft>
                <a:spcPts val="600"/>
              </a:spcAft>
            </a:pPr>
            <a:endParaRPr lang="en-US">
              <a:solidFill>
                <a:srgbClr val="013366"/>
              </a:solidFill>
            </a:endParaRPr>
          </a:p>
          <a:p>
            <a:pPr>
              <a:lnSpc>
                <a:spcPct val="100000"/>
              </a:lnSpc>
              <a:spcBef>
                <a:spcPts val="0"/>
              </a:spcBef>
              <a:spcAft>
                <a:spcPts val="600"/>
              </a:spcAft>
            </a:pPr>
            <a:r>
              <a:rPr lang="en-US">
                <a:solidFill>
                  <a:srgbClr val="013366"/>
                </a:solidFill>
              </a:rPr>
              <a:t>Timing depends on the following criteria: </a:t>
            </a:r>
          </a:p>
          <a:p>
            <a:pPr>
              <a:lnSpc>
                <a:spcPct val="100000"/>
              </a:lnSpc>
              <a:spcBef>
                <a:spcPts val="0"/>
              </a:spcBef>
              <a:spcAft>
                <a:spcPts val="600"/>
              </a:spcAft>
            </a:pPr>
            <a:endParaRPr lang="en-US">
              <a:solidFill>
                <a:srgbClr val="013366"/>
              </a:solidFill>
            </a:endParaRPr>
          </a:p>
          <a:p>
            <a:pPr>
              <a:lnSpc>
                <a:spcPct val="100000"/>
              </a:lnSpc>
              <a:spcBef>
                <a:spcPts val="0"/>
              </a:spcBef>
              <a:spcAft>
                <a:spcPts val="600"/>
              </a:spcAft>
            </a:pPr>
            <a:r>
              <a:rPr lang="en-US">
                <a:solidFill>
                  <a:srgbClr val="013366"/>
                </a:solidFill>
                <a:latin typeface="Avenir Next LT Pro"/>
                <a:cs typeface="Arial"/>
              </a:rPr>
              <a:t>1.) </a:t>
            </a:r>
            <a:r>
              <a:rPr lang="en-US" i="1">
                <a:solidFill>
                  <a:srgbClr val="013366"/>
                </a:solidFill>
                <a:latin typeface="Avenir Next LT Pro"/>
                <a:cs typeface="Arial"/>
              </a:rPr>
              <a:t>How many samples can the lab process?</a:t>
            </a:r>
            <a:endParaRPr lang="en-US" sz="2800" i="1">
              <a:solidFill>
                <a:srgbClr val="013366"/>
              </a:solidFill>
              <a:latin typeface="Avenir Next LT Pro"/>
              <a:cs typeface="Arial"/>
            </a:endParaRPr>
          </a:p>
          <a:p>
            <a:pPr>
              <a:lnSpc>
                <a:spcPct val="100000"/>
              </a:lnSpc>
              <a:spcBef>
                <a:spcPts val="0"/>
              </a:spcBef>
              <a:spcAft>
                <a:spcPts val="600"/>
              </a:spcAft>
            </a:pPr>
            <a:r>
              <a:rPr lang="en-US">
                <a:solidFill>
                  <a:srgbClr val="013366"/>
                </a:solidFill>
              </a:rPr>
              <a:t>2.) </a:t>
            </a:r>
            <a:r>
              <a:rPr lang="en-US" i="1">
                <a:solidFill>
                  <a:srgbClr val="013366"/>
                </a:solidFill>
              </a:rPr>
              <a:t>If the person who is collecting the samples comfortable with conducting the exercise?</a:t>
            </a:r>
          </a:p>
        </p:txBody>
      </p:sp>
      <p:sp>
        <p:nvSpPr>
          <p:cNvPr id="2" name="Slide Number Placeholder 1">
            <a:extLst>
              <a:ext uri="{FF2B5EF4-FFF2-40B4-BE49-F238E27FC236}">
                <a16:creationId xmlns:a16="http://schemas.microsoft.com/office/drawing/2014/main" id="{F52BDE49-4661-2F88-8A91-7861445D769E}"/>
              </a:ext>
            </a:extLst>
          </p:cNvPr>
          <p:cNvSpPr>
            <a:spLocks noGrp="1"/>
          </p:cNvSpPr>
          <p:nvPr>
            <p:ph type="sldNum" sz="quarter" idx="4"/>
          </p:nvPr>
        </p:nvSpPr>
        <p:spPr/>
        <p:txBody>
          <a:bodyPr/>
          <a:lstStyle/>
          <a:p>
            <a:fld id="{CA49D0EE-DE7F-324B-A84C-F36708423CDB}" type="slidenum">
              <a:rPr lang="en-US" smtClean="0"/>
              <a:pPr/>
              <a:t>24</a:t>
            </a:fld>
            <a:endParaRPr lang="en-US"/>
          </a:p>
        </p:txBody>
      </p:sp>
    </p:spTree>
    <p:extLst>
      <p:ext uri="{BB962C8B-B14F-4D97-AF65-F5344CB8AC3E}">
        <p14:creationId xmlns:p14="http://schemas.microsoft.com/office/powerpoint/2010/main" val="3330602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8F1B40-BCCB-5050-0816-042F497E3978}"/>
              </a:ext>
            </a:extLst>
          </p:cNvPr>
          <p:cNvSpPr>
            <a:spLocks noGrp="1"/>
          </p:cNvSpPr>
          <p:nvPr>
            <p:ph type="title"/>
          </p:nvPr>
        </p:nvSpPr>
        <p:spPr/>
        <p:txBody>
          <a:bodyPr/>
          <a:lstStyle/>
          <a:p>
            <a:r>
              <a:rPr lang="en-US"/>
              <a:t>Other Important Factors</a:t>
            </a:r>
          </a:p>
        </p:txBody>
      </p:sp>
      <p:sp>
        <p:nvSpPr>
          <p:cNvPr id="4" name="Content Placeholder 3">
            <a:extLst>
              <a:ext uri="{FF2B5EF4-FFF2-40B4-BE49-F238E27FC236}">
                <a16:creationId xmlns:a16="http://schemas.microsoft.com/office/drawing/2014/main" id="{26F78FB4-4E36-3DC6-29E8-B79F7043E613}"/>
              </a:ext>
            </a:extLst>
          </p:cNvPr>
          <p:cNvSpPr>
            <a:spLocks noGrp="1"/>
          </p:cNvSpPr>
          <p:nvPr>
            <p:ph idx="1"/>
          </p:nvPr>
        </p:nvSpPr>
        <p:spPr>
          <a:xfrm>
            <a:off x="797627" y="1508029"/>
            <a:ext cx="5508172" cy="4374033"/>
          </a:xfrm>
        </p:spPr>
        <p:txBody>
          <a:bodyPr vert="horz" lIns="91440" tIns="45720" rIns="91440" bIns="45720" rtlCol="0" anchor="t">
            <a:normAutofit/>
          </a:bodyPr>
          <a:lstStyle/>
          <a:p>
            <a:pPr marL="457200" indent="-457200">
              <a:buFont typeface="Arial" panose="020B0604020202020204" pitchFamily="34" charset="0"/>
              <a:buChar char="•"/>
            </a:pPr>
            <a:r>
              <a:rPr lang="en-US">
                <a:latin typeface="Avenir LT Pro 55 Roman" panose="020B0503020203020204" pitchFamily="34" charset="0"/>
                <a:cs typeface="Arial"/>
              </a:rPr>
              <a:t>Conduct a facility assessment.</a:t>
            </a:r>
          </a:p>
          <a:p>
            <a:pPr marL="457200" indent="-457200">
              <a:buFont typeface="Arial" panose="020B0604020202020204" pitchFamily="34" charset="0"/>
              <a:buChar char="•"/>
            </a:pPr>
            <a:endParaRPr lang="en-US" i="1">
              <a:solidFill>
                <a:schemeClr val="accent5">
                  <a:lumMod val="75000"/>
                </a:schemeClr>
              </a:solidFill>
              <a:latin typeface="Avenir LT Pro 55 Roman" panose="020B0503020203020204" pitchFamily="34" charset="0"/>
            </a:endParaRPr>
          </a:p>
          <a:p>
            <a:pPr marL="457200" indent="-457200">
              <a:buFont typeface="Arial" panose="020B0604020202020204" pitchFamily="34" charset="0"/>
              <a:buChar char="•"/>
            </a:pPr>
            <a:r>
              <a:rPr lang="en-US">
                <a:latin typeface="Avenir LT Pro 55 Roman" panose="020B0503020203020204" pitchFamily="34" charset="0"/>
                <a:cs typeface="Arial"/>
              </a:rPr>
              <a:t>Understand the pathogen you will be sampling for and the niches in which they thrive. </a:t>
            </a:r>
            <a:endParaRPr lang="en-US" i="1">
              <a:solidFill>
                <a:srgbClr val="0070C0"/>
              </a:solidFill>
              <a:latin typeface="Avenir LT Pro 55 Roman" panose="020B0503020203020204" pitchFamily="34" charset="0"/>
              <a:cs typeface="Arial"/>
            </a:endParaRPr>
          </a:p>
          <a:p>
            <a:pPr marL="285750" indent="-285750">
              <a:buFont typeface="Arial" panose="020B0604020202020204" pitchFamily="34" charset="0"/>
              <a:buChar char="•"/>
            </a:pPr>
            <a:endParaRPr lang="en-US">
              <a:latin typeface="Avenir LT Pro 55 Roman" panose="020B0503020203020204" pitchFamily="34" charset="0"/>
            </a:endParaRPr>
          </a:p>
          <a:p>
            <a:pPr marL="457200" indent="-457200">
              <a:buFont typeface="Arial" panose="020B0604020202020204" pitchFamily="34" charset="0"/>
              <a:buChar char="•"/>
            </a:pPr>
            <a:r>
              <a:rPr lang="en-US">
                <a:latin typeface="Avenir LT Pro 55 Roman" panose="020B0503020203020204" pitchFamily="34" charset="0"/>
                <a:cs typeface="Arial"/>
              </a:rPr>
              <a:t>Observe food establishment behaviors. </a:t>
            </a:r>
          </a:p>
          <a:p>
            <a:endParaRPr lang="en-US" sz="900">
              <a:latin typeface="Avenir LT Pro 55 Roman" panose="020B0503020203020204" pitchFamily="34" charset="0"/>
            </a:endParaRPr>
          </a:p>
          <a:p>
            <a:endParaRPr lang="en-US">
              <a:latin typeface="Avenir LT Pro 55 Roman" panose="020B0503020203020204" pitchFamily="34" charset="0"/>
            </a:endParaRPr>
          </a:p>
        </p:txBody>
      </p:sp>
      <p:pic>
        <p:nvPicPr>
          <p:cNvPr id="6" name="Picture 5" descr="A digital illustration of a purple sticky note pinned with a red pushpin. The note features the word &quot;Important&quot; written in large, black, handwritten-style letters with an underline.">
            <a:extLst>
              <a:ext uri="{FF2B5EF4-FFF2-40B4-BE49-F238E27FC236}">
                <a16:creationId xmlns:a16="http://schemas.microsoft.com/office/drawing/2014/main" id="{B1BE00EB-50C5-1F45-D0AF-77004B33B40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77031" y="-145701"/>
            <a:ext cx="4694209" cy="3307461"/>
          </a:xfrm>
          <a:prstGeom prst="rect">
            <a:avLst/>
          </a:prstGeom>
        </p:spPr>
      </p:pic>
      <p:pic>
        <p:nvPicPr>
          <p:cNvPr id="8" name="Picture 7" descr="Floor plan diagram of a restaurant layout showing distinct areas including a kitchen with walk-in fridge, dish room, storage, restroom with multiple sinks and toilets, bar with seating, restaurant dining area with tables and chairs, and a lounge zone with sofas and coffee tables. Color-coded sections use teal for seating, gray for lounge, and wood texture for restaurant floor, highlighting functional zones and traffic flow.">
            <a:extLst>
              <a:ext uri="{FF2B5EF4-FFF2-40B4-BE49-F238E27FC236}">
                <a16:creationId xmlns:a16="http://schemas.microsoft.com/office/drawing/2014/main" id="{4AACCBEB-6CDD-B937-4781-B1A58433D26A}"/>
              </a:ext>
            </a:extLst>
          </p:cNvPr>
          <p:cNvPicPr>
            <a:picLocks noChangeAspect="1"/>
          </p:cNvPicPr>
          <p:nvPr/>
        </p:nvPicPr>
        <p:blipFill>
          <a:blip r:embed="rId5"/>
          <a:stretch>
            <a:fillRect/>
          </a:stretch>
        </p:blipFill>
        <p:spPr>
          <a:xfrm>
            <a:off x="7639939" y="3161760"/>
            <a:ext cx="3925683" cy="3084465"/>
          </a:xfrm>
          <a:prstGeom prst="rect">
            <a:avLst/>
          </a:prstGeom>
        </p:spPr>
      </p:pic>
      <p:sp>
        <p:nvSpPr>
          <p:cNvPr id="2" name="Slide Number Placeholder 1">
            <a:extLst>
              <a:ext uri="{FF2B5EF4-FFF2-40B4-BE49-F238E27FC236}">
                <a16:creationId xmlns:a16="http://schemas.microsoft.com/office/drawing/2014/main" id="{3342C9D4-A82C-4DAF-2276-4DEBC2463D25}"/>
              </a:ext>
            </a:extLst>
          </p:cNvPr>
          <p:cNvSpPr>
            <a:spLocks noGrp="1"/>
          </p:cNvSpPr>
          <p:nvPr>
            <p:ph type="sldNum" sz="quarter" idx="4"/>
          </p:nvPr>
        </p:nvSpPr>
        <p:spPr/>
        <p:txBody>
          <a:bodyPr/>
          <a:lstStyle/>
          <a:p>
            <a:fld id="{CA49D0EE-DE7F-324B-A84C-F36708423CDB}" type="slidenum">
              <a:rPr lang="en-US" smtClean="0"/>
              <a:pPr/>
              <a:t>25</a:t>
            </a:fld>
            <a:endParaRPr lang="en-US"/>
          </a:p>
        </p:txBody>
      </p:sp>
    </p:spTree>
    <p:extLst>
      <p:ext uri="{BB962C8B-B14F-4D97-AF65-F5344CB8AC3E}">
        <p14:creationId xmlns:p14="http://schemas.microsoft.com/office/powerpoint/2010/main" val="4198594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769113-F158-D938-66F0-7D1D7C905F18}"/>
              </a:ext>
            </a:extLst>
          </p:cNvPr>
          <p:cNvSpPr>
            <a:spLocks noGrp="1"/>
          </p:cNvSpPr>
          <p:nvPr>
            <p:ph type="title"/>
          </p:nvPr>
        </p:nvSpPr>
        <p:spPr/>
        <p:txBody>
          <a:bodyPr/>
          <a:lstStyle/>
          <a:p>
            <a:r>
              <a:rPr lang="en-US">
                <a:latin typeface="Arial"/>
                <a:cs typeface="Arial"/>
              </a:rPr>
              <a:t>Type of Pathogens - </a:t>
            </a:r>
            <a:r>
              <a:rPr lang="en-US" i="1">
                <a:latin typeface="Arial"/>
                <a:cs typeface="Arial"/>
              </a:rPr>
              <a:t>Listeria monocytogenes</a:t>
            </a:r>
          </a:p>
        </p:txBody>
      </p:sp>
      <p:pic>
        <p:nvPicPr>
          <p:cNvPr id="6" name="Content Placeholder 5" descr="Microscopic photograph showing rod-shaped Listeria monocytogenes bacteria in blue and purple hues. The image highlights bacterial morphology with a label identifying the species.">
            <a:extLst>
              <a:ext uri="{FF2B5EF4-FFF2-40B4-BE49-F238E27FC236}">
                <a16:creationId xmlns:a16="http://schemas.microsoft.com/office/drawing/2014/main" id="{4997DD45-C79D-B6F5-5A9E-DA8918679C6C}"/>
              </a:ext>
            </a:extLst>
          </p:cNvPr>
          <p:cNvPicPr>
            <a:picLocks noGrp="1" noChangeAspect="1"/>
          </p:cNvPicPr>
          <p:nvPr>
            <p:ph idx="1"/>
          </p:nvPr>
        </p:nvPicPr>
        <p:blipFill>
          <a:blip r:embed="rId3"/>
          <a:stretch>
            <a:fillRect/>
          </a:stretch>
        </p:blipFill>
        <p:spPr>
          <a:xfrm>
            <a:off x="420760" y="1971899"/>
            <a:ext cx="3413175" cy="3479882"/>
          </a:xfrm>
        </p:spPr>
      </p:pic>
      <p:pic>
        <p:nvPicPr>
          <p:cNvPr id="12" name="Picture 11" descr="Diagram illustrating contamination cycle of foodborne pathogens, showing flow from animal-originated products (cattle, pigs, sheep, chickens) to food industry, contaminated food, and foodborne infection in humans. Key components include natural environment as contamination source, arrows indicating pathogen transmission, and icons representing animals, factory, food items, and infected humans.">
            <a:extLst>
              <a:ext uri="{FF2B5EF4-FFF2-40B4-BE49-F238E27FC236}">
                <a16:creationId xmlns:a16="http://schemas.microsoft.com/office/drawing/2014/main" id="{3996E938-BE9E-DEB7-1031-D5D121F99340}"/>
              </a:ext>
            </a:extLst>
          </p:cNvPr>
          <p:cNvPicPr>
            <a:picLocks noChangeAspect="1"/>
          </p:cNvPicPr>
          <p:nvPr/>
        </p:nvPicPr>
        <p:blipFill>
          <a:blip r:embed="rId4"/>
          <a:stretch>
            <a:fillRect/>
          </a:stretch>
        </p:blipFill>
        <p:spPr>
          <a:xfrm>
            <a:off x="3900812" y="1395358"/>
            <a:ext cx="7664810" cy="4301498"/>
          </a:xfrm>
          <a:prstGeom prst="rect">
            <a:avLst/>
          </a:prstGeom>
          <a:ln w="38100">
            <a:solidFill>
              <a:schemeClr val="accent5"/>
            </a:solidFill>
          </a:ln>
        </p:spPr>
      </p:pic>
      <p:pic>
        <p:nvPicPr>
          <p:cNvPr id="8" name="Picture 7" descr="Black and white electron microscope photograph showing a rod-shaped bacterium with several long, thin flagella extending from one end. The bacterium is centered against a grainy background with small dark and light specks scattered throughout.">
            <a:extLst>
              <a:ext uri="{FF2B5EF4-FFF2-40B4-BE49-F238E27FC236}">
                <a16:creationId xmlns:a16="http://schemas.microsoft.com/office/drawing/2014/main" id="{AF4E1D63-CBFB-7B11-9BF4-3E8AF2A8B0CC}"/>
              </a:ext>
            </a:extLst>
          </p:cNvPr>
          <p:cNvPicPr>
            <a:picLocks noChangeAspect="1"/>
          </p:cNvPicPr>
          <p:nvPr/>
        </p:nvPicPr>
        <p:blipFill>
          <a:blip r:embed="rId5"/>
          <a:stretch>
            <a:fillRect/>
          </a:stretch>
        </p:blipFill>
        <p:spPr>
          <a:xfrm>
            <a:off x="9913182" y="4622299"/>
            <a:ext cx="1909544" cy="1680685"/>
          </a:xfrm>
          <a:prstGeom prst="rect">
            <a:avLst/>
          </a:prstGeom>
          <a:ln w="38100">
            <a:solidFill>
              <a:schemeClr val="accent1"/>
            </a:solidFill>
          </a:ln>
        </p:spPr>
      </p:pic>
      <p:sp>
        <p:nvSpPr>
          <p:cNvPr id="2" name="Slide Number Placeholder 1">
            <a:extLst>
              <a:ext uri="{FF2B5EF4-FFF2-40B4-BE49-F238E27FC236}">
                <a16:creationId xmlns:a16="http://schemas.microsoft.com/office/drawing/2014/main" id="{B2F281B5-8C4D-D8BE-1F63-037C59A625C2}"/>
              </a:ext>
            </a:extLst>
          </p:cNvPr>
          <p:cNvSpPr>
            <a:spLocks noGrp="1"/>
          </p:cNvSpPr>
          <p:nvPr>
            <p:ph type="sldNum" sz="quarter" idx="4"/>
          </p:nvPr>
        </p:nvSpPr>
        <p:spPr/>
        <p:txBody>
          <a:bodyPr/>
          <a:lstStyle/>
          <a:p>
            <a:fld id="{CA49D0EE-DE7F-324B-A84C-F36708423CDB}" type="slidenum">
              <a:rPr lang="en-US" smtClean="0"/>
              <a:pPr/>
              <a:t>26</a:t>
            </a:fld>
            <a:endParaRPr lang="en-US"/>
          </a:p>
        </p:txBody>
      </p:sp>
    </p:spTree>
    <p:extLst>
      <p:ext uri="{BB962C8B-B14F-4D97-AF65-F5344CB8AC3E}">
        <p14:creationId xmlns:p14="http://schemas.microsoft.com/office/powerpoint/2010/main" val="1793278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053091-7D70-A6AF-E567-1A050849D520}"/>
              </a:ext>
            </a:extLst>
          </p:cNvPr>
          <p:cNvSpPr>
            <a:spLocks noGrp="1"/>
          </p:cNvSpPr>
          <p:nvPr>
            <p:ph type="title"/>
          </p:nvPr>
        </p:nvSpPr>
        <p:spPr/>
        <p:txBody>
          <a:bodyPr/>
          <a:lstStyle/>
          <a:p>
            <a:r>
              <a:rPr lang="en-US">
                <a:latin typeface="Arial"/>
                <a:cs typeface="Arial"/>
              </a:rPr>
              <a:t>Areas </a:t>
            </a:r>
            <a:r>
              <a:rPr lang="en-US" i="1">
                <a:latin typeface="Arial"/>
                <a:cs typeface="Arial"/>
              </a:rPr>
              <a:t>Listeria monocytogenes</a:t>
            </a:r>
            <a:r>
              <a:rPr lang="en-US">
                <a:latin typeface="Arial"/>
                <a:cs typeface="Arial"/>
              </a:rPr>
              <a:t> Can Be Found</a:t>
            </a:r>
          </a:p>
        </p:txBody>
      </p:sp>
      <p:pic>
        <p:nvPicPr>
          <p:cNvPr id="5" name="Content Placeholder 5" descr="Photograph showing rod-shaped Listeria monocytogenes bacteria in blue and purple hues. Text label identifies bacteria species, highlighting focus on microbiology or infectious disease study.">
            <a:extLst>
              <a:ext uri="{FF2B5EF4-FFF2-40B4-BE49-F238E27FC236}">
                <a16:creationId xmlns:a16="http://schemas.microsoft.com/office/drawing/2014/main" id="{D0F5F327-E665-7CA9-A813-C90B17798271}"/>
              </a:ext>
            </a:extLst>
          </p:cNvPr>
          <p:cNvPicPr>
            <a:picLocks noChangeAspect="1"/>
          </p:cNvPicPr>
          <p:nvPr/>
        </p:nvPicPr>
        <p:blipFill>
          <a:blip r:embed="rId3"/>
          <a:stretch>
            <a:fillRect/>
          </a:stretch>
        </p:blipFill>
        <p:spPr>
          <a:xfrm>
            <a:off x="121512" y="1971899"/>
            <a:ext cx="3413175" cy="3479882"/>
          </a:xfrm>
          <a:prstGeom prst="rect">
            <a:avLst/>
          </a:prstGeom>
        </p:spPr>
      </p:pic>
      <p:pic>
        <p:nvPicPr>
          <p:cNvPr id="9" name="Picture 8" descr="Photograph of a commercial kitchen floor featuring two black anti-fatigue mats with circular holes placed in front of stainless steel cooking equipment. The mats provide cushioning and slip resistance for kitchen staff standing on orange tiled flooring.">
            <a:extLst>
              <a:ext uri="{FF2B5EF4-FFF2-40B4-BE49-F238E27FC236}">
                <a16:creationId xmlns:a16="http://schemas.microsoft.com/office/drawing/2014/main" id="{BE17F2E8-E0FC-AE79-37AE-CCDDFA16D503}"/>
              </a:ext>
            </a:extLst>
          </p:cNvPr>
          <p:cNvPicPr>
            <a:picLocks noChangeAspect="1"/>
          </p:cNvPicPr>
          <p:nvPr/>
        </p:nvPicPr>
        <p:blipFill>
          <a:blip r:embed="rId4"/>
          <a:stretch>
            <a:fillRect/>
          </a:stretch>
        </p:blipFill>
        <p:spPr>
          <a:xfrm>
            <a:off x="3757990" y="1130480"/>
            <a:ext cx="2338010" cy="2366523"/>
          </a:xfrm>
          <a:prstGeom prst="rect">
            <a:avLst/>
          </a:prstGeom>
        </p:spPr>
      </p:pic>
      <p:sp>
        <p:nvSpPr>
          <p:cNvPr id="4" name="TextBox 3">
            <a:extLst>
              <a:ext uri="{FF2B5EF4-FFF2-40B4-BE49-F238E27FC236}">
                <a16:creationId xmlns:a16="http://schemas.microsoft.com/office/drawing/2014/main" id="{DB65B242-92AD-59E5-EDC7-E3BEA72263E2}"/>
              </a:ext>
            </a:extLst>
          </p:cNvPr>
          <p:cNvSpPr txBox="1"/>
          <p:nvPr/>
        </p:nvSpPr>
        <p:spPr>
          <a:xfrm>
            <a:off x="3804136" y="3076644"/>
            <a:ext cx="1105786" cy="369332"/>
          </a:xfrm>
          <a:prstGeom prst="rect">
            <a:avLst/>
          </a:prstGeom>
          <a:solidFill>
            <a:schemeClr val="bg1"/>
          </a:solidFill>
        </p:spPr>
        <p:txBody>
          <a:bodyPr wrap="square" rtlCol="0">
            <a:spAutoFit/>
          </a:bodyPr>
          <a:lstStyle/>
          <a:p>
            <a:pPr algn="ctr"/>
            <a:r>
              <a:rPr lang="en-US" b="1"/>
              <a:t>Zone 3</a:t>
            </a:r>
          </a:p>
        </p:txBody>
      </p:sp>
      <p:pic>
        <p:nvPicPr>
          <p:cNvPr id="13" name="Picture 12" descr="Photograph showing the inside of a freezer compartment filled with ice cubes and visible mold growth along the edges and corners. The image highlights poor maintenance and hygiene issues within the freezer.">
            <a:extLst>
              <a:ext uri="{FF2B5EF4-FFF2-40B4-BE49-F238E27FC236}">
                <a16:creationId xmlns:a16="http://schemas.microsoft.com/office/drawing/2014/main" id="{9CFB3EF5-4427-DD7C-4846-D6D20E72D628}"/>
              </a:ext>
            </a:extLst>
          </p:cNvPr>
          <p:cNvPicPr>
            <a:picLocks noChangeAspect="1"/>
          </p:cNvPicPr>
          <p:nvPr/>
        </p:nvPicPr>
        <p:blipFill>
          <a:blip r:embed="rId5"/>
          <a:stretch>
            <a:fillRect/>
          </a:stretch>
        </p:blipFill>
        <p:spPr>
          <a:xfrm>
            <a:off x="6307484" y="1147457"/>
            <a:ext cx="3349134" cy="2298519"/>
          </a:xfrm>
          <a:prstGeom prst="rect">
            <a:avLst/>
          </a:prstGeom>
        </p:spPr>
      </p:pic>
      <p:sp>
        <p:nvSpPr>
          <p:cNvPr id="7" name="TextBox 6">
            <a:extLst>
              <a:ext uri="{FF2B5EF4-FFF2-40B4-BE49-F238E27FC236}">
                <a16:creationId xmlns:a16="http://schemas.microsoft.com/office/drawing/2014/main" id="{359DAE04-2A51-1C0B-5CEC-DFD100D0368C}"/>
              </a:ext>
            </a:extLst>
          </p:cNvPr>
          <p:cNvSpPr txBox="1"/>
          <p:nvPr/>
        </p:nvSpPr>
        <p:spPr>
          <a:xfrm>
            <a:off x="6402024" y="3024910"/>
            <a:ext cx="1105786" cy="369332"/>
          </a:xfrm>
          <a:prstGeom prst="rect">
            <a:avLst/>
          </a:prstGeom>
          <a:solidFill>
            <a:schemeClr val="bg1"/>
          </a:solidFill>
        </p:spPr>
        <p:txBody>
          <a:bodyPr wrap="square" rtlCol="0">
            <a:spAutoFit/>
          </a:bodyPr>
          <a:lstStyle/>
          <a:p>
            <a:pPr algn="ctr"/>
            <a:r>
              <a:rPr lang="en-US" b="1"/>
              <a:t>Zone 2</a:t>
            </a:r>
          </a:p>
        </p:txBody>
      </p:sp>
      <p:pic>
        <p:nvPicPr>
          <p:cNvPr id="19" name="Picture 18" descr="Photograph of a tiled floor with one tile missing, revealing dark dirt and debris underneath. Surrounding tiles are white with visible grout lines, and a white cloth is partially visible in the bottom left corner.">
            <a:extLst>
              <a:ext uri="{FF2B5EF4-FFF2-40B4-BE49-F238E27FC236}">
                <a16:creationId xmlns:a16="http://schemas.microsoft.com/office/drawing/2014/main" id="{E794B034-0078-A1E5-FA02-A7B726E5DDDE}"/>
              </a:ext>
            </a:extLst>
          </p:cNvPr>
          <p:cNvPicPr>
            <a:picLocks noChangeAspect="1"/>
          </p:cNvPicPr>
          <p:nvPr/>
        </p:nvPicPr>
        <p:blipFill>
          <a:blip r:embed="rId6"/>
          <a:stretch>
            <a:fillRect/>
          </a:stretch>
        </p:blipFill>
        <p:spPr>
          <a:xfrm>
            <a:off x="9868102" y="1147456"/>
            <a:ext cx="2146472" cy="2281543"/>
          </a:xfrm>
          <a:prstGeom prst="rect">
            <a:avLst/>
          </a:prstGeom>
        </p:spPr>
      </p:pic>
      <p:sp>
        <p:nvSpPr>
          <p:cNvPr id="8" name="TextBox 7">
            <a:extLst>
              <a:ext uri="{FF2B5EF4-FFF2-40B4-BE49-F238E27FC236}">
                <a16:creationId xmlns:a16="http://schemas.microsoft.com/office/drawing/2014/main" id="{4A828CA5-ADB0-3C30-6E58-9168157B605F}"/>
              </a:ext>
            </a:extLst>
          </p:cNvPr>
          <p:cNvSpPr txBox="1"/>
          <p:nvPr/>
        </p:nvSpPr>
        <p:spPr>
          <a:xfrm>
            <a:off x="9908312" y="2980577"/>
            <a:ext cx="1105786" cy="369332"/>
          </a:xfrm>
          <a:prstGeom prst="rect">
            <a:avLst/>
          </a:prstGeom>
          <a:solidFill>
            <a:schemeClr val="bg1"/>
          </a:solidFill>
        </p:spPr>
        <p:txBody>
          <a:bodyPr wrap="square" rtlCol="0">
            <a:spAutoFit/>
          </a:bodyPr>
          <a:lstStyle/>
          <a:p>
            <a:pPr algn="ctr"/>
            <a:r>
              <a:rPr lang="en-US" b="1"/>
              <a:t>Zone 3</a:t>
            </a:r>
          </a:p>
        </p:txBody>
      </p:sp>
      <p:pic>
        <p:nvPicPr>
          <p:cNvPr id="11" name="Picture 10" descr="Photograph showing a close-up of a hand peeling back a flexible, gray rubber gasket seal from a metal door frame. The image highlights the gasket's texture and flexibility, emphasizing its role in creating an airtight or watertight seal.">
            <a:extLst>
              <a:ext uri="{FF2B5EF4-FFF2-40B4-BE49-F238E27FC236}">
                <a16:creationId xmlns:a16="http://schemas.microsoft.com/office/drawing/2014/main" id="{D2B6D1B7-5E18-6BCF-4FFF-CA76BF534EFD}"/>
              </a:ext>
            </a:extLst>
          </p:cNvPr>
          <p:cNvPicPr>
            <a:picLocks noChangeAspect="1"/>
          </p:cNvPicPr>
          <p:nvPr/>
        </p:nvPicPr>
        <p:blipFill>
          <a:blip r:embed="rId7"/>
          <a:stretch>
            <a:fillRect/>
          </a:stretch>
        </p:blipFill>
        <p:spPr>
          <a:xfrm>
            <a:off x="3804136" y="3497003"/>
            <a:ext cx="2247643" cy="2806643"/>
          </a:xfrm>
          <a:prstGeom prst="rect">
            <a:avLst/>
          </a:prstGeom>
        </p:spPr>
      </p:pic>
      <p:sp>
        <p:nvSpPr>
          <p:cNvPr id="10" name="TextBox 9">
            <a:extLst>
              <a:ext uri="{FF2B5EF4-FFF2-40B4-BE49-F238E27FC236}">
                <a16:creationId xmlns:a16="http://schemas.microsoft.com/office/drawing/2014/main" id="{C5517DF8-532B-3653-BA2A-92C57757B0EE}"/>
              </a:ext>
            </a:extLst>
          </p:cNvPr>
          <p:cNvSpPr txBox="1"/>
          <p:nvPr/>
        </p:nvSpPr>
        <p:spPr>
          <a:xfrm>
            <a:off x="3921932" y="5863526"/>
            <a:ext cx="1105786" cy="369332"/>
          </a:xfrm>
          <a:prstGeom prst="rect">
            <a:avLst/>
          </a:prstGeom>
          <a:solidFill>
            <a:schemeClr val="bg1"/>
          </a:solidFill>
        </p:spPr>
        <p:txBody>
          <a:bodyPr wrap="square" rtlCol="0">
            <a:spAutoFit/>
          </a:bodyPr>
          <a:lstStyle/>
          <a:p>
            <a:pPr algn="ctr"/>
            <a:r>
              <a:rPr lang="en-US" b="1"/>
              <a:t>Zone 2</a:t>
            </a:r>
          </a:p>
        </p:txBody>
      </p:sp>
      <p:pic>
        <p:nvPicPr>
          <p:cNvPr id="6" name="Picture 5" descr="Photo of a ceiling-mounted refrigeration unit with two circular fans on the front, labeled “Zone 2” in the lower left corner.">
            <a:extLst>
              <a:ext uri="{FF2B5EF4-FFF2-40B4-BE49-F238E27FC236}">
                <a16:creationId xmlns:a16="http://schemas.microsoft.com/office/drawing/2014/main" id="{2BADE352-9633-577F-6FBA-E06385232AF9}"/>
              </a:ext>
            </a:extLst>
          </p:cNvPr>
          <p:cNvPicPr>
            <a:picLocks noChangeAspect="1"/>
          </p:cNvPicPr>
          <p:nvPr/>
        </p:nvPicPr>
        <p:blipFill>
          <a:blip r:embed="rId8"/>
          <a:stretch>
            <a:fillRect/>
          </a:stretch>
        </p:blipFill>
        <p:spPr>
          <a:xfrm>
            <a:off x="6140223" y="3711839"/>
            <a:ext cx="3134406" cy="2566598"/>
          </a:xfrm>
          <a:prstGeom prst="rect">
            <a:avLst/>
          </a:prstGeom>
        </p:spPr>
      </p:pic>
      <p:sp>
        <p:nvSpPr>
          <p:cNvPr id="12" name="TextBox 11">
            <a:extLst>
              <a:ext uri="{FF2B5EF4-FFF2-40B4-BE49-F238E27FC236}">
                <a16:creationId xmlns:a16="http://schemas.microsoft.com/office/drawing/2014/main" id="{1F061CDE-F1D3-6F1A-D5DE-F2853C8D7FC8}"/>
              </a:ext>
            </a:extLst>
          </p:cNvPr>
          <p:cNvSpPr txBox="1"/>
          <p:nvPr/>
        </p:nvSpPr>
        <p:spPr>
          <a:xfrm>
            <a:off x="6079222" y="5830394"/>
            <a:ext cx="1105786" cy="369332"/>
          </a:xfrm>
          <a:prstGeom prst="rect">
            <a:avLst/>
          </a:prstGeom>
          <a:solidFill>
            <a:schemeClr val="bg1"/>
          </a:solidFill>
        </p:spPr>
        <p:txBody>
          <a:bodyPr wrap="square" rtlCol="0">
            <a:spAutoFit/>
          </a:bodyPr>
          <a:lstStyle/>
          <a:p>
            <a:pPr algn="ctr"/>
            <a:r>
              <a:rPr lang="en-US" b="1"/>
              <a:t>Zone 2</a:t>
            </a:r>
          </a:p>
        </p:txBody>
      </p:sp>
      <p:pic>
        <p:nvPicPr>
          <p:cNvPr id="17" name="Picture 16" descr="Close-up photograph of a metal surface showing a weld seam with a visible crack indicated by a white arrow. The image highlights a defect in the weld, emphasizing potential structural weakness or failure point.">
            <a:extLst>
              <a:ext uri="{FF2B5EF4-FFF2-40B4-BE49-F238E27FC236}">
                <a16:creationId xmlns:a16="http://schemas.microsoft.com/office/drawing/2014/main" id="{F5D7D36E-729D-7397-96D2-71B8110C9980}"/>
              </a:ext>
            </a:extLst>
          </p:cNvPr>
          <p:cNvPicPr>
            <a:picLocks noChangeAspect="1"/>
          </p:cNvPicPr>
          <p:nvPr/>
        </p:nvPicPr>
        <p:blipFill>
          <a:blip r:embed="rId9"/>
          <a:stretch>
            <a:fillRect/>
          </a:stretch>
        </p:blipFill>
        <p:spPr>
          <a:xfrm>
            <a:off x="9382576" y="3660040"/>
            <a:ext cx="2687912" cy="2618397"/>
          </a:xfrm>
          <a:prstGeom prst="rect">
            <a:avLst/>
          </a:prstGeom>
        </p:spPr>
      </p:pic>
      <p:sp>
        <p:nvSpPr>
          <p:cNvPr id="14" name="TextBox 13">
            <a:extLst>
              <a:ext uri="{FF2B5EF4-FFF2-40B4-BE49-F238E27FC236}">
                <a16:creationId xmlns:a16="http://schemas.microsoft.com/office/drawing/2014/main" id="{12A816AB-FC06-05D2-ECF8-57F795A227D6}"/>
              </a:ext>
            </a:extLst>
          </p:cNvPr>
          <p:cNvSpPr txBox="1"/>
          <p:nvPr/>
        </p:nvSpPr>
        <p:spPr>
          <a:xfrm>
            <a:off x="10749021" y="5788529"/>
            <a:ext cx="1105786" cy="369332"/>
          </a:xfrm>
          <a:prstGeom prst="rect">
            <a:avLst/>
          </a:prstGeom>
          <a:solidFill>
            <a:schemeClr val="bg1"/>
          </a:solidFill>
        </p:spPr>
        <p:txBody>
          <a:bodyPr wrap="square" rtlCol="0">
            <a:spAutoFit/>
          </a:bodyPr>
          <a:lstStyle/>
          <a:p>
            <a:pPr algn="ctr"/>
            <a:r>
              <a:rPr lang="en-US" b="1"/>
              <a:t>Zone 2</a:t>
            </a:r>
          </a:p>
        </p:txBody>
      </p:sp>
      <p:sp>
        <p:nvSpPr>
          <p:cNvPr id="2" name="Slide Number Placeholder 1">
            <a:extLst>
              <a:ext uri="{FF2B5EF4-FFF2-40B4-BE49-F238E27FC236}">
                <a16:creationId xmlns:a16="http://schemas.microsoft.com/office/drawing/2014/main" id="{5F8D66B4-98F4-4376-E438-F6E9BD91E78F}"/>
              </a:ext>
            </a:extLst>
          </p:cNvPr>
          <p:cNvSpPr>
            <a:spLocks noGrp="1"/>
          </p:cNvSpPr>
          <p:nvPr>
            <p:ph type="sldNum" sz="quarter" idx="4"/>
          </p:nvPr>
        </p:nvSpPr>
        <p:spPr/>
        <p:txBody>
          <a:bodyPr/>
          <a:lstStyle/>
          <a:p>
            <a:fld id="{CA49D0EE-DE7F-324B-A84C-F36708423CDB}" type="slidenum">
              <a:rPr lang="en-US" smtClean="0"/>
              <a:pPr/>
              <a:t>27</a:t>
            </a:fld>
            <a:endParaRPr lang="en-US"/>
          </a:p>
        </p:txBody>
      </p:sp>
    </p:spTree>
    <p:extLst>
      <p:ext uri="{BB962C8B-B14F-4D97-AF65-F5344CB8AC3E}">
        <p14:creationId xmlns:p14="http://schemas.microsoft.com/office/powerpoint/2010/main" val="2763157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919FBC-249E-3AC5-6180-0006C664E8C9}"/>
              </a:ext>
            </a:extLst>
          </p:cNvPr>
          <p:cNvSpPr>
            <a:spLocks noGrp="1"/>
          </p:cNvSpPr>
          <p:nvPr>
            <p:ph type="title"/>
          </p:nvPr>
        </p:nvSpPr>
        <p:spPr/>
        <p:txBody>
          <a:bodyPr/>
          <a:lstStyle/>
          <a:p>
            <a:r>
              <a:rPr lang="en-US">
                <a:latin typeface="Arial"/>
                <a:cs typeface="Arial"/>
              </a:rPr>
              <a:t>Type of Pathogens - </a:t>
            </a:r>
            <a:r>
              <a:rPr lang="en-US" i="1">
                <a:latin typeface="Arial"/>
                <a:cs typeface="Arial"/>
              </a:rPr>
              <a:t>Salmonella</a:t>
            </a:r>
          </a:p>
        </p:txBody>
      </p:sp>
      <p:pic>
        <p:nvPicPr>
          <p:cNvPr id="5" name="Picture 4" descr="3D-rendered scientific illustration showing several rod-shaped bacteria with hair-like structures and long, thin flagella extending from their bodies. The bacteria are colored purple against a dark blue background, highlighting their textured surface and motility features.">
            <a:extLst>
              <a:ext uri="{FF2B5EF4-FFF2-40B4-BE49-F238E27FC236}">
                <a16:creationId xmlns:a16="http://schemas.microsoft.com/office/drawing/2014/main" id="{C5C6B576-CB81-972D-43A3-E51AD72F026F}"/>
              </a:ext>
            </a:extLst>
          </p:cNvPr>
          <p:cNvPicPr>
            <a:picLocks noChangeAspect="1"/>
          </p:cNvPicPr>
          <p:nvPr/>
        </p:nvPicPr>
        <p:blipFill>
          <a:blip r:embed="rId3"/>
          <a:stretch>
            <a:fillRect/>
          </a:stretch>
        </p:blipFill>
        <p:spPr>
          <a:xfrm>
            <a:off x="193964" y="1565565"/>
            <a:ext cx="7328870" cy="4409854"/>
          </a:xfrm>
          <a:prstGeom prst="rect">
            <a:avLst/>
          </a:prstGeom>
          <a:ln w="38100">
            <a:noFill/>
          </a:ln>
        </p:spPr>
      </p:pic>
      <p:pic>
        <p:nvPicPr>
          <p:cNvPr id="7" name="Picture 6" descr="Diagram showing the transmission of salmonellosis from animal and environmental reservoirs to people. On the left, reservoirs include a rodent, chicken, ant, lizard, and infant. In the center, “Salmonellosis” is shown with arrows linking reservoirs and sources of infection. On the right, sources of infection include cattle, pig, sheep, chicken, egg, raw poultry, milk, cheese, and leafy greens. Arrows point downward to a person eating, labeled as transmission through direct animal contact and through food and water.">
            <a:extLst>
              <a:ext uri="{FF2B5EF4-FFF2-40B4-BE49-F238E27FC236}">
                <a16:creationId xmlns:a16="http://schemas.microsoft.com/office/drawing/2014/main" id="{C94B46E1-E74E-8BDA-01AA-71A0EF25A907}"/>
              </a:ext>
            </a:extLst>
          </p:cNvPr>
          <p:cNvPicPr>
            <a:picLocks noChangeAspect="1"/>
          </p:cNvPicPr>
          <p:nvPr/>
        </p:nvPicPr>
        <p:blipFill>
          <a:blip r:embed="rId4"/>
          <a:stretch>
            <a:fillRect/>
          </a:stretch>
        </p:blipFill>
        <p:spPr>
          <a:xfrm>
            <a:off x="5984597" y="1565565"/>
            <a:ext cx="6013439" cy="4409854"/>
          </a:xfrm>
          <a:prstGeom prst="rect">
            <a:avLst/>
          </a:prstGeom>
          <a:ln w="38100">
            <a:noFill/>
          </a:ln>
        </p:spPr>
      </p:pic>
      <p:sp>
        <p:nvSpPr>
          <p:cNvPr id="2" name="Slide Number Placeholder 1">
            <a:extLst>
              <a:ext uri="{FF2B5EF4-FFF2-40B4-BE49-F238E27FC236}">
                <a16:creationId xmlns:a16="http://schemas.microsoft.com/office/drawing/2014/main" id="{913D0F5F-A67C-CEA4-49E8-FC49269A7F86}"/>
              </a:ext>
            </a:extLst>
          </p:cNvPr>
          <p:cNvSpPr>
            <a:spLocks noGrp="1"/>
          </p:cNvSpPr>
          <p:nvPr>
            <p:ph type="sldNum" sz="quarter" idx="4"/>
          </p:nvPr>
        </p:nvSpPr>
        <p:spPr/>
        <p:txBody>
          <a:bodyPr/>
          <a:lstStyle/>
          <a:p>
            <a:fld id="{CA49D0EE-DE7F-324B-A84C-F36708423CDB}" type="slidenum">
              <a:rPr lang="en-US" smtClean="0"/>
              <a:pPr/>
              <a:t>28</a:t>
            </a:fld>
            <a:endParaRPr lang="en-US"/>
          </a:p>
        </p:txBody>
      </p:sp>
    </p:spTree>
    <p:extLst>
      <p:ext uri="{BB962C8B-B14F-4D97-AF65-F5344CB8AC3E}">
        <p14:creationId xmlns:p14="http://schemas.microsoft.com/office/powerpoint/2010/main" val="2917824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3D484D-D6D8-C63C-86AF-BBB8A9E44DA2}"/>
              </a:ext>
            </a:extLst>
          </p:cNvPr>
          <p:cNvSpPr>
            <a:spLocks noGrp="1"/>
          </p:cNvSpPr>
          <p:nvPr>
            <p:ph type="title"/>
          </p:nvPr>
        </p:nvSpPr>
        <p:spPr/>
        <p:txBody>
          <a:bodyPr/>
          <a:lstStyle/>
          <a:p>
            <a:r>
              <a:rPr lang="en-US">
                <a:latin typeface="Arial"/>
                <a:cs typeface="Arial"/>
              </a:rPr>
              <a:t>Areas </a:t>
            </a:r>
            <a:r>
              <a:rPr lang="en-US" i="1">
                <a:latin typeface="Arial"/>
                <a:cs typeface="Arial"/>
              </a:rPr>
              <a:t>Salmonella</a:t>
            </a:r>
            <a:r>
              <a:rPr lang="en-US">
                <a:latin typeface="Arial"/>
                <a:cs typeface="Arial"/>
              </a:rPr>
              <a:t> Can Be Found</a:t>
            </a:r>
          </a:p>
        </p:txBody>
      </p:sp>
      <p:pic>
        <p:nvPicPr>
          <p:cNvPr id="6" name="Picture 5" descr="Illustration of pink rod-shaped bacteria with fine surface hairs and long flagella against a dark blue background.">
            <a:extLst>
              <a:ext uri="{FF2B5EF4-FFF2-40B4-BE49-F238E27FC236}">
                <a16:creationId xmlns:a16="http://schemas.microsoft.com/office/drawing/2014/main" id="{27721ABC-9BFE-2807-17C3-192F1AA8CCBA}"/>
              </a:ext>
            </a:extLst>
          </p:cNvPr>
          <p:cNvPicPr>
            <a:picLocks noChangeAspect="1"/>
          </p:cNvPicPr>
          <p:nvPr/>
        </p:nvPicPr>
        <p:blipFill>
          <a:blip r:embed="rId3"/>
          <a:stretch>
            <a:fillRect/>
          </a:stretch>
        </p:blipFill>
        <p:spPr>
          <a:xfrm rot="16200000">
            <a:off x="-654088" y="2466931"/>
            <a:ext cx="4939682" cy="2811649"/>
          </a:xfrm>
          <a:prstGeom prst="rect">
            <a:avLst/>
          </a:prstGeom>
          <a:ln w="38100">
            <a:noFill/>
          </a:ln>
        </p:spPr>
      </p:pic>
      <p:sp>
        <p:nvSpPr>
          <p:cNvPr id="2" name="Slide Number Placeholder 1">
            <a:extLst>
              <a:ext uri="{FF2B5EF4-FFF2-40B4-BE49-F238E27FC236}">
                <a16:creationId xmlns:a16="http://schemas.microsoft.com/office/drawing/2014/main" id="{0F035B83-2A8A-6A01-D763-FCD2FF3E0B2A}"/>
              </a:ext>
            </a:extLst>
          </p:cNvPr>
          <p:cNvSpPr>
            <a:spLocks noGrp="1"/>
          </p:cNvSpPr>
          <p:nvPr>
            <p:ph type="sldNum" sz="quarter" idx="4"/>
          </p:nvPr>
        </p:nvSpPr>
        <p:spPr>
          <a:xfrm>
            <a:off x="11309619" y="6492502"/>
            <a:ext cx="461621" cy="365125"/>
          </a:xfrm>
        </p:spPr>
        <p:txBody>
          <a:bodyPr/>
          <a:lstStyle/>
          <a:p>
            <a:fld id="{CA49D0EE-DE7F-324B-A84C-F36708423CDB}" type="slidenum">
              <a:rPr lang="en-US" smtClean="0"/>
              <a:pPr/>
              <a:t>29</a:t>
            </a:fld>
            <a:endParaRPr lang="en-US"/>
          </a:p>
        </p:txBody>
      </p:sp>
      <p:pic>
        <p:nvPicPr>
          <p:cNvPr id="14" name="Picture 13" descr="Collage of kitchen and food facility surfaces labeled “Zone 3,” including the wheels and underside of a refrigerator, floor drains, a ventilation hood, and plumbing beneath a sink, showing non-food-contact areas near food preparation spaces that may be sampled during environmental monitoring.">
            <a:extLst>
              <a:ext uri="{FF2B5EF4-FFF2-40B4-BE49-F238E27FC236}">
                <a16:creationId xmlns:a16="http://schemas.microsoft.com/office/drawing/2014/main" id="{81853967-0630-8179-C778-1AA25D0D5F60}"/>
              </a:ext>
            </a:extLst>
          </p:cNvPr>
          <p:cNvPicPr>
            <a:picLocks noChangeAspect="1"/>
          </p:cNvPicPr>
          <p:nvPr/>
        </p:nvPicPr>
        <p:blipFill>
          <a:blip r:embed="rId4"/>
          <a:stretch>
            <a:fillRect/>
          </a:stretch>
        </p:blipFill>
        <p:spPr>
          <a:xfrm>
            <a:off x="3393981" y="1045228"/>
            <a:ext cx="8642535" cy="5417483"/>
          </a:xfrm>
          <a:prstGeom prst="rect">
            <a:avLst/>
          </a:prstGeom>
        </p:spPr>
      </p:pic>
    </p:spTree>
    <p:extLst>
      <p:ext uri="{BB962C8B-B14F-4D97-AF65-F5344CB8AC3E}">
        <p14:creationId xmlns:p14="http://schemas.microsoft.com/office/powerpoint/2010/main" val="2139008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66AA8C-A7CD-75CE-F61C-0ED839047265}"/>
              </a:ext>
            </a:extLst>
          </p:cNvPr>
          <p:cNvSpPr>
            <a:spLocks noGrp="1"/>
          </p:cNvSpPr>
          <p:nvPr>
            <p:ph type="title"/>
          </p:nvPr>
        </p:nvSpPr>
        <p:spPr/>
        <p:txBody>
          <a:bodyPr/>
          <a:lstStyle/>
          <a:p>
            <a:r>
              <a:rPr lang="en-US"/>
              <a:t>Zoning Considerations</a:t>
            </a:r>
          </a:p>
        </p:txBody>
      </p:sp>
      <p:pic>
        <p:nvPicPr>
          <p:cNvPr id="9" name="Picture 8" descr="Diagram showing four nested blue shapes labeled Zone 1 through Zone 4, illustrating environmental sampling zones from the closest food-contact area to the outermost surrounding area.">
            <a:extLst>
              <a:ext uri="{FF2B5EF4-FFF2-40B4-BE49-F238E27FC236}">
                <a16:creationId xmlns:a16="http://schemas.microsoft.com/office/drawing/2014/main" id="{540EE1EA-562B-7144-580E-FD51A00FCDC3}"/>
              </a:ext>
            </a:extLst>
          </p:cNvPr>
          <p:cNvPicPr>
            <a:picLocks noChangeAspect="1"/>
          </p:cNvPicPr>
          <p:nvPr/>
        </p:nvPicPr>
        <p:blipFill>
          <a:blip r:embed="rId3"/>
          <a:stretch>
            <a:fillRect/>
          </a:stretch>
        </p:blipFill>
        <p:spPr>
          <a:xfrm>
            <a:off x="384029" y="1040532"/>
            <a:ext cx="3817690" cy="3071922"/>
          </a:xfrm>
          <a:prstGeom prst="rect">
            <a:avLst/>
          </a:prstGeom>
        </p:spPr>
      </p:pic>
      <p:pic>
        <p:nvPicPr>
          <p:cNvPr id="10" name="Picture 9" descr="A gloved hand holding a blue-handled environmental sampling sponge swab against a gray background.">
            <a:extLst>
              <a:ext uri="{FF2B5EF4-FFF2-40B4-BE49-F238E27FC236}">
                <a16:creationId xmlns:a16="http://schemas.microsoft.com/office/drawing/2014/main" id="{1286CE50-354D-B66C-FE1C-533FFB24AA57}"/>
              </a:ext>
            </a:extLst>
          </p:cNvPr>
          <p:cNvPicPr>
            <a:picLocks noChangeAspect="1"/>
          </p:cNvPicPr>
          <p:nvPr/>
        </p:nvPicPr>
        <p:blipFill>
          <a:blip r:embed="rId4"/>
          <a:stretch>
            <a:fillRect/>
          </a:stretch>
        </p:blipFill>
        <p:spPr>
          <a:xfrm>
            <a:off x="492364" y="4445090"/>
            <a:ext cx="3023011" cy="1721194"/>
          </a:xfrm>
          <a:prstGeom prst="rect">
            <a:avLst/>
          </a:prstGeom>
        </p:spPr>
      </p:pic>
      <p:sp>
        <p:nvSpPr>
          <p:cNvPr id="4" name="TextBox 3">
            <a:extLst>
              <a:ext uri="{FF2B5EF4-FFF2-40B4-BE49-F238E27FC236}">
                <a16:creationId xmlns:a16="http://schemas.microsoft.com/office/drawing/2014/main" id="{F1F390D0-429E-E89B-E2C7-9596079261B1}"/>
              </a:ext>
            </a:extLst>
          </p:cNvPr>
          <p:cNvSpPr txBox="1"/>
          <p:nvPr/>
        </p:nvSpPr>
        <p:spPr>
          <a:xfrm>
            <a:off x="6374134" y="1040532"/>
            <a:ext cx="5528930" cy="7417415"/>
          </a:xfrm>
          <a:prstGeom prst="rect">
            <a:avLst/>
          </a:prstGeom>
          <a:noFill/>
        </p:spPr>
        <p:txBody>
          <a:bodyPr wrap="square" lIns="91440" tIns="45720" rIns="91440" bIns="45720" rtlCol="0" anchor="t">
            <a:spAutoFit/>
          </a:bodyPr>
          <a:lstStyle/>
          <a:p>
            <a:r>
              <a:rPr lang="en-US" sz="1600" b="1" u="sng">
                <a:solidFill>
                  <a:schemeClr val="bg2">
                    <a:lumMod val="10000"/>
                  </a:schemeClr>
                </a:solidFill>
              </a:rPr>
              <a:t>ZONE 4</a:t>
            </a:r>
            <a:r>
              <a:rPr lang="en-US" sz="1600" b="1">
                <a:solidFill>
                  <a:schemeClr val="bg2">
                    <a:lumMod val="10000"/>
                  </a:schemeClr>
                </a:solidFill>
              </a:rPr>
              <a:t>:</a:t>
            </a:r>
          </a:p>
          <a:p>
            <a:pPr marL="285750" indent="-285750">
              <a:buFont typeface="Arial" panose="020B0604020202020204" pitchFamily="34" charset="0"/>
              <a:buChar char="•"/>
            </a:pPr>
            <a:r>
              <a:rPr lang="en-US" sz="1600" b="1" i="1"/>
              <a:t>Exterior of the Production Room</a:t>
            </a:r>
          </a:p>
          <a:p>
            <a:pPr marL="285750" indent="-285750">
              <a:buFont typeface="Arial" panose="020B0604020202020204" pitchFamily="34" charset="0"/>
              <a:buChar char="•"/>
            </a:pPr>
            <a:r>
              <a:rPr lang="en-US" sz="1600" b="1" i="1"/>
              <a:t>Break Room</a:t>
            </a:r>
          </a:p>
          <a:p>
            <a:pPr marL="285750" indent="-285750">
              <a:buFont typeface="Arial" panose="020B0604020202020204" pitchFamily="34" charset="0"/>
              <a:buChar char="•"/>
            </a:pPr>
            <a:r>
              <a:rPr lang="en-US" sz="1600" b="1" i="1"/>
              <a:t>Maintenance Room</a:t>
            </a:r>
          </a:p>
          <a:p>
            <a:pPr marL="285750" indent="-285750">
              <a:buFont typeface="Arial" panose="020B0604020202020204" pitchFamily="34" charset="0"/>
              <a:buChar char="•"/>
            </a:pPr>
            <a:r>
              <a:rPr lang="en-US" sz="1600" b="1" i="1"/>
              <a:t>Sanitation Cage / Chemical Storage</a:t>
            </a:r>
          </a:p>
          <a:p>
            <a:endParaRPr lang="en-US" sz="1600" b="1" i="1">
              <a:solidFill>
                <a:srgbClr val="032E53"/>
              </a:solidFill>
            </a:endParaRPr>
          </a:p>
          <a:p>
            <a:r>
              <a:rPr lang="en-US" sz="1600" b="1" u="sng">
                <a:solidFill>
                  <a:schemeClr val="bg2">
                    <a:lumMod val="10000"/>
                  </a:schemeClr>
                </a:solidFill>
              </a:rPr>
              <a:t>ZONE 3</a:t>
            </a:r>
            <a:r>
              <a:rPr lang="en-US" sz="1600" b="1" u="sng">
                <a:solidFill>
                  <a:schemeClr val="bg2">
                    <a:lumMod val="10000"/>
                  </a:schemeClr>
                </a:solidFill>
                <a:latin typeface="+mj-lt"/>
              </a:rPr>
              <a:t>: </a:t>
            </a:r>
            <a:r>
              <a:rPr lang="en-US" sz="1600" b="1" u="sng" kern="0">
                <a:solidFill>
                  <a:schemeClr val="bg2">
                    <a:lumMod val="10000"/>
                  </a:schemeClr>
                </a:solidFill>
                <a:latin typeface="+mj-lt"/>
                <a:cs typeface="Calibri" panose="020F0502020204030204" pitchFamily="34" charset="0"/>
              </a:rPr>
              <a:t>A</a:t>
            </a:r>
            <a:r>
              <a:rPr lang="en-US" sz="1600" b="1" u="sng" kern="0">
                <a:solidFill>
                  <a:schemeClr val="bg2">
                    <a:lumMod val="10000"/>
                  </a:schemeClr>
                </a:solidFill>
                <a:latin typeface="+mj-lt"/>
                <a:ea typeface="Aptos" panose="020B0004020202020204" pitchFamily="34" charset="0"/>
                <a:cs typeface="Calibri" panose="020F0502020204030204" pitchFamily="34" charset="0"/>
              </a:rPr>
              <a:t>rea immediately surrounding Zone 2:</a:t>
            </a:r>
            <a:endParaRPr lang="en-US" sz="1600" b="1" u="sng">
              <a:solidFill>
                <a:schemeClr val="bg2">
                  <a:lumMod val="10000"/>
                </a:schemeClr>
              </a:solidFill>
              <a:latin typeface="+mj-lt"/>
            </a:endParaRPr>
          </a:p>
          <a:p>
            <a:pPr marL="285750" indent="-285750">
              <a:buFont typeface="Arial" panose="020B0604020202020204" pitchFamily="34" charset="0"/>
              <a:buChar char="•"/>
            </a:pPr>
            <a:r>
              <a:rPr lang="en-US" sz="1600" b="1" i="1"/>
              <a:t>Within the Production Room</a:t>
            </a:r>
          </a:p>
          <a:p>
            <a:pPr marL="285750" indent="-285750">
              <a:buFont typeface="Arial" panose="020B0604020202020204" pitchFamily="34" charset="0"/>
              <a:buChar char="•"/>
            </a:pPr>
            <a:r>
              <a:rPr lang="en-US" sz="1600" b="1" i="1"/>
              <a:t>Floors</a:t>
            </a:r>
          </a:p>
          <a:p>
            <a:pPr marL="285750" indent="-285750">
              <a:buFont typeface="Arial" panose="020B0604020202020204" pitchFamily="34" charset="0"/>
              <a:buChar char="•"/>
            </a:pPr>
            <a:r>
              <a:rPr lang="en-US" sz="1600" b="1" i="1"/>
              <a:t>Walls</a:t>
            </a:r>
          </a:p>
          <a:p>
            <a:pPr marL="285750" indent="-285750">
              <a:buFont typeface="Arial" panose="020B0604020202020204" pitchFamily="34" charset="0"/>
              <a:buChar char="•"/>
            </a:pPr>
            <a:r>
              <a:rPr lang="en-US" sz="1600" b="1" i="1"/>
              <a:t>Wheels on equipment (i.e. carts)</a:t>
            </a:r>
          </a:p>
          <a:p>
            <a:endParaRPr lang="en-US" sz="1600" b="1" i="1">
              <a:solidFill>
                <a:srgbClr val="032E53"/>
              </a:solidFill>
            </a:endParaRPr>
          </a:p>
          <a:p>
            <a:r>
              <a:rPr lang="en-US" sz="1600" b="1" u="sng">
                <a:solidFill>
                  <a:schemeClr val="bg2">
                    <a:lumMod val="10000"/>
                  </a:schemeClr>
                </a:solidFill>
              </a:rPr>
              <a:t>ZONE 2: </a:t>
            </a:r>
            <a:r>
              <a:rPr lang="en-US" sz="1600" b="1" u="sng" kern="0">
                <a:solidFill>
                  <a:schemeClr val="bg2">
                    <a:lumMod val="10000"/>
                  </a:schemeClr>
                </a:solidFill>
                <a:latin typeface="+mj-lt"/>
                <a:cs typeface="Calibri" panose="020F0502020204030204" pitchFamily="34" charset="0"/>
              </a:rPr>
              <a:t>A</a:t>
            </a:r>
            <a:r>
              <a:rPr lang="en-US" sz="1600" b="1" u="sng" kern="0">
                <a:solidFill>
                  <a:schemeClr val="bg2">
                    <a:lumMod val="10000"/>
                  </a:schemeClr>
                </a:solidFill>
                <a:latin typeface="+mj-lt"/>
                <a:ea typeface="Aptos" panose="020B0004020202020204" pitchFamily="34" charset="0"/>
                <a:cs typeface="Calibri" panose="020F0502020204030204" pitchFamily="34" charset="0"/>
              </a:rPr>
              <a:t>reas directly adjacent to Zone 1: </a:t>
            </a:r>
            <a:endParaRPr lang="en-US" sz="1600" b="1" u="sng">
              <a:solidFill>
                <a:schemeClr val="bg2">
                  <a:lumMod val="10000"/>
                </a:schemeClr>
              </a:solidFill>
              <a:latin typeface="+mj-lt"/>
            </a:endParaRPr>
          </a:p>
          <a:p>
            <a:pPr marL="285750" indent="-285750">
              <a:buFont typeface="Arial" panose="020B0604020202020204" pitchFamily="34" charset="0"/>
              <a:buChar char="•"/>
            </a:pPr>
            <a:r>
              <a:rPr lang="en-US" sz="1600" b="1" i="1"/>
              <a:t>Adjacent to Product Contact</a:t>
            </a:r>
          </a:p>
          <a:p>
            <a:pPr marL="285750" indent="-285750">
              <a:buFont typeface="Arial" panose="020B0604020202020204" pitchFamily="34" charset="0"/>
              <a:buChar char="•"/>
            </a:pPr>
            <a:r>
              <a:rPr lang="en-US" sz="1600" b="1" i="1"/>
              <a:t>Non-Food Contact Surfaces</a:t>
            </a:r>
          </a:p>
          <a:p>
            <a:pPr marL="285750" indent="-285750">
              <a:buFont typeface="Arial" panose="020B0604020202020204" pitchFamily="34" charset="0"/>
              <a:buChar char="•"/>
            </a:pPr>
            <a:r>
              <a:rPr lang="en-US" sz="1600" b="1" i="1"/>
              <a:t>Table Legs, Conveyor Belts, Gear Boxes, Buttons on Equipment.</a:t>
            </a:r>
          </a:p>
          <a:p>
            <a:endParaRPr lang="en-US" sz="1600" b="1" i="1">
              <a:solidFill>
                <a:srgbClr val="032E53"/>
              </a:solidFill>
            </a:endParaRPr>
          </a:p>
          <a:p>
            <a:r>
              <a:rPr lang="en-US" sz="1600" b="1" u="sng">
                <a:solidFill>
                  <a:schemeClr val="bg2">
                    <a:lumMod val="10000"/>
                  </a:schemeClr>
                </a:solidFill>
              </a:rPr>
              <a:t>ZONE 1: Direct Food Contact Surfaces:</a:t>
            </a:r>
          </a:p>
          <a:p>
            <a:pPr marL="285750" indent="-285750">
              <a:buFont typeface="Arial" panose="020B0604020202020204" pitchFamily="34" charset="0"/>
              <a:buChar char="•"/>
            </a:pPr>
            <a:r>
              <a:rPr lang="en-US" sz="1600" b="1" i="1"/>
              <a:t>Utensils / Equipment</a:t>
            </a:r>
          </a:p>
          <a:p>
            <a:pPr marL="285750" indent="-285750">
              <a:buFont typeface="Arial" panose="020B0604020202020204" pitchFamily="34" charset="0"/>
              <a:buChar char="•"/>
            </a:pPr>
            <a:r>
              <a:rPr lang="en-US" sz="1600" b="1" i="1"/>
              <a:t>Production / Prep Table</a:t>
            </a:r>
          </a:p>
          <a:p>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p:txBody>
      </p:sp>
      <p:sp>
        <p:nvSpPr>
          <p:cNvPr id="2" name="Slide Number Placeholder 1">
            <a:extLst>
              <a:ext uri="{FF2B5EF4-FFF2-40B4-BE49-F238E27FC236}">
                <a16:creationId xmlns:a16="http://schemas.microsoft.com/office/drawing/2014/main" id="{6D627F0D-C0C4-746F-2073-EEEFE5B676B8}"/>
              </a:ext>
            </a:extLst>
          </p:cNvPr>
          <p:cNvSpPr>
            <a:spLocks noGrp="1"/>
          </p:cNvSpPr>
          <p:nvPr>
            <p:ph type="sldNum" sz="quarter" idx="4"/>
          </p:nvPr>
        </p:nvSpPr>
        <p:spPr/>
        <p:txBody>
          <a:bodyPr/>
          <a:lstStyle/>
          <a:p>
            <a:fld id="{CA49D0EE-DE7F-324B-A84C-F36708423CDB}" type="slidenum">
              <a:rPr lang="en-US" smtClean="0"/>
              <a:pPr/>
              <a:t>30</a:t>
            </a:fld>
            <a:endParaRPr lang="en-US"/>
          </a:p>
        </p:txBody>
      </p:sp>
    </p:spTree>
    <p:extLst>
      <p:ext uri="{BB962C8B-B14F-4D97-AF65-F5344CB8AC3E}">
        <p14:creationId xmlns:p14="http://schemas.microsoft.com/office/powerpoint/2010/main" val="4042085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901D72-0A60-C0B1-0F3C-B786B26839A8}"/>
              </a:ext>
            </a:extLst>
          </p:cNvPr>
          <p:cNvSpPr>
            <a:spLocks noGrp="1"/>
          </p:cNvSpPr>
          <p:nvPr>
            <p:ph type="title"/>
          </p:nvPr>
        </p:nvSpPr>
        <p:spPr/>
        <p:txBody>
          <a:bodyPr/>
          <a:lstStyle/>
          <a:p>
            <a:r>
              <a:rPr lang="en-US"/>
              <a:t>Preparing for The Sample Collection</a:t>
            </a:r>
          </a:p>
        </p:txBody>
      </p:sp>
      <p:pic>
        <p:nvPicPr>
          <p:cNvPr id="8" name="Picture 7" descr="Graphic showing a checklist.">
            <a:extLst>
              <a:ext uri="{FF2B5EF4-FFF2-40B4-BE49-F238E27FC236}">
                <a16:creationId xmlns:a16="http://schemas.microsoft.com/office/drawing/2014/main" id="{03229F5A-FCD4-099D-CB09-C04E095EA22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20760" y="2022763"/>
            <a:ext cx="2988499" cy="3015550"/>
          </a:xfrm>
          <a:prstGeom prst="rect">
            <a:avLst/>
          </a:prstGeom>
        </p:spPr>
      </p:pic>
      <p:sp>
        <p:nvSpPr>
          <p:cNvPr id="4" name="Content Placeholder 3">
            <a:extLst>
              <a:ext uri="{FF2B5EF4-FFF2-40B4-BE49-F238E27FC236}">
                <a16:creationId xmlns:a16="http://schemas.microsoft.com/office/drawing/2014/main" id="{2E8B3DCF-C6DC-F171-32FC-D9A9CD79AE73}"/>
              </a:ext>
            </a:extLst>
          </p:cNvPr>
          <p:cNvSpPr>
            <a:spLocks noGrp="1"/>
          </p:cNvSpPr>
          <p:nvPr>
            <p:ph idx="1"/>
          </p:nvPr>
        </p:nvSpPr>
        <p:spPr>
          <a:xfrm>
            <a:off x="3515096" y="1337930"/>
            <a:ext cx="8256144" cy="4679683"/>
          </a:xfrm>
        </p:spPr>
        <p:txBody>
          <a:bodyPr vert="horz" lIns="91440" tIns="45720" rIns="91440" bIns="45720" rtlCol="0" anchor="t">
            <a:normAutofit fontScale="92500" lnSpcReduction="10000"/>
          </a:bodyPr>
          <a:lstStyle/>
          <a:p>
            <a:pPr marL="285750" indent="-285750">
              <a:buFont typeface="Arial" panose="020B0604020202020204" pitchFamily="34" charset="0"/>
              <a:buChar char="•"/>
            </a:pPr>
            <a:r>
              <a:rPr lang="en-US">
                <a:solidFill>
                  <a:srgbClr val="013366"/>
                </a:solidFill>
              </a:rPr>
              <a:t>Review your facility assessment.</a:t>
            </a:r>
          </a:p>
          <a:p>
            <a:pPr marL="285750" indent="-285750">
              <a:buFont typeface="Arial" panose="020B0604020202020204" pitchFamily="34" charset="0"/>
              <a:buChar char="•"/>
            </a:pPr>
            <a:endParaRPr lang="en-US">
              <a:solidFill>
                <a:srgbClr val="013366"/>
              </a:solidFill>
            </a:endParaRPr>
          </a:p>
          <a:p>
            <a:pPr marL="285750" indent="-285750">
              <a:buFont typeface="Arial" panose="020B0604020202020204" pitchFamily="34" charset="0"/>
              <a:buChar char="•"/>
            </a:pPr>
            <a:r>
              <a:rPr lang="en-US">
                <a:solidFill>
                  <a:srgbClr val="013366"/>
                </a:solidFill>
              </a:rPr>
              <a:t>Environmental Sample Submission Form (COC).</a:t>
            </a:r>
          </a:p>
          <a:p>
            <a:endParaRPr lang="en-US">
              <a:solidFill>
                <a:srgbClr val="013366"/>
              </a:solidFill>
            </a:endParaRPr>
          </a:p>
          <a:p>
            <a:pPr marL="457200" indent="-457200">
              <a:buChar char="•"/>
            </a:pPr>
            <a:r>
              <a:rPr lang="en-US">
                <a:solidFill>
                  <a:srgbClr val="013366"/>
                </a:solidFill>
                <a:latin typeface="Avenir Next LT Pro"/>
                <a:cs typeface="Arial"/>
              </a:rPr>
              <a:t>Then do the same on the sample Whirl-Pak bags.</a:t>
            </a:r>
          </a:p>
          <a:p>
            <a:pPr marL="285750" indent="-285750">
              <a:buFont typeface="Arial" panose="020B0604020202020204" pitchFamily="34" charset="0"/>
              <a:buChar char="•"/>
            </a:pPr>
            <a:endParaRPr lang="en-US">
              <a:solidFill>
                <a:srgbClr val="013366"/>
              </a:solidFill>
            </a:endParaRPr>
          </a:p>
          <a:p>
            <a:r>
              <a:rPr lang="en-US" sz="3000">
                <a:solidFill>
                  <a:srgbClr val="013366"/>
                </a:solidFill>
              </a:rPr>
              <a:t>Helps the swabbing to go a little more quickly and efficiently!</a:t>
            </a:r>
          </a:p>
          <a:p>
            <a:pPr marL="285750" indent="-285750">
              <a:buFont typeface="Arial" panose="020B0604020202020204" pitchFamily="34" charset="0"/>
              <a:buChar char="•"/>
            </a:pPr>
            <a:endParaRPr lang="en-US">
              <a:solidFill>
                <a:srgbClr val="013366"/>
              </a:solidFill>
            </a:endParaRPr>
          </a:p>
          <a:p>
            <a:r>
              <a:rPr lang="en-US">
                <a:solidFill>
                  <a:srgbClr val="013366"/>
                </a:solidFill>
                <a:latin typeface="Avenir Next LT Pro"/>
                <a:cs typeface="Arial"/>
              </a:rPr>
              <a:t>Remember to check the bags as you fill and seal and make sure the same information is on the Environmental Submission Form (COC).</a:t>
            </a:r>
          </a:p>
          <a:p>
            <a:endParaRPr lang="en-US">
              <a:solidFill>
                <a:srgbClr val="013366"/>
              </a:solidFill>
            </a:endParaRPr>
          </a:p>
        </p:txBody>
      </p:sp>
      <p:sp>
        <p:nvSpPr>
          <p:cNvPr id="2" name="Slide Number Placeholder 1">
            <a:extLst>
              <a:ext uri="{FF2B5EF4-FFF2-40B4-BE49-F238E27FC236}">
                <a16:creationId xmlns:a16="http://schemas.microsoft.com/office/drawing/2014/main" id="{5518183A-20EB-82AF-5F79-9FFC4E5684E9}"/>
              </a:ext>
            </a:extLst>
          </p:cNvPr>
          <p:cNvSpPr>
            <a:spLocks noGrp="1"/>
          </p:cNvSpPr>
          <p:nvPr>
            <p:ph type="sldNum" sz="quarter" idx="4"/>
          </p:nvPr>
        </p:nvSpPr>
        <p:spPr/>
        <p:txBody>
          <a:bodyPr/>
          <a:lstStyle/>
          <a:p>
            <a:fld id="{CA49D0EE-DE7F-324B-A84C-F36708423CDB}" type="slidenum">
              <a:rPr lang="en-US" smtClean="0"/>
              <a:pPr/>
              <a:t>31</a:t>
            </a:fld>
            <a:endParaRPr lang="en-US"/>
          </a:p>
        </p:txBody>
      </p:sp>
    </p:spTree>
    <p:extLst>
      <p:ext uri="{BB962C8B-B14F-4D97-AF65-F5344CB8AC3E}">
        <p14:creationId xmlns:p14="http://schemas.microsoft.com/office/powerpoint/2010/main" val="1305283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1DCC6F-5FD3-A867-21F5-8EA7CBA964A7}"/>
              </a:ext>
            </a:extLst>
          </p:cNvPr>
          <p:cNvSpPr>
            <a:spLocks noGrp="1"/>
          </p:cNvSpPr>
          <p:nvPr>
            <p:ph type="title"/>
          </p:nvPr>
        </p:nvSpPr>
        <p:spPr/>
        <p:txBody>
          <a:bodyPr/>
          <a:lstStyle/>
          <a:p>
            <a:r>
              <a:rPr lang="en-US"/>
              <a:t>Step by Step – Swabbing Exercise</a:t>
            </a:r>
          </a:p>
        </p:txBody>
      </p:sp>
      <p:pic>
        <p:nvPicPr>
          <p:cNvPr id="5" name="Content Placeholder 4" descr="A person putting on latex gloves.">
            <a:extLst>
              <a:ext uri="{FF2B5EF4-FFF2-40B4-BE49-F238E27FC236}">
                <a16:creationId xmlns:a16="http://schemas.microsoft.com/office/drawing/2014/main" id="{BD018605-DA2E-1C4B-F854-579DD31B28FA}"/>
              </a:ext>
            </a:extLst>
          </p:cNvPr>
          <p:cNvPicPr>
            <a:picLocks noGrp="1" noChangeAspect="1"/>
          </p:cNvPicPr>
          <p:nvPr>
            <p:ph idx="1"/>
          </p:nvPr>
        </p:nvPicPr>
        <p:blipFill>
          <a:blip r:embed="rId3"/>
          <a:stretch>
            <a:fillRect/>
          </a:stretch>
        </p:blipFill>
        <p:spPr>
          <a:xfrm>
            <a:off x="138545" y="1666234"/>
            <a:ext cx="4142949" cy="3879206"/>
          </a:xfrm>
          <a:prstGeom prst="rect">
            <a:avLst/>
          </a:prstGeom>
        </p:spPr>
      </p:pic>
      <p:pic>
        <p:nvPicPr>
          <p:cNvPr id="6" name="Picture 5" descr="A person putting on blue latex gloves.">
            <a:extLst>
              <a:ext uri="{FF2B5EF4-FFF2-40B4-BE49-F238E27FC236}">
                <a16:creationId xmlns:a16="http://schemas.microsoft.com/office/drawing/2014/main" id="{8018570B-4BCD-45A2-02D6-C02DC1EAA5BA}"/>
              </a:ext>
            </a:extLst>
          </p:cNvPr>
          <p:cNvPicPr>
            <a:picLocks noChangeAspect="1"/>
          </p:cNvPicPr>
          <p:nvPr/>
        </p:nvPicPr>
        <p:blipFill>
          <a:blip r:embed="rId4"/>
          <a:stretch>
            <a:fillRect/>
          </a:stretch>
        </p:blipFill>
        <p:spPr>
          <a:xfrm>
            <a:off x="4454842" y="1655724"/>
            <a:ext cx="3546322" cy="3903569"/>
          </a:xfrm>
          <a:prstGeom prst="rect">
            <a:avLst/>
          </a:prstGeom>
        </p:spPr>
      </p:pic>
      <p:pic>
        <p:nvPicPr>
          <p:cNvPr id="7" name="Content Placeholder 5" descr="Two people putting on blue latex gloves.">
            <a:extLst>
              <a:ext uri="{FF2B5EF4-FFF2-40B4-BE49-F238E27FC236}">
                <a16:creationId xmlns:a16="http://schemas.microsoft.com/office/drawing/2014/main" id="{34D5CE97-AC43-399E-F617-BC3CF949AC67}"/>
              </a:ext>
            </a:extLst>
          </p:cNvPr>
          <p:cNvPicPr>
            <a:picLocks noChangeAspect="1"/>
          </p:cNvPicPr>
          <p:nvPr/>
        </p:nvPicPr>
        <p:blipFill>
          <a:blip r:embed="rId5"/>
          <a:stretch>
            <a:fillRect/>
          </a:stretch>
        </p:blipFill>
        <p:spPr>
          <a:xfrm>
            <a:off x="8162242" y="1666234"/>
            <a:ext cx="3830673" cy="3893061"/>
          </a:xfrm>
          <a:prstGeom prst="rect">
            <a:avLst/>
          </a:prstGeom>
        </p:spPr>
      </p:pic>
      <p:sp>
        <p:nvSpPr>
          <p:cNvPr id="2" name="Slide Number Placeholder 1">
            <a:extLst>
              <a:ext uri="{FF2B5EF4-FFF2-40B4-BE49-F238E27FC236}">
                <a16:creationId xmlns:a16="http://schemas.microsoft.com/office/drawing/2014/main" id="{06988E71-FD7E-2D1E-55DD-B8FB0F21481F}"/>
              </a:ext>
            </a:extLst>
          </p:cNvPr>
          <p:cNvSpPr>
            <a:spLocks noGrp="1"/>
          </p:cNvSpPr>
          <p:nvPr>
            <p:ph type="sldNum" sz="quarter" idx="4"/>
          </p:nvPr>
        </p:nvSpPr>
        <p:spPr/>
        <p:txBody>
          <a:bodyPr/>
          <a:lstStyle/>
          <a:p>
            <a:fld id="{CA49D0EE-DE7F-324B-A84C-F36708423CDB}" type="slidenum">
              <a:rPr lang="en-US" smtClean="0"/>
              <a:pPr/>
              <a:t>32</a:t>
            </a:fld>
            <a:endParaRPr lang="en-US"/>
          </a:p>
        </p:txBody>
      </p:sp>
    </p:spTree>
    <p:extLst>
      <p:ext uri="{BB962C8B-B14F-4D97-AF65-F5344CB8AC3E}">
        <p14:creationId xmlns:p14="http://schemas.microsoft.com/office/powerpoint/2010/main" val="2060589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EF2C4B-7F74-5C18-FF77-A476F1B0ACD1}"/>
              </a:ext>
            </a:extLst>
          </p:cNvPr>
          <p:cNvSpPr>
            <a:spLocks noGrp="1"/>
          </p:cNvSpPr>
          <p:nvPr>
            <p:ph type="title"/>
          </p:nvPr>
        </p:nvSpPr>
        <p:spPr/>
        <p:txBody>
          <a:bodyPr>
            <a:normAutofit/>
          </a:bodyPr>
          <a:lstStyle/>
          <a:p>
            <a:r>
              <a:rPr lang="en-US"/>
              <a:t>Prevent Contamination of Swabs Samples</a:t>
            </a:r>
          </a:p>
        </p:txBody>
      </p:sp>
      <p:pic>
        <p:nvPicPr>
          <p:cNvPr id="6" name="Content Placeholder 4" descr="A person washing their hands under a faucet">
            <a:extLst>
              <a:ext uri="{FF2B5EF4-FFF2-40B4-BE49-F238E27FC236}">
                <a16:creationId xmlns:a16="http://schemas.microsoft.com/office/drawing/2014/main" id="{6DE202E7-B87D-6FD7-16F4-418D727BAF1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54393" y="1372658"/>
            <a:ext cx="3059649" cy="4678363"/>
          </a:xfrm>
          <a:prstGeom prst="rect">
            <a:avLst/>
          </a:prstGeom>
        </p:spPr>
      </p:pic>
      <p:pic>
        <p:nvPicPr>
          <p:cNvPr id="10" name="Picture 9" descr="A picture of a red colored pencil writing the text &quot;Important&quot;">
            <a:extLst>
              <a:ext uri="{FF2B5EF4-FFF2-40B4-BE49-F238E27FC236}">
                <a16:creationId xmlns:a16="http://schemas.microsoft.com/office/drawing/2014/main" id="{0ECD2A1B-E1A0-FC09-F732-0354A6437EF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478840" y="1058001"/>
            <a:ext cx="4922154" cy="2317514"/>
          </a:xfrm>
          <a:prstGeom prst="rect">
            <a:avLst/>
          </a:prstGeom>
        </p:spPr>
      </p:pic>
      <p:sp>
        <p:nvSpPr>
          <p:cNvPr id="5" name="Content Placeholder 2">
            <a:extLst>
              <a:ext uri="{FF2B5EF4-FFF2-40B4-BE49-F238E27FC236}">
                <a16:creationId xmlns:a16="http://schemas.microsoft.com/office/drawing/2014/main" id="{E1B92747-8D30-6FDB-F5DE-4807FE8EA43C}"/>
              </a:ext>
            </a:extLst>
          </p:cNvPr>
          <p:cNvSpPr txBox="1">
            <a:spLocks noGrp="1"/>
          </p:cNvSpPr>
          <p:nvPr>
            <p:ph idx="1"/>
          </p:nvPr>
        </p:nvSpPr>
        <p:spPr>
          <a:xfrm>
            <a:off x="3414042" y="3613183"/>
            <a:ext cx="4922155" cy="231751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00000"/>
              </a:lnSpc>
              <a:spcBef>
                <a:spcPts val="600"/>
              </a:spcBef>
            </a:pPr>
            <a:r>
              <a:rPr lang="en-US" sz="4400">
                <a:solidFill>
                  <a:srgbClr val="013366"/>
                </a:solidFill>
                <a:latin typeface="+mn-lt"/>
                <a:ea typeface="Calibri" panose="020F0502020204030204" pitchFamily="34" charset="0"/>
              </a:rPr>
              <a:t>Wash and Watch </a:t>
            </a:r>
          </a:p>
          <a:p>
            <a:pPr algn="ctr">
              <a:lnSpc>
                <a:spcPct val="100000"/>
              </a:lnSpc>
              <a:spcBef>
                <a:spcPts val="600"/>
              </a:spcBef>
            </a:pPr>
            <a:r>
              <a:rPr lang="en-US" sz="4400">
                <a:solidFill>
                  <a:srgbClr val="013366"/>
                </a:solidFill>
                <a:latin typeface="+mn-lt"/>
                <a:ea typeface="Calibri" panose="020F0502020204030204" pitchFamily="34" charset="0"/>
              </a:rPr>
              <a:t>where you put </a:t>
            </a:r>
          </a:p>
          <a:p>
            <a:pPr algn="ctr">
              <a:lnSpc>
                <a:spcPct val="100000"/>
              </a:lnSpc>
              <a:spcBef>
                <a:spcPts val="600"/>
              </a:spcBef>
            </a:pPr>
            <a:r>
              <a:rPr lang="en-US" sz="4400">
                <a:solidFill>
                  <a:srgbClr val="013366"/>
                </a:solidFill>
                <a:latin typeface="+mn-lt"/>
                <a:ea typeface="Calibri" panose="020F0502020204030204" pitchFamily="34" charset="0"/>
              </a:rPr>
              <a:t>your hands.</a:t>
            </a:r>
            <a:endParaRPr lang="en-US">
              <a:solidFill>
                <a:srgbClr val="013366"/>
              </a:solidFill>
              <a:latin typeface="+mn-lt"/>
            </a:endParaRPr>
          </a:p>
        </p:txBody>
      </p:sp>
      <p:pic>
        <p:nvPicPr>
          <p:cNvPr id="7" name="Picture 6" descr="A person wearing latex gloves">
            <a:extLst>
              <a:ext uri="{FF2B5EF4-FFF2-40B4-BE49-F238E27FC236}">
                <a16:creationId xmlns:a16="http://schemas.microsoft.com/office/drawing/2014/main" id="{EC4F61F7-8632-01DF-8573-F0B03A7C743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480544" y="1151886"/>
            <a:ext cx="3494480" cy="2345670"/>
          </a:xfrm>
          <a:prstGeom prst="rect">
            <a:avLst/>
          </a:prstGeom>
        </p:spPr>
      </p:pic>
      <p:pic>
        <p:nvPicPr>
          <p:cNvPr id="8" name="Picture 7" descr="A person putting on gloves">
            <a:extLst>
              <a:ext uri="{FF2B5EF4-FFF2-40B4-BE49-F238E27FC236}">
                <a16:creationId xmlns:a16="http://schemas.microsoft.com/office/drawing/2014/main" id="{D87FE55E-96F3-37BD-71B9-AD7178B477F8}"/>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8465792" y="3618848"/>
            <a:ext cx="3494479" cy="2716412"/>
          </a:xfrm>
          <a:prstGeom prst="rect">
            <a:avLst/>
          </a:prstGeom>
        </p:spPr>
      </p:pic>
      <p:sp>
        <p:nvSpPr>
          <p:cNvPr id="2" name="Slide Number Placeholder 1">
            <a:extLst>
              <a:ext uri="{FF2B5EF4-FFF2-40B4-BE49-F238E27FC236}">
                <a16:creationId xmlns:a16="http://schemas.microsoft.com/office/drawing/2014/main" id="{85AC8E89-F438-8EB3-351B-B088C7001048}"/>
              </a:ext>
            </a:extLst>
          </p:cNvPr>
          <p:cNvSpPr>
            <a:spLocks noGrp="1"/>
          </p:cNvSpPr>
          <p:nvPr>
            <p:ph type="sldNum" sz="quarter" idx="4"/>
          </p:nvPr>
        </p:nvSpPr>
        <p:spPr/>
        <p:txBody>
          <a:bodyPr/>
          <a:lstStyle/>
          <a:p>
            <a:fld id="{CA49D0EE-DE7F-324B-A84C-F36708423CDB}" type="slidenum">
              <a:rPr lang="en-US" smtClean="0"/>
              <a:pPr/>
              <a:t>33</a:t>
            </a:fld>
            <a:endParaRPr lang="en-US"/>
          </a:p>
        </p:txBody>
      </p:sp>
    </p:spTree>
    <p:extLst>
      <p:ext uri="{BB962C8B-B14F-4D97-AF65-F5344CB8AC3E}">
        <p14:creationId xmlns:p14="http://schemas.microsoft.com/office/powerpoint/2010/main" val="2735525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7CE7C9-29D9-A39A-459B-7D78B9711851}"/>
              </a:ext>
            </a:extLst>
          </p:cNvPr>
          <p:cNvSpPr>
            <a:spLocks noGrp="1"/>
          </p:cNvSpPr>
          <p:nvPr>
            <p:ph type="title"/>
          </p:nvPr>
        </p:nvSpPr>
        <p:spPr/>
        <p:txBody>
          <a:bodyPr/>
          <a:lstStyle/>
          <a:p>
            <a:r>
              <a:rPr lang="en-US"/>
              <a:t>Donning and Doffing Gloves</a:t>
            </a:r>
          </a:p>
        </p:txBody>
      </p:sp>
      <p:pic>
        <p:nvPicPr>
          <p:cNvPr id="7" name="Online Media 6" title="Donning and Doffing Sterile Gloves">
            <a:hlinkClick r:id="" action="ppaction://media"/>
            <a:extLst>
              <a:ext uri="{FF2B5EF4-FFF2-40B4-BE49-F238E27FC236}">
                <a16:creationId xmlns:a16="http://schemas.microsoft.com/office/drawing/2014/main" id="{08351A27-F3A2-8660-3F6C-7A09FF3947D3}"/>
              </a:ext>
            </a:extLst>
          </p:cNvPr>
          <p:cNvPicPr>
            <a:picLocks noRot="1" noChangeAspect="1"/>
          </p:cNvPicPr>
          <p:nvPr>
            <a:videoFile r:link="rId1"/>
          </p:nvPr>
        </p:nvPicPr>
        <p:blipFill>
          <a:blip r:embed="rId4"/>
          <a:stretch>
            <a:fillRect/>
          </a:stretch>
        </p:blipFill>
        <p:spPr>
          <a:xfrm>
            <a:off x="1238271" y="1199408"/>
            <a:ext cx="9028847" cy="5101311"/>
          </a:xfrm>
          <a:prstGeom prst="rect">
            <a:avLst/>
          </a:prstGeom>
        </p:spPr>
      </p:pic>
      <p:sp>
        <p:nvSpPr>
          <p:cNvPr id="4" name="TextBox 3">
            <a:extLst>
              <a:ext uri="{FF2B5EF4-FFF2-40B4-BE49-F238E27FC236}">
                <a16:creationId xmlns:a16="http://schemas.microsoft.com/office/drawing/2014/main" id="{8A6107FD-59E5-41EB-AA99-D7A2A54C221E}"/>
              </a:ext>
            </a:extLst>
          </p:cNvPr>
          <p:cNvSpPr txBox="1"/>
          <p:nvPr/>
        </p:nvSpPr>
        <p:spPr>
          <a:xfrm>
            <a:off x="8531341" y="5427114"/>
            <a:ext cx="17357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latin typeface="Arial"/>
              </a:rPr>
              <a:t>How To Get Supplies</a:t>
            </a:r>
            <a:endParaRPr lang="en-US"/>
          </a:p>
        </p:txBody>
      </p:sp>
      <p:sp>
        <p:nvSpPr>
          <p:cNvPr id="2" name="Slide Number Placeholder 1">
            <a:extLst>
              <a:ext uri="{FF2B5EF4-FFF2-40B4-BE49-F238E27FC236}">
                <a16:creationId xmlns:a16="http://schemas.microsoft.com/office/drawing/2014/main" id="{AD116E99-31C2-D70D-1BA0-C78DD99C6751}"/>
              </a:ext>
            </a:extLst>
          </p:cNvPr>
          <p:cNvSpPr>
            <a:spLocks noGrp="1"/>
          </p:cNvSpPr>
          <p:nvPr>
            <p:ph type="sldNum" sz="quarter" idx="4"/>
          </p:nvPr>
        </p:nvSpPr>
        <p:spPr/>
        <p:txBody>
          <a:bodyPr/>
          <a:lstStyle/>
          <a:p>
            <a:fld id="{CA49D0EE-DE7F-324B-A84C-F36708423CDB}" type="slidenum">
              <a:rPr lang="en-US" smtClean="0"/>
              <a:pPr/>
              <a:t>34</a:t>
            </a:fld>
            <a:endParaRPr lang="en-US"/>
          </a:p>
        </p:txBody>
      </p:sp>
    </p:spTree>
    <p:extLst>
      <p:ext uri="{BB962C8B-B14F-4D97-AF65-F5344CB8AC3E}">
        <p14:creationId xmlns:p14="http://schemas.microsoft.com/office/powerpoint/2010/main" val="110606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C27EA99-D1CD-2A9B-4508-1A195FB9D2EE}"/>
              </a:ext>
            </a:extLst>
          </p:cNvPr>
          <p:cNvSpPr>
            <a:spLocks noGrp="1"/>
          </p:cNvSpPr>
          <p:nvPr>
            <p:ph type="title"/>
          </p:nvPr>
        </p:nvSpPr>
        <p:spPr/>
        <p:txBody>
          <a:bodyPr/>
          <a:lstStyle/>
          <a:p>
            <a:r>
              <a:rPr lang="en-US"/>
              <a:t>Step by Step - Sample Sites</a:t>
            </a:r>
          </a:p>
        </p:txBody>
      </p:sp>
      <p:sp>
        <p:nvSpPr>
          <p:cNvPr id="4" name="Content Placeholder 3">
            <a:extLst>
              <a:ext uri="{FF2B5EF4-FFF2-40B4-BE49-F238E27FC236}">
                <a16:creationId xmlns:a16="http://schemas.microsoft.com/office/drawing/2014/main" id="{7EEF7BD1-38E7-A4F2-D2F4-D8CCBF5012B3}"/>
              </a:ext>
            </a:extLst>
          </p:cNvPr>
          <p:cNvSpPr>
            <a:spLocks noGrp="1"/>
          </p:cNvSpPr>
          <p:nvPr>
            <p:ph idx="1"/>
          </p:nvPr>
        </p:nvSpPr>
        <p:spPr>
          <a:xfrm>
            <a:off x="234779" y="1423911"/>
            <a:ext cx="8800046" cy="4791538"/>
          </a:xfrm>
        </p:spPr>
        <p:txBody>
          <a:bodyPr vert="horz" lIns="91440" tIns="45720" rIns="91440" bIns="45720" rtlCol="0" anchor="t">
            <a:normAutofit fontScale="55000" lnSpcReduction="20000"/>
          </a:bodyPr>
          <a:lstStyle/>
          <a:p>
            <a:pPr marL="457200" indent="-457200">
              <a:lnSpc>
                <a:spcPct val="120000"/>
              </a:lnSpc>
              <a:spcBef>
                <a:spcPts val="600"/>
              </a:spcBef>
              <a:spcAft>
                <a:spcPts val="1200"/>
              </a:spcAft>
              <a:buChar char="•"/>
            </a:pPr>
            <a:r>
              <a:rPr lang="en-US" sz="3800" b="1">
                <a:latin typeface="+mn-lt"/>
                <a:cs typeface="Arial"/>
              </a:rPr>
              <a:t>Take detailed notes and pictures of sample locations.</a:t>
            </a:r>
            <a:endParaRPr lang="en-US" sz="3800" b="1">
              <a:latin typeface="+mn-lt"/>
            </a:endParaRPr>
          </a:p>
          <a:p>
            <a:pPr marL="1314450" lvl="1" indent="-571500">
              <a:lnSpc>
                <a:spcPct val="120000"/>
              </a:lnSpc>
              <a:spcBef>
                <a:spcPts val="600"/>
              </a:spcBef>
            </a:pPr>
            <a:r>
              <a:rPr lang="en-US" sz="3800">
                <a:latin typeface="+mn-lt"/>
                <a:cs typeface="Arial"/>
              </a:rPr>
              <a:t>Write details on the possible source of contamination of the food product or piece of equipment that was used. </a:t>
            </a:r>
          </a:p>
          <a:p>
            <a:pPr marL="1314450" lvl="1" indent="-571500">
              <a:lnSpc>
                <a:spcPct val="120000"/>
              </a:lnSpc>
              <a:spcBef>
                <a:spcPts val="600"/>
              </a:spcBef>
            </a:pPr>
            <a:r>
              <a:rPr lang="en-US" sz="3800">
                <a:latin typeface="+mn-lt"/>
                <a:cs typeface="Arial"/>
              </a:rPr>
              <a:t>Describe the location of the sample to where the food was exposed.</a:t>
            </a:r>
          </a:p>
          <a:p>
            <a:pPr marL="1314450" lvl="1" indent="-571500">
              <a:lnSpc>
                <a:spcPct val="120000"/>
              </a:lnSpc>
              <a:spcBef>
                <a:spcPts val="600"/>
              </a:spcBef>
            </a:pPr>
            <a:r>
              <a:rPr lang="en-US" sz="3800">
                <a:latin typeface="+mn-lt"/>
              </a:rPr>
              <a:t>Take notes on the proximity of the sample location to the food preparation areas and the likelihood of cross-contamination between the swabbed surface and food or food contact surfaces.</a:t>
            </a:r>
            <a:endParaRPr lang="en-US" sz="3800">
              <a:latin typeface="+mn-lt"/>
              <a:cs typeface="Arial"/>
            </a:endParaRPr>
          </a:p>
          <a:p>
            <a:pPr marL="1314450" lvl="1" indent="-571500">
              <a:lnSpc>
                <a:spcPct val="120000"/>
              </a:lnSpc>
              <a:spcBef>
                <a:spcPts val="600"/>
              </a:spcBef>
            </a:pPr>
            <a:r>
              <a:rPr lang="en-US" sz="3800">
                <a:latin typeface="+mn-lt"/>
                <a:cs typeface="Arial"/>
              </a:rPr>
              <a:t>Take pictures of where exactly the samples were taken.</a:t>
            </a:r>
          </a:p>
          <a:p>
            <a:pPr marL="1314450" lvl="1" indent="-571500">
              <a:lnSpc>
                <a:spcPct val="120000"/>
              </a:lnSpc>
              <a:spcBef>
                <a:spcPts val="600"/>
              </a:spcBef>
            </a:pPr>
            <a:r>
              <a:rPr lang="en-US" sz="3800">
                <a:latin typeface="+mn-lt"/>
                <a:cs typeface="Arial"/>
              </a:rPr>
              <a:t>Show the whole picture. (Far way and up close)</a:t>
            </a:r>
          </a:p>
          <a:p>
            <a:pPr lvl="1" indent="0">
              <a:lnSpc>
                <a:spcPct val="120000"/>
              </a:lnSpc>
              <a:spcBef>
                <a:spcPts val="600"/>
              </a:spcBef>
              <a:buNone/>
            </a:pPr>
            <a:endParaRPr lang="en-US">
              <a:latin typeface="+mn-lt"/>
              <a:cs typeface="Arial"/>
            </a:endParaRPr>
          </a:p>
        </p:txBody>
      </p:sp>
      <p:pic>
        <p:nvPicPr>
          <p:cNvPr id="6" name="Picture 5" descr="Person holding a smartphone and taking a photo of plated food at a dining table.">
            <a:extLst>
              <a:ext uri="{FF2B5EF4-FFF2-40B4-BE49-F238E27FC236}">
                <a16:creationId xmlns:a16="http://schemas.microsoft.com/office/drawing/2014/main" id="{8903F1E4-D272-7B1A-5509-26B3517F1E0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045049" y="1475343"/>
            <a:ext cx="2752025" cy="1830204"/>
          </a:xfrm>
          <a:prstGeom prst="rect">
            <a:avLst/>
          </a:prstGeom>
        </p:spPr>
      </p:pic>
      <p:pic>
        <p:nvPicPr>
          <p:cNvPr id="9" name="Picture 8" descr="A pen on a piece of paper">
            <a:extLst>
              <a:ext uri="{FF2B5EF4-FFF2-40B4-BE49-F238E27FC236}">
                <a16:creationId xmlns:a16="http://schemas.microsoft.com/office/drawing/2014/main" id="{C0BDCCA0-A793-ED9D-BA9A-866CA8B864B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045049" y="4124060"/>
            <a:ext cx="2736415" cy="1824277"/>
          </a:xfrm>
          <a:prstGeom prst="rect">
            <a:avLst/>
          </a:prstGeom>
        </p:spPr>
      </p:pic>
      <p:sp>
        <p:nvSpPr>
          <p:cNvPr id="2" name="Slide Number Placeholder 1">
            <a:extLst>
              <a:ext uri="{FF2B5EF4-FFF2-40B4-BE49-F238E27FC236}">
                <a16:creationId xmlns:a16="http://schemas.microsoft.com/office/drawing/2014/main" id="{DBD55056-F22E-DA80-150B-626DE4A77A4D}"/>
              </a:ext>
            </a:extLst>
          </p:cNvPr>
          <p:cNvSpPr>
            <a:spLocks noGrp="1"/>
          </p:cNvSpPr>
          <p:nvPr>
            <p:ph type="sldNum" sz="quarter" idx="4"/>
          </p:nvPr>
        </p:nvSpPr>
        <p:spPr/>
        <p:txBody>
          <a:bodyPr/>
          <a:lstStyle/>
          <a:p>
            <a:fld id="{CA49D0EE-DE7F-324B-A84C-F36708423CDB}" type="slidenum">
              <a:rPr lang="en-US" smtClean="0"/>
              <a:pPr/>
              <a:t>35</a:t>
            </a:fld>
            <a:endParaRPr lang="en-US"/>
          </a:p>
        </p:txBody>
      </p:sp>
    </p:spTree>
    <p:extLst>
      <p:ext uri="{BB962C8B-B14F-4D97-AF65-F5344CB8AC3E}">
        <p14:creationId xmlns:p14="http://schemas.microsoft.com/office/powerpoint/2010/main" val="3236464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A5296-ED61-CA90-C1CA-A021ED2861C6}"/>
              </a:ext>
            </a:extLst>
          </p:cNvPr>
          <p:cNvSpPr>
            <a:spLocks noGrp="1"/>
          </p:cNvSpPr>
          <p:nvPr>
            <p:ph type="title"/>
          </p:nvPr>
        </p:nvSpPr>
        <p:spPr/>
        <p:txBody>
          <a:bodyPr/>
          <a:lstStyle/>
          <a:p>
            <a:r>
              <a:rPr lang="en-US"/>
              <a:t>Step by Step – Swabbing Exercise </a:t>
            </a:r>
            <a:r>
              <a:rPr lang="en-US" b="0" i="1"/>
              <a:t>(part 1)</a:t>
            </a:r>
          </a:p>
        </p:txBody>
      </p:sp>
      <p:pic>
        <p:nvPicPr>
          <p:cNvPr id="5" name="Content Placeholder 13" descr="A person in a white protective suit writing on a plastic container">
            <a:extLst>
              <a:ext uri="{FF2B5EF4-FFF2-40B4-BE49-F238E27FC236}">
                <a16:creationId xmlns:a16="http://schemas.microsoft.com/office/drawing/2014/main" id="{0A79E48B-D4AF-A564-B9E1-E43D56E8A71E}"/>
              </a:ext>
            </a:extLst>
          </p:cNvPr>
          <p:cNvPicPr>
            <a:picLocks noGrp="1" noChangeAspect="1"/>
          </p:cNvPicPr>
          <p:nvPr>
            <p:ph idx="1"/>
          </p:nvPr>
        </p:nvPicPr>
        <p:blipFill>
          <a:blip r:embed="rId3"/>
          <a:stretch>
            <a:fillRect/>
          </a:stretch>
        </p:blipFill>
        <p:spPr>
          <a:xfrm>
            <a:off x="1607127" y="1054042"/>
            <a:ext cx="4058062" cy="5410749"/>
          </a:xfrm>
        </p:spPr>
      </p:pic>
      <p:pic>
        <p:nvPicPr>
          <p:cNvPr id="6" name="Picture 5" descr="Gloved hands holding a sample collection bag with a handwritten label, with the label circled in red to highlight sample identification information.">
            <a:extLst>
              <a:ext uri="{FF2B5EF4-FFF2-40B4-BE49-F238E27FC236}">
                <a16:creationId xmlns:a16="http://schemas.microsoft.com/office/drawing/2014/main" id="{0109052D-9E39-95ED-5A89-D7487CB7AF76}"/>
              </a:ext>
            </a:extLst>
          </p:cNvPr>
          <p:cNvPicPr>
            <a:picLocks noChangeAspect="1"/>
          </p:cNvPicPr>
          <p:nvPr/>
        </p:nvPicPr>
        <p:blipFill>
          <a:blip r:embed="rId4"/>
          <a:stretch>
            <a:fillRect/>
          </a:stretch>
        </p:blipFill>
        <p:spPr>
          <a:xfrm>
            <a:off x="6220691" y="1054041"/>
            <a:ext cx="4058062" cy="5410749"/>
          </a:xfrm>
          <a:prstGeom prst="rect">
            <a:avLst/>
          </a:prstGeom>
        </p:spPr>
      </p:pic>
      <p:sp>
        <p:nvSpPr>
          <p:cNvPr id="7" name="Oval 6">
            <a:extLst>
              <a:ext uri="{FF2B5EF4-FFF2-40B4-BE49-F238E27FC236}">
                <a16:creationId xmlns:a16="http://schemas.microsoft.com/office/drawing/2014/main" id="{1CD10091-2173-9AD7-B279-9BB89B404FD9}"/>
              </a:ext>
              <a:ext uri="{C183D7F6-B498-43B3-948B-1728B52AA6E4}">
                <adec:decorative xmlns:adec="http://schemas.microsoft.com/office/drawing/2017/decorative" val="1"/>
              </a:ext>
            </a:extLst>
          </p:cNvPr>
          <p:cNvSpPr/>
          <p:nvPr/>
        </p:nvSpPr>
        <p:spPr>
          <a:xfrm>
            <a:off x="7204345" y="4380105"/>
            <a:ext cx="2286155" cy="176106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744059C-B219-F113-164C-CDDF72BDA9B9}"/>
              </a:ext>
            </a:extLst>
          </p:cNvPr>
          <p:cNvSpPr>
            <a:spLocks noGrp="1"/>
          </p:cNvSpPr>
          <p:nvPr>
            <p:ph type="sldNum" sz="quarter" idx="4"/>
          </p:nvPr>
        </p:nvSpPr>
        <p:spPr/>
        <p:txBody>
          <a:bodyPr/>
          <a:lstStyle/>
          <a:p>
            <a:fld id="{CA49D0EE-DE7F-324B-A84C-F36708423CDB}" type="slidenum">
              <a:rPr lang="en-US" smtClean="0"/>
              <a:pPr/>
              <a:t>36</a:t>
            </a:fld>
            <a:endParaRPr lang="en-US"/>
          </a:p>
        </p:txBody>
      </p:sp>
    </p:spTree>
    <p:extLst>
      <p:ext uri="{BB962C8B-B14F-4D97-AF65-F5344CB8AC3E}">
        <p14:creationId xmlns:p14="http://schemas.microsoft.com/office/powerpoint/2010/main" val="1801500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F0DC7C3-F610-1C82-1482-8449A26ADD05}"/>
              </a:ext>
            </a:extLst>
          </p:cNvPr>
          <p:cNvPicPr>
            <a:picLocks noChangeAspect="1"/>
          </p:cNvPicPr>
          <p:nvPr/>
        </p:nvPicPr>
        <p:blipFill>
          <a:blip r:embed="rId3"/>
          <a:stretch>
            <a:fillRect/>
          </a:stretch>
        </p:blipFill>
        <p:spPr>
          <a:xfrm>
            <a:off x="8478981" y="2038947"/>
            <a:ext cx="3702596" cy="4006323"/>
          </a:xfrm>
          <a:prstGeom prst="rect">
            <a:avLst/>
          </a:prstGeom>
        </p:spPr>
      </p:pic>
      <p:sp>
        <p:nvSpPr>
          <p:cNvPr id="3" name="Title 2">
            <a:extLst>
              <a:ext uri="{FF2B5EF4-FFF2-40B4-BE49-F238E27FC236}">
                <a16:creationId xmlns:a16="http://schemas.microsoft.com/office/drawing/2014/main" id="{F604E0AA-C2A8-EBE4-13BA-FD03C6784491}"/>
              </a:ext>
            </a:extLst>
          </p:cNvPr>
          <p:cNvSpPr>
            <a:spLocks noGrp="1"/>
          </p:cNvSpPr>
          <p:nvPr>
            <p:ph type="title"/>
          </p:nvPr>
        </p:nvSpPr>
        <p:spPr/>
        <p:txBody>
          <a:bodyPr/>
          <a:lstStyle/>
          <a:p>
            <a:r>
              <a:rPr lang="en-US"/>
              <a:t>Step by Step – Swabbing Exercise</a:t>
            </a:r>
            <a:r>
              <a:rPr lang="en-US" b="0" i="1"/>
              <a:t> (part 2)</a:t>
            </a:r>
            <a:endParaRPr lang="en-US"/>
          </a:p>
        </p:txBody>
      </p:sp>
      <p:sp>
        <p:nvSpPr>
          <p:cNvPr id="7" name="TextBox 6">
            <a:extLst>
              <a:ext uri="{FF2B5EF4-FFF2-40B4-BE49-F238E27FC236}">
                <a16:creationId xmlns:a16="http://schemas.microsoft.com/office/drawing/2014/main" id="{32A0C40D-7E4F-70C3-8B04-62934A31A86A}"/>
              </a:ext>
            </a:extLst>
          </p:cNvPr>
          <p:cNvSpPr txBox="1"/>
          <p:nvPr/>
        </p:nvSpPr>
        <p:spPr>
          <a:xfrm>
            <a:off x="40942" y="2630189"/>
            <a:ext cx="1818357" cy="523220"/>
          </a:xfrm>
          <a:prstGeom prst="rect">
            <a:avLst/>
          </a:prstGeom>
          <a:noFill/>
        </p:spPr>
        <p:txBody>
          <a:bodyPr wrap="square" rtlCol="0">
            <a:spAutoFit/>
          </a:bodyPr>
          <a:lstStyle/>
          <a:p>
            <a:pPr algn="ctr"/>
            <a:r>
              <a:rPr lang="en-US" sz="2800" b="1" dirty="0">
                <a:solidFill>
                  <a:schemeClr val="accent5">
                    <a:lumMod val="50000"/>
                  </a:schemeClr>
                </a:solidFill>
              </a:rPr>
              <a:t>DE Broth</a:t>
            </a:r>
          </a:p>
        </p:txBody>
      </p:sp>
      <p:pic>
        <p:nvPicPr>
          <p:cNvPr id="5" name="Content Placeholder 5" descr="Hand holding a test tube containing purple liquid culture media with a printed laboratory label and black screw cap.">
            <a:extLst>
              <a:ext uri="{FF2B5EF4-FFF2-40B4-BE49-F238E27FC236}">
                <a16:creationId xmlns:a16="http://schemas.microsoft.com/office/drawing/2014/main" id="{4E6DEB50-FE84-3B96-3EC6-9A77F8415DFB}"/>
              </a:ext>
            </a:extLst>
          </p:cNvPr>
          <p:cNvPicPr>
            <a:picLocks noGrp="1" noChangeAspect="1"/>
          </p:cNvPicPr>
          <p:nvPr>
            <p:ph idx="1"/>
          </p:nvPr>
        </p:nvPicPr>
        <p:blipFill>
          <a:blip r:embed="rId4"/>
          <a:stretch>
            <a:fillRect/>
          </a:stretch>
        </p:blipFill>
        <p:spPr>
          <a:xfrm>
            <a:off x="1790543" y="1094790"/>
            <a:ext cx="1461459" cy="5259447"/>
          </a:xfrm>
        </p:spPr>
      </p:pic>
      <p:pic>
        <p:nvPicPr>
          <p:cNvPr id="6" name="Picture 5" descr="Sterile sponge swab with a blue handle sealed inside a clear sample collection bag with a blue closure strip.">
            <a:extLst>
              <a:ext uri="{FF2B5EF4-FFF2-40B4-BE49-F238E27FC236}">
                <a16:creationId xmlns:a16="http://schemas.microsoft.com/office/drawing/2014/main" id="{8274F795-53B1-D2EA-08B6-F9978C01A19B}"/>
              </a:ext>
            </a:extLst>
          </p:cNvPr>
          <p:cNvPicPr>
            <a:picLocks noChangeAspect="1"/>
          </p:cNvPicPr>
          <p:nvPr/>
        </p:nvPicPr>
        <p:blipFill>
          <a:blip r:embed="rId5"/>
          <a:stretch>
            <a:fillRect/>
          </a:stretch>
        </p:blipFill>
        <p:spPr>
          <a:xfrm>
            <a:off x="3606122" y="1358273"/>
            <a:ext cx="3512741" cy="4683655"/>
          </a:xfrm>
          <a:prstGeom prst="rect">
            <a:avLst/>
          </a:prstGeom>
        </p:spPr>
      </p:pic>
      <p:sp>
        <p:nvSpPr>
          <p:cNvPr id="8" name="TextBox 7">
            <a:extLst>
              <a:ext uri="{FF2B5EF4-FFF2-40B4-BE49-F238E27FC236}">
                <a16:creationId xmlns:a16="http://schemas.microsoft.com/office/drawing/2014/main" id="{F6126FCE-A842-0D84-FA4B-0C4E277B6F79}"/>
              </a:ext>
            </a:extLst>
          </p:cNvPr>
          <p:cNvSpPr txBox="1"/>
          <p:nvPr/>
        </p:nvSpPr>
        <p:spPr>
          <a:xfrm>
            <a:off x="7089616" y="1442907"/>
            <a:ext cx="1818357" cy="1815882"/>
          </a:xfrm>
          <a:prstGeom prst="rect">
            <a:avLst/>
          </a:prstGeom>
          <a:noFill/>
        </p:spPr>
        <p:txBody>
          <a:bodyPr wrap="square" rtlCol="0">
            <a:spAutoFit/>
          </a:bodyPr>
          <a:lstStyle/>
          <a:p>
            <a:pPr algn="ctr"/>
            <a:r>
              <a:rPr lang="en-US" sz="2800" b="1" dirty="0">
                <a:solidFill>
                  <a:schemeClr val="accent5">
                    <a:lumMod val="50000"/>
                  </a:schemeClr>
                </a:solidFill>
              </a:rPr>
              <a:t>Whirl Pak with Sponge Stick</a:t>
            </a:r>
          </a:p>
        </p:txBody>
      </p:sp>
      <p:sp>
        <p:nvSpPr>
          <p:cNvPr id="2" name="Slide Number Placeholder 1">
            <a:extLst>
              <a:ext uri="{FF2B5EF4-FFF2-40B4-BE49-F238E27FC236}">
                <a16:creationId xmlns:a16="http://schemas.microsoft.com/office/drawing/2014/main" id="{18134178-225B-219A-4ECA-4825A6BF11DF}"/>
              </a:ext>
            </a:extLst>
          </p:cNvPr>
          <p:cNvSpPr>
            <a:spLocks noGrp="1"/>
          </p:cNvSpPr>
          <p:nvPr>
            <p:ph type="sldNum" sz="quarter" idx="4"/>
          </p:nvPr>
        </p:nvSpPr>
        <p:spPr/>
        <p:txBody>
          <a:bodyPr/>
          <a:lstStyle/>
          <a:p>
            <a:fld id="{CA49D0EE-DE7F-324B-A84C-F36708423CDB}" type="slidenum">
              <a:rPr lang="en-US" smtClean="0"/>
              <a:pPr/>
              <a:t>37</a:t>
            </a:fld>
            <a:endParaRPr lang="en-US"/>
          </a:p>
        </p:txBody>
      </p:sp>
      <p:sp>
        <p:nvSpPr>
          <p:cNvPr id="9" name="Arrow: Right 8">
            <a:extLst>
              <a:ext uri="{FF2B5EF4-FFF2-40B4-BE49-F238E27FC236}">
                <a16:creationId xmlns:a16="http://schemas.microsoft.com/office/drawing/2014/main" id="{8D4DEEE9-680A-9EA8-057F-936B128DDD20}"/>
              </a:ext>
              <a:ext uri="{C183D7F6-B498-43B3-948B-1728B52AA6E4}">
                <adec:decorative xmlns:adec="http://schemas.microsoft.com/office/drawing/2017/decorative" val="1"/>
              </a:ext>
            </a:extLst>
          </p:cNvPr>
          <p:cNvSpPr/>
          <p:nvPr/>
        </p:nvSpPr>
        <p:spPr>
          <a:xfrm>
            <a:off x="1326552" y="3129985"/>
            <a:ext cx="843199" cy="3740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84888ADF-3FD4-B7F6-833E-CC20583E0CB7}"/>
              </a:ext>
              <a:ext uri="{C183D7F6-B498-43B3-948B-1728B52AA6E4}">
                <adec:decorative xmlns:adec="http://schemas.microsoft.com/office/drawing/2017/decorative" val="1"/>
              </a:ext>
            </a:extLst>
          </p:cNvPr>
          <p:cNvSpPr/>
          <p:nvPr/>
        </p:nvSpPr>
        <p:spPr>
          <a:xfrm rot="10800000">
            <a:off x="6600859" y="2764921"/>
            <a:ext cx="843199" cy="3740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799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E9357F-4B99-58D6-2E90-CC8FBDE3BD69}"/>
              </a:ext>
            </a:extLst>
          </p:cNvPr>
          <p:cNvSpPr>
            <a:spLocks noGrp="1"/>
          </p:cNvSpPr>
          <p:nvPr>
            <p:ph type="title"/>
          </p:nvPr>
        </p:nvSpPr>
        <p:spPr/>
        <p:txBody>
          <a:bodyPr/>
          <a:lstStyle/>
          <a:p>
            <a:r>
              <a:rPr lang="en-US"/>
              <a:t>Step by Step – Swabbing Exercise</a:t>
            </a:r>
            <a:r>
              <a:rPr lang="en-US" b="0" i="1"/>
              <a:t> (part 3)</a:t>
            </a:r>
            <a:endParaRPr lang="en-US"/>
          </a:p>
        </p:txBody>
      </p:sp>
      <p:pic>
        <p:nvPicPr>
          <p:cNvPr id="5" name="Content Placeholder 4" descr="Person wearing protective coveralls and blue gloves holding an open sample collection bag during environmental sampling in a food storage or preparation area.&#10;">
            <a:extLst>
              <a:ext uri="{FF2B5EF4-FFF2-40B4-BE49-F238E27FC236}">
                <a16:creationId xmlns:a16="http://schemas.microsoft.com/office/drawing/2014/main" id="{96D500B0-3B22-E67C-3ACF-3E0BAE90451C}"/>
              </a:ext>
            </a:extLst>
          </p:cNvPr>
          <p:cNvPicPr>
            <a:picLocks noGrp="1" noChangeAspect="1"/>
          </p:cNvPicPr>
          <p:nvPr>
            <p:ph idx="1"/>
          </p:nvPr>
        </p:nvPicPr>
        <p:blipFill>
          <a:blip r:embed="rId3"/>
          <a:stretch>
            <a:fillRect/>
          </a:stretch>
        </p:blipFill>
        <p:spPr>
          <a:xfrm>
            <a:off x="337881" y="1192701"/>
            <a:ext cx="3873133" cy="5164177"/>
          </a:xfrm>
          <a:prstGeom prst="rect">
            <a:avLst/>
          </a:prstGeom>
        </p:spPr>
      </p:pic>
      <p:pic>
        <p:nvPicPr>
          <p:cNvPr id="6" name="Picture 5" descr="Person wearing protective coveralls and blue gloves holding a sealed sample collection bag labeled with sample identification information during environmental sampling.">
            <a:extLst>
              <a:ext uri="{FF2B5EF4-FFF2-40B4-BE49-F238E27FC236}">
                <a16:creationId xmlns:a16="http://schemas.microsoft.com/office/drawing/2014/main" id="{65A865C1-1E5E-2208-E4C8-B90AC78952D0}"/>
              </a:ext>
            </a:extLst>
          </p:cNvPr>
          <p:cNvPicPr>
            <a:picLocks noChangeAspect="1"/>
          </p:cNvPicPr>
          <p:nvPr/>
        </p:nvPicPr>
        <p:blipFill>
          <a:blip r:embed="rId4"/>
          <a:stretch>
            <a:fillRect/>
          </a:stretch>
        </p:blipFill>
        <p:spPr>
          <a:xfrm>
            <a:off x="4526991" y="1192701"/>
            <a:ext cx="3873133" cy="5164177"/>
          </a:xfrm>
          <a:prstGeom prst="rect">
            <a:avLst/>
          </a:prstGeom>
        </p:spPr>
      </p:pic>
      <p:sp>
        <p:nvSpPr>
          <p:cNvPr id="2" name="Slide Number Placeholder 1">
            <a:extLst>
              <a:ext uri="{FF2B5EF4-FFF2-40B4-BE49-F238E27FC236}">
                <a16:creationId xmlns:a16="http://schemas.microsoft.com/office/drawing/2014/main" id="{D9715CD4-FE1B-99CD-8648-B962C7B741AB}"/>
              </a:ext>
            </a:extLst>
          </p:cNvPr>
          <p:cNvSpPr>
            <a:spLocks noGrp="1"/>
          </p:cNvSpPr>
          <p:nvPr>
            <p:ph type="sldNum" sz="quarter" idx="4"/>
          </p:nvPr>
        </p:nvSpPr>
        <p:spPr/>
        <p:txBody>
          <a:bodyPr/>
          <a:lstStyle/>
          <a:p>
            <a:fld id="{CA49D0EE-DE7F-324B-A84C-F36708423CDB}" type="slidenum">
              <a:rPr lang="en-US" smtClean="0"/>
              <a:pPr/>
              <a:t>38</a:t>
            </a:fld>
            <a:endParaRPr lang="en-US"/>
          </a:p>
        </p:txBody>
      </p:sp>
      <p:pic>
        <p:nvPicPr>
          <p:cNvPr id="7" name="Picture 6">
            <a:extLst>
              <a:ext uri="{FF2B5EF4-FFF2-40B4-BE49-F238E27FC236}">
                <a16:creationId xmlns:a16="http://schemas.microsoft.com/office/drawing/2014/main" id="{894F807D-61B7-EB66-969E-D39BC691072A}"/>
              </a:ext>
            </a:extLst>
          </p:cNvPr>
          <p:cNvPicPr>
            <a:picLocks noChangeAspect="1"/>
          </p:cNvPicPr>
          <p:nvPr/>
        </p:nvPicPr>
        <p:blipFill>
          <a:blip r:embed="rId5"/>
          <a:stretch>
            <a:fillRect/>
          </a:stretch>
        </p:blipFill>
        <p:spPr>
          <a:xfrm rot="16200000">
            <a:off x="7737658" y="2083296"/>
            <a:ext cx="5164176" cy="3382984"/>
          </a:xfrm>
          <a:prstGeom prst="rect">
            <a:avLst/>
          </a:prstGeom>
        </p:spPr>
      </p:pic>
    </p:spTree>
    <p:extLst>
      <p:ext uri="{BB962C8B-B14F-4D97-AF65-F5344CB8AC3E}">
        <p14:creationId xmlns:p14="http://schemas.microsoft.com/office/powerpoint/2010/main" val="3328919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6E3B8F-BD7A-0F2E-AB9E-5EB3802FFEB5}"/>
              </a:ext>
            </a:extLst>
          </p:cNvPr>
          <p:cNvSpPr>
            <a:spLocks noGrp="1"/>
          </p:cNvSpPr>
          <p:nvPr>
            <p:ph type="title"/>
          </p:nvPr>
        </p:nvSpPr>
        <p:spPr/>
        <p:txBody>
          <a:bodyPr/>
          <a:lstStyle/>
          <a:p>
            <a:r>
              <a:rPr lang="en-US"/>
              <a:t>Step by Step – Swabbing Exercise </a:t>
            </a:r>
            <a:r>
              <a:rPr lang="en-US" b="0" i="1"/>
              <a:t>(part 4)</a:t>
            </a:r>
          </a:p>
        </p:txBody>
      </p:sp>
      <p:pic>
        <p:nvPicPr>
          <p:cNvPr id="5" name="Content Placeholder 5" descr="Person wearing protective coveralls and blue shoe covers kneeling beside a storage rack, preparing to collect an environmental sample from a low surface in a food storage area.">
            <a:extLst>
              <a:ext uri="{FF2B5EF4-FFF2-40B4-BE49-F238E27FC236}">
                <a16:creationId xmlns:a16="http://schemas.microsoft.com/office/drawing/2014/main" id="{687490E1-BFDE-8EA9-FC50-452C09E60593}"/>
              </a:ext>
            </a:extLst>
          </p:cNvPr>
          <p:cNvPicPr>
            <a:picLocks noGrp="1" noChangeAspect="1"/>
          </p:cNvPicPr>
          <p:nvPr>
            <p:ph idx="1"/>
          </p:nvPr>
        </p:nvPicPr>
        <p:blipFill>
          <a:blip r:embed="rId3"/>
          <a:stretch>
            <a:fillRect/>
          </a:stretch>
        </p:blipFill>
        <p:spPr>
          <a:xfrm>
            <a:off x="156583" y="1090183"/>
            <a:ext cx="3215566" cy="5317733"/>
          </a:xfrm>
        </p:spPr>
      </p:pic>
      <p:pic>
        <p:nvPicPr>
          <p:cNvPr id="6" name="Picture 5" descr="Close view of a gloved hand using a sponge swab to collect an environmental sample from the lower shelf of a wire storage rack.">
            <a:extLst>
              <a:ext uri="{FF2B5EF4-FFF2-40B4-BE49-F238E27FC236}">
                <a16:creationId xmlns:a16="http://schemas.microsoft.com/office/drawing/2014/main" id="{EF7542F2-E508-B9C7-6764-0095961E21DF}"/>
              </a:ext>
            </a:extLst>
          </p:cNvPr>
          <p:cNvPicPr>
            <a:picLocks noChangeAspect="1"/>
          </p:cNvPicPr>
          <p:nvPr/>
        </p:nvPicPr>
        <p:blipFill>
          <a:blip r:embed="rId4"/>
          <a:stretch>
            <a:fillRect/>
          </a:stretch>
        </p:blipFill>
        <p:spPr>
          <a:xfrm>
            <a:off x="3590789" y="1094523"/>
            <a:ext cx="4017145" cy="5356193"/>
          </a:xfrm>
          <a:prstGeom prst="rect">
            <a:avLst/>
          </a:prstGeom>
        </p:spPr>
      </p:pic>
      <p:pic>
        <p:nvPicPr>
          <p:cNvPr id="4" name="Picture 3" descr="Person wearing protective coveralls and blue gloves collecting an environmental sample from a commercial sink or dishwashing fixture while others observe nearby.">
            <a:extLst>
              <a:ext uri="{FF2B5EF4-FFF2-40B4-BE49-F238E27FC236}">
                <a16:creationId xmlns:a16="http://schemas.microsoft.com/office/drawing/2014/main" id="{2BAA0CE6-D036-C639-05A6-C8CEC885DA84}"/>
              </a:ext>
            </a:extLst>
          </p:cNvPr>
          <p:cNvPicPr>
            <a:picLocks noChangeAspect="1"/>
          </p:cNvPicPr>
          <p:nvPr/>
        </p:nvPicPr>
        <p:blipFill>
          <a:blip r:embed="rId5"/>
          <a:stretch>
            <a:fillRect/>
          </a:stretch>
        </p:blipFill>
        <p:spPr>
          <a:xfrm>
            <a:off x="7806958" y="1024759"/>
            <a:ext cx="4211223" cy="5386552"/>
          </a:xfrm>
          <a:prstGeom prst="rect">
            <a:avLst/>
          </a:prstGeom>
        </p:spPr>
      </p:pic>
      <p:sp>
        <p:nvSpPr>
          <p:cNvPr id="2" name="Slide Number Placeholder 1">
            <a:extLst>
              <a:ext uri="{FF2B5EF4-FFF2-40B4-BE49-F238E27FC236}">
                <a16:creationId xmlns:a16="http://schemas.microsoft.com/office/drawing/2014/main" id="{50720B08-8D3A-9590-9868-27B8640FDDB1}"/>
              </a:ext>
            </a:extLst>
          </p:cNvPr>
          <p:cNvSpPr>
            <a:spLocks noGrp="1"/>
          </p:cNvSpPr>
          <p:nvPr>
            <p:ph type="sldNum" sz="quarter" idx="4"/>
          </p:nvPr>
        </p:nvSpPr>
        <p:spPr/>
        <p:txBody>
          <a:bodyPr/>
          <a:lstStyle/>
          <a:p>
            <a:fld id="{CA49D0EE-DE7F-324B-A84C-F36708423CDB}" type="slidenum">
              <a:rPr lang="en-US" smtClean="0"/>
              <a:pPr/>
              <a:t>39</a:t>
            </a:fld>
            <a:endParaRPr lang="en-US"/>
          </a:p>
        </p:txBody>
      </p:sp>
    </p:spTree>
    <p:extLst>
      <p:ext uri="{BB962C8B-B14F-4D97-AF65-F5344CB8AC3E}">
        <p14:creationId xmlns:p14="http://schemas.microsoft.com/office/powerpoint/2010/main" val="2719859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929487-B217-8E53-1800-0C6DCBC78522}"/>
              </a:ext>
            </a:extLst>
          </p:cNvPr>
          <p:cNvSpPr>
            <a:spLocks noGrp="1"/>
          </p:cNvSpPr>
          <p:nvPr>
            <p:ph type="title"/>
          </p:nvPr>
        </p:nvSpPr>
        <p:spPr/>
        <p:txBody>
          <a:bodyPr/>
          <a:lstStyle/>
          <a:p>
            <a:r>
              <a:rPr lang="en-US"/>
              <a:t>Step by Step – Swabbing Exercise </a:t>
            </a:r>
            <a:r>
              <a:rPr lang="en-US" b="0" i="1"/>
              <a:t>(part 5)</a:t>
            </a:r>
            <a:endParaRPr lang="en-US"/>
          </a:p>
        </p:txBody>
      </p:sp>
      <p:pic>
        <p:nvPicPr>
          <p:cNvPr id="5" name="Content Placeholder 7" descr="Two people wearing protective coveralls and blue gloves transferring a sponge swab sample into a labeled collection bag in a food storage area.">
            <a:extLst>
              <a:ext uri="{FF2B5EF4-FFF2-40B4-BE49-F238E27FC236}">
                <a16:creationId xmlns:a16="http://schemas.microsoft.com/office/drawing/2014/main" id="{358BCEB4-194E-8819-FECA-B2DF0C96FF47}"/>
              </a:ext>
            </a:extLst>
          </p:cNvPr>
          <p:cNvPicPr>
            <a:picLocks noGrp="1" noChangeAspect="1"/>
          </p:cNvPicPr>
          <p:nvPr>
            <p:ph idx="1"/>
          </p:nvPr>
        </p:nvPicPr>
        <p:blipFill>
          <a:blip r:embed="rId3"/>
          <a:stretch>
            <a:fillRect/>
          </a:stretch>
        </p:blipFill>
        <p:spPr>
          <a:xfrm>
            <a:off x="148225" y="1088735"/>
            <a:ext cx="3929549" cy="5239399"/>
          </a:xfrm>
        </p:spPr>
      </p:pic>
      <p:pic>
        <p:nvPicPr>
          <p:cNvPr id="4" name="Picture 3" descr="Gloved staff in protective coveralls sealing and labeling a sample collection bag after environmental swabbing in a storage area.">
            <a:extLst>
              <a:ext uri="{FF2B5EF4-FFF2-40B4-BE49-F238E27FC236}">
                <a16:creationId xmlns:a16="http://schemas.microsoft.com/office/drawing/2014/main" id="{BF942CA2-3299-911E-147A-C0E4F3D3EB23}"/>
              </a:ext>
            </a:extLst>
          </p:cNvPr>
          <p:cNvPicPr>
            <a:picLocks noChangeAspect="1"/>
          </p:cNvPicPr>
          <p:nvPr/>
        </p:nvPicPr>
        <p:blipFill>
          <a:blip r:embed="rId4"/>
          <a:stretch>
            <a:fillRect/>
          </a:stretch>
        </p:blipFill>
        <p:spPr>
          <a:xfrm>
            <a:off x="4167751" y="1090448"/>
            <a:ext cx="3882775" cy="5242033"/>
          </a:xfrm>
          <a:prstGeom prst="rect">
            <a:avLst/>
          </a:prstGeom>
        </p:spPr>
      </p:pic>
      <p:pic>
        <p:nvPicPr>
          <p:cNvPr id="6" name="Picture 5" descr="Close-up of a sealed sample collection bag with handwritten sample identification, held by gloved hands.">
            <a:extLst>
              <a:ext uri="{FF2B5EF4-FFF2-40B4-BE49-F238E27FC236}">
                <a16:creationId xmlns:a16="http://schemas.microsoft.com/office/drawing/2014/main" id="{52C24272-7ED8-9480-7420-34C53BDCBB0A}"/>
              </a:ext>
            </a:extLst>
          </p:cNvPr>
          <p:cNvPicPr>
            <a:picLocks noChangeAspect="1"/>
          </p:cNvPicPr>
          <p:nvPr/>
        </p:nvPicPr>
        <p:blipFill>
          <a:blip r:embed="rId5"/>
          <a:stretch>
            <a:fillRect/>
          </a:stretch>
        </p:blipFill>
        <p:spPr>
          <a:xfrm>
            <a:off x="8115973" y="1088734"/>
            <a:ext cx="3929549" cy="5239399"/>
          </a:xfrm>
          <a:prstGeom prst="rect">
            <a:avLst/>
          </a:prstGeom>
        </p:spPr>
      </p:pic>
      <p:sp>
        <p:nvSpPr>
          <p:cNvPr id="2" name="Slide Number Placeholder 1">
            <a:extLst>
              <a:ext uri="{FF2B5EF4-FFF2-40B4-BE49-F238E27FC236}">
                <a16:creationId xmlns:a16="http://schemas.microsoft.com/office/drawing/2014/main" id="{A74E01A2-F56A-1BD8-B64D-00C55A6E68F3}"/>
              </a:ext>
            </a:extLst>
          </p:cNvPr>
          <p:cNvSpPr>
            <a:spLocks noGrp="1"/>
          </p:cNvSpPr>
          <p:nvPr>
            <p:ph type="sldNum" sz="quarter" idx="4"/>
          </p:nvPr>
        </p:nvSpPr>
        <p:spPr/>
        <p:txBody>
          <a:bodyPr/>
          <a:lstStyle/>
          <a:p>
            <a:fld id="{CA49D0EE-DE7F-324B-A84C-F36708423CDB}" type="slidenum">
              <a:rPr lang="en-US" smtClean="0"/>
              <a:pPr/>
              <a:t>40</a:t>
            </a:fld>
            <a:endParaRPr lang="en-US"/>
          </a:p>
        </p:txBody>
      </p:sp>
    </p:spTree>
    <p:extLst>
      <p:ext uri="{BB962C8B-B14F-4D97-AF65-F5344CB8AC3E}">
        <p14:creationId xmlns:p14="http://schemas.microsoft.com/office/powerpoint/2010/main" val="3624674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5848B-6BB5-CFE1-1D5A-C5098331A3CC}"/>
              </a:ext>
            </a:extLst>
          </p:cNvPr>
          <p:cNvSpPr>
            <a:spLocks noGrp="1"/>
          </p:cNvSpPr>
          <p:nvPr>
            <p:ph type="title"/>
          </p:nvPr>
        </p:nvSpPr>
        <p:spPr/>
        <p:txBody>
          <a:bodyPr/>
          <a:lstStyle/>
          <a:p>
            <a:r>
              <a:rPr lang="en-US"/>
              <a:t>Step by Step – Swabbing Exercise </a:t>
            </a:r>
            <a:r>
              <a:rPr lang="en-US" b="0" i="1"/>
              <a:t>(part 6)</a:t>
            </a:r>
            <a:endParaRPr lang="en-US"/>
          </a:p>
        </p:txBody>
      </p:sp>
      <p:pic>
        <p:nvPicPr>
          <p:cNvPr id="5" name="Content Placeholder 5" descr="Gloved hands folding the top of a sample collection bag closed after placing material inside during environmental sampling.">
            <a:extLst>
              <a:ext uri="{FF2B5EF4-FFF2-40B4-BE49-F238E27FC236}">
                <a16:creationId xmlns:a16="http://schemas.microsoft.com/office/drawing/2014/main" id="{26B8AB70-9157-7ADE-22A1-587A78F13016}"/>
              </a:ext>
            </a:extLst>
          </p:cNvPr>
          <p:cNvPicPr>
            <a:picLocks noGrp="1" noChangeAspect="1"/>
          </p:cNvPicPr>
          <p:nvPr>
            <p:ph idx="1"/>
          </p:nvPr>
        </p:nvPicPr>
        <p:blipFill>
          <a:blip r:embed="rId3"/>
          <a:stretch>
            <a:fillRect/>
          </a:stretch>
        </p:blipFill>
        <p:spPr>
          <a:xfrm>
            <a:off x="218748" y="1399221"/>
            <a:ext cx="3623931" cy="4831909"/>
          </a:xfrm>
        </p:spPr>
      </p:pic>
      <p:pic>
        <p:nvPicPr>
          <p:cNvPr id="6" name="Picture 5" descr="Gloved hands pressing and sealing the top closure of a sample collection bag during sample handling.">
            <a:extLst>
              <a:ext uri="{FF2B5EF4-FFF2-40B4-BE49-F238E27FC236}">
                <a16:creationId xmlns:a16="http://schemas.microsoft.com/office/drawing/2014/main" id="{C22AB929-257E-D48E-7AD6-ED5A09DDCCA9}"/>
              </a:ext>
            </a:extLst>
          </p:cNvPr>
          <p:cNvPicPr>
            <a:picLocks noChangeAspect="1"/>
          </p:cNvPicPr>
          <p:nvPr/>
        </p:nvPicPr>
        <p:blipFill>
          <a:blip r:embed="rId4"/>
          <a:stretch>
            <a:fillRect/>
          </a:stretch>
        </p:blipFill>
        <p:spPr>
          <a:xfrm>
            <a:off x="4284034" y="1399221"/>
            <a:ext cx="3623932" cy="4831909"/>
          </a:xfrm>
          <a:prstGeom prst="rect">
            <a:avLst/>
          </a:prstGeom>
        </p:spPr>
      </p:pic>
      <p:pic>
        <p:nvPicPr>
          <p:cNvPr id="7" name="Picture 6" descr="Close-up of a labeled sample collection bag held by gloved hands, showing handwritten sample identification information.">
            <a:extLst>
              <a:ext uri="{FF2B5EF4-FFF2-40B4-BE49-F238E27FC236}">
                <a16:creationId xmlns:a16="http://schemas.microsoft.com/office/drawing/2014/main" id="{CBEAE28C-EB84-A90F-7820-16E3FE907F07}"/>
              </a:ext>
            </a:extLst>
          </p:cNvPr>
          <p:cNvPicPr>
            <a:picLocks noChangeAspect="1"/>
          </p:cNvPicPr>
          <p:nvPr/>
        </p:nvPicPr>
        <p:blipFill>
          <a:blip r:embed="rId5"/>
          <a:stretch>
            <a:fillRect/>
          </a:stretch>
        </p:blipFill>
        <p:spPr>
          <a:xfrm>
            <a:off x="8349321" y="1399220"/>
            <a:ext cx="3623932" cy="4831909"/>
          </a:xfrm>
          <a:prstGeom prst="rect">
            <a:avLst/>
          </a:prstGeom>
        </p:spPr>
      </p:pic>
      <p:sp>
        <p:nvSpPr>
          <p:cNvPr id="2" name="Slide Number Placeholder 1">
            <a:extLst>
              <a:ext uri="{FF2B5EF4-FFF2-40B4-BE49-F238E27FC236}">
                <a16:creationId xmlns:a16="http://schemas.microsoft.com/office/drawing/2014/main" id="{7C743FD7-384A-0F11-6C23-244EA368D83D}"/>
              </a:ext>
            </a:extLst>
          </p:cNvPr>
          <p:cNvSpPr>
            <a:spLocks noGrp="1"/>
          </p:cNvSpPr>
          <p:nvPr>
            <p:ph type="sldNum" sz="quarter" idx="4"/>
          </p:nvPr>
        </p:nvSpPr>
        <p:spPr/>
        <p:txBody>
          <a:bodyPr/>
          <a:lstStyle/>
          <a:p>
            <a:fld id="{CA49D0EE-DE7F-324B-A84C-F36708423CDB}" type="slidenum">
              <a:rPr lang="en-US" smtClean="0"/>
              <a:pPr/>
              <a:t>41</a:t>
            </a:fld>
            <a:endParaRPr lang="en-US"/>
          </a:p>
        </p:txBody>
      </p:sp>
    </p:spTree>
    <p:extLst>
      <p:ext uri="{BB962C8B-B14F-4D97-AF65-F5344CB8AC3E}">
        <p14:creationId xmlns:p14="http://schemas.microsoft.com/office/powerpoint/2010/main" val="2625841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4D9CF-C927-D5FC-0671-4554EEC0435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27E2FD-0705-5A26-F9DE-CF308B8453AF}"/>
              </a:ext>
            </a:extLst>
          </p:cNvPr>
          <p:cNvSpPr>
            <a:spLocks noGrp="1"/>
          </p:cNvSpPr>
          <p:nvPr>
            <p:ph type="title"/>
          </p:nvPr>
        </p:nvSpPr>
        <p:spPr/>
        <p:txBody>
          <a:bodyPr/>
          <a:lstStyle/>
          <a:p>
            <a:r>
              <a:rPr lang="en-US"/>
              <a:t>Step by Step – Swabbing Exercise </a:t>
            </a:r>
            <a:r>
              <a:rPr lang="en-US" b="0" i="1"/>
              <a:t>(part 7)</a:t>
            </a:r>
            <a:endParaRPr lang="en-US"/>
          </a:p>
        </p:txBody>
      </p:sp>
      <p:pic>
        <p:nvPicPr>
          <p:cNvPr id="5" name="Content Placeholder 4" descr="Gloved hand holding a sealed sample collection bag containing a sponge swab after environmental sampling in a food preparation area.">
            <a:extLst>
              <a:ext uri="{FF2B5EF4-FFF2-40B4-BE49-F238E27FC236}">
                <a16:creationId xmlns:a16="http://schemas.microsoft.com/office/drawing/2014/main" id="{6E302BA6-FAF3-25A6-9696-2D0476C9EB7E}"/>
              </a:ext>
            </a:extLst>
          </p:cNvPr>
          <p:cNvPicPr>
            <a:picLocks noGrp="1" noChangeAspect="1"/>
          </p:cNvPicPr>
          <p:nvPr>
            <p:ph idx="1"/>
          </p:nvPr>
        </p:nvPicPr>
        <p:blipFill>
          <a:blip r:embed="rId3"/>
          <a:stretch>
            <a:fillRect/>
          </a:stretch>
        </p:blipFill>
        <p:spPr>
          <a:xfrm>
            <a:off x="1071941" y="1082904"/>
            <a:ext cx="3943404" cy="5257872"/>
          </a:xfrm>
          <a:prstGeom prst="rect">
            <a:avLst/>
          </a:prstGeom>
        </p:spPr>
      </p:pic>
      <p:pic>
        <p:nvPicPr>
          <p:cNvPr id="6" name="Picture 5" descr="Open cooler containing multiple labeled sample collection bags stored on ice for transport after environmental sampling.">
            <a:extLst>
              <a:ext uri="{FF2B5EF4-FFF2-40B4-BE49-F238E27FC236}">
                <a16:creationId xmlns:a16="http://schemas.microsoft.com/office/drawing/2014/main" id="{DB3C449A-8966-F3C1-61AD-0DD8464816E0}"/>
              </a:ext>
            </a:extLst>
          </p:cNvPr>
          <p:cNvPicPr>
            <a:picLocks noChangeAspect="1"/>
          </p:cNvPicPr>
          <p:nvPr/>
        </p:nvPicPr>
        <p:blipFill>
          <a:blip r:embed="rId4"/>
          <a:stretch>
            <a:fillRect/>
          </a:stretch>
        </p:blipFill>
        <p:spPr>
          <a:xfrm>
            <a:off x="5511662" y="1082904"/>
            <a:ext cx="5608397" cy="5257872"/>
          </a:xfrm>
          <a:prstGeom prst="rect">
            <a:avLst/>
          </a:prstGeom>
        </p:spPr>
      </p:pic>
      <p:sp>
        <p:nvSpPr>
          <p:cNvPr id="2" name="Slide Number Placeholder 1">
            <a:extLst>
              <a:ext uri="{FF2B5EF4-FFF2-40B4-BE49-F238E27FC236}">
                <a16:creationId xmlns:a16="http://schemas.microsoft.com/office/drawing/2014/main" id="{02FF25B1-39D4-CD29-BB7F-415918C81920}"/>
              </a:ext>
            </a:extLst>
          </p:cNvPr>
          <p:cNvSpPr>
            <a:spLocks noGrp="1"/>
          </p:cNvSpPr>
          <p:nvPr>
            <p:ph type="sldNum" sz="quarter" idx="4"/>
          </p:nvPr>
        </p:nvSpPr>
        <p:spPr/>
        <p:txBody>
          <a:bodyPr/>
          <a:lstStyle/>
          <a:p>
            <a:fld id="{CA49D0EE-DE7F-324B-A84C-F36708423CDB}" type="slidenum">
              <a:rPr lang="en-US" smtClean="0"/>
              <a:pPr/>
              <a:t>42</a:t>
            </a:fld>
            <a:endParaRPr lang="en-US"/>
          </a:p>
        </p:txBody>
      </p:sp>
    </p:spTree>
    <p:extLst>
      <p:ext uri="{BB962C8B-B14F-4D97-AF65-F5344CB8AC3E}">
        <p14:creationId xmlns:p14="http://schemas.microsoft.com/office/powerpoint/2010/main" val="3397470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47149-5C1F-D917-7E24-E92898E4F209}"/>
              </a:ext>
            </a:extLst>
          </p:cNvPr>
          <p:cNvSpPr>
            <a:spLocks noGrp="1"/>
          </p:cNvSpPr>
          <p:nvPr>
            <p:ph type="title"/>
          </p:nvPr>
        </p:nvSpPr>
        <p:spPr/>
        <p:txBody>
          <a:bodyPr/>
          <a:lstStyle/>
          <a:p>
            <a:r>
              <a:rPr lang="en-US"/>
              <a:t>Step by Step – Swabbing Exercise </a:t>
            </a:r>
            <a:r>
              <a:rPr lang="en-US" b="0" i="1"/>
              <a:t>(part 8)</a:t>
            </a:r>
            <a:endParaRPr lang="en-US"/>
          </a:p>
        </p:txBody>
      </p:sp>
      <p:pic>
        <p:nvPicPr>
          <p:cNvPr id="5" name="Content Placeholder 5" descr="Person wearing protective coveralls and blue shoe covers placing sampling materials or protective gloves into a clear plastic bag near a sink area.">
            <a:extLst>
              <a:ext uri="{FF2B5EF4-FFF2-40B4-BE49-F238E27FC236}">
                <a16:creationId xmlns:a16="http://schemas.microsoft.com/office/drawing/2014/main" id="{CDA77F2B-3FD0-1EB5-8FC0-3FB0B52C3950}"/>
              </a:ext>
            </a:extLst>
          </p:cNvPr>
          <p:cNvPicPr>
            <a:picLocks noChangeAspect="1"/>
          </p:cNvPicPr>
          <p:nvPr/>
        </p:nvPicPr>
        <p:blipFill>
          <a:blip r:embed="rId3"/>
          <a:stretch>
            <a:fillRect/>
          </a:stretch>
        </p:blipFill>
        <p:spPr>
          <a:xfrm>
            <a:off x="1859522" y="1151775"/>
            <a:ext cx="2926233" cy="3901645"/>
          </a:xfrm>
          <a:prstGeom prst="rect">
            <a:avLst/>
          </a:prstGeom>
          <a:ln w="6350">
            <a:solidFill>
              <a:srgbClr val="055994"/>
            </a:solidFill>
          </a:ln>
        </p:spPr>
      </p:pic>
      <p:pic>
        <p:nvPicPr>
          <p:cNvPr id="6" name="Picture 5" descr="Two color-coded cleaning buckets: a red bucket labeled sanitizer or disinfectant and a green bucket labeled detergent.">
            <a:extLst>
              <a:ext uri="{FF2B5EF4-FFF2-40B4-BE49-F238E27FC236}">
                <a16:creationId xmlns:a16="http://schemas.microsoft.com/office/drawing/2014/main" id="{73AB5AE9-C904-7FF7-18FB-A83CD591BD1E}"/>
              </a:ext>
            </a:extLst>
          </p:cNvPr>
          <p:cNvPicPr>
            <a:picLocks noChangeAspect="1"/>
          </p:cNvPicPr>
          <p:nvPr/>
        </p:nvPicPr>
        <p:blipFill>
          <a:blip r:embed="rId4"/>
          <a:stretch>
            <a:fillRect/>
          </a:stretch>
        </p:blipFill>
        <p:spPr>
          <a:xfrm>
            <a:off x="6181106" y="1151775"/>
            <a:ext cx="4031221" cy="3901645"/>
          </a:xfrm>
          <a:prstGeom prst="rect">
            <a:avLst/>
          </a:prstGeom>
          <a:ln w="3175">
            <a:solidFill>
              <a:srgbClr val="055994"/>
            </a:solidFill>
          </a:ln>
        </p:spPr>
      </p:pic>
      <p:sp>
        <p:nvSpPr>
          <p:cNvPr id="4" name="Content Placeholder 3">
            <a:extLst>
              <a:ext uri="{FF2B5EF4-FFF2-40B4-BE49-F238E27FC236}">
                <a16:creationId xmlns:a16="http://schemas.microsoft.com/office/drawing/2014/main" id="{D2D33168-9B91-B741-8E9B-2B3E643D5672}"/>
              </a:ext>
            </a:extLst>
          </p:cNvPr>
          <p:cNvSpPr>
            <a:spLocks noGrp="1"/>
          </p:cNvSpPr>
          <p:nvPr>
            <p:ph idx="1"/>
          </p:nvPr>
        </p:nvSpPr>
        <p:spPr>
          <a:xfrm>
            <a:off x="1422632" y="5165733"/>
            <a:ext cx="9313179" cy="1106172"/>
          </a:xfrm>
        </p:spPr>
        <p:txBody>
          <a:bodyPr>
            <a:normAutofit fontScale="70000" lnSpcReduction="20000"/>
          </a:bodyPr>
          <a:lstStyle/>
          <a:p>
            <a:endParaRPr lang="en-US" b="1" dirty="0">
              <a:solidFill>
                <a:srgbClr val="FF0000"/>
              </a:solidFill>
            </a:endParaRPr>
          </a:p>
          <a:p>
            <a:pPr algn="ctr">
              <a:lnSpc>
                <a:spcPct val="120000"/>
              </a:lnSpc>
              <a:spcBef>
                <a:spcPts val="0"/>
              </a:spcBef>
            </a:pPr>
            <a:r>
              <a:rPr lang="en-US" sz="3100" b="1" dirty="0">
                <a:solidFill>
                  <a:srgbClr val="FF0000"/>
                </a:solidFill>
              </a:rPr>
              <a:t>***Important to Note—Ensure the food establishment / LBOH staff cleans and sanitizes any surfaces after you have sampled.***</a:t>
            </a:r>
            <a:endParaRPr lang="en-US" sz="4100" b="1" dirty="0">
              <a:solidFill>
                <a:srgbClr val="FF0000"/>
              </a:solidFill>
            </a:endParaRPr>
          </a:p>
        </p:txBody>
      </p:sp>
      <p:sp>
        <p:nvSpPr>
          <p:cNvPr id="2" name="Slide Number Placeholder 1">
            <a:extLst>
              <a:ext uri="{FF2B5EF4-FFF2-40B4-BE49-F238E27FC236}">
                <a16:creationId xmlns:a16="http://schemas.microsoft.com/office/drawing/2014/main" id="{F36DCF1D-B0A4-36FA-30EB-F692A8C14E42}"/>
              </a:ext>
            </a:extLst>
          </p:cNvPr>
          <p:cNvSpPr>
            <a:spLocks noGrp="1"/>
          </p:cNvSpPr>
          <p:nvPr>
            <p:ph type="sldNum" sz="quarter" idx="4"/>
          </p:nvPr>
        </p:nvSpPr>
        <p:spPr/>
        <p:txBody>
          <a:bodyPr/>
          <a:lstStyle/>
          <a:p>
            <a:fld id="{CA49D0EE-DE7F-324B-A84C-F36708423CDB}" type="slidenum">
              <a:rPr lang="en-US" smtClean="0"/>
              <a:pPr/>
              <a:t>43</a:t>
            </a:fld>
            <a:endParaRPr lang="en-US"/>
          </a:p>
        </p:txBody>
      </p:sp>
    </p:spTree>
    <p:extLst>
      <p:ext uri="{BB962C8B-B14F-4D97-AF65-F5344CB8AC3E}">
        <p14:creationId xmlns:p14="http://schemas.microsoft.com/office/powerpoint/2010/main" val="3679321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AC62BE-5D13-5E88-4862-593106DF063D}"/>
              </a:ext>
            </a:extLst>
          </p:cNvPr>
          <p:cNvSpPr>
            <a:spLocks noGrp="1"/>
          </p:cNvSpPr>
          <p:nvPr>
            <p:ph type="title"/>
          </p:nvPr>
        </p:nvSpPr>
        <p:spPr/>
        <p:txBody>
          <a:bodyPr/>
          <a:lstStyle/>
          <a:p>
            <a:r>
              <a:rPr kumimoji="0" lang="en-US" sz="3600" b="1" i="0" u="none" strike="noStrike" kern="1200" cap="none" spc="0" normalizeH="0" baseline="0" noProof="0">
                <a:ln>
                  <a:noFill/>
                </a:ln>
                <a:solidFill>
                  <a:prstClr val="white"/>
                </a:solidFill>
                <a:effectLst/>
                <a:uLnTx/>
                <a:uFillTx/>
                <a:latin typeface="+mj-lt"/>
                <a:ea typeface="+mj-ea"/>
                <a:cs typeface="Arial" panose="020B0604020202020204" pitchFamily="34" charset="0"/>
              </a:rPr>
              <a:t>Conducting an Environmental Assessment </a:t>
            </a:r>
            <a:endParaRPr lang="en-US">
              <a:latin typeface="+mj-lt"/>
            </a:endParaRPr>
          </a:p>
        </p:txBody>
      </p:sp>
      <p:pic>
        <p:nvPicPr>
          <p:cNvPr id="5" name="Online Media 4" descr="Video still of a food production worker wearing a baseball cap, hairnet, glasses, and white protective coat while speaking inside a commercial food processing facility.">
            <a:hlinkClick r:id="" action="ppaction://media"/>
            <a:extLst>
              <a:ext uri="{FF2B5EF4-FFF2-40B4-BE49-F238E27FC236}">
                <a16:creationId xmlns:a16="http://schemas.microsoft.com/office/drawing/2014/main" id="{F0193B5F-422D-604C-B94D-6DFB78499F25}"/>
              </a:ext>
            </a:extLst>
          </p:cNvPr>
          <p:cNvPicPr>
            <a:picLocks noRot="1" noChangeAspect="1"/>
          </p:cNvPicPr>
          <p:nvPr>
            <a:videoFile r:link="rId1"/>
          </p:nvPr>
        </p:nvPicPr>
        <p:blipFill>
          <a:blip r:embed="rId4"/>
          <a:stretch>
            <a:fillRect/>
          </a:stretch>
        </p:blipFill>
        <p:spPr>
          <a:xfrm>
            <a:off x="1457037" y="1057171"/>
            <a:ext cx="9277927" cy="5242029"/>
          </a:xfrm>
          <a:prstGeom prst="rect">
            <a:avLst/>
          </a:prstGeom>
        </p:spPr>
      </p:pic>
      <p:sp>
        <p:nvSpPr>
          <p:cNvPr id="2" name="Slide Number Placeholder 1">
            <a:extLst>
              <a:ext uri="{FF2B5EF4-FFF2-40B4-BE49-F238E27FC236}">
                <a16:creationId xmlns:a16="http://schemas.microsoft.com/office/drawing/2014/main" id="{CBBD8E42-5B27-3117-AA61-A39F82B93909}"/>
              </a:ext>
            </a:extLst>
          </p:cNvPr>
          <p:cNvSpPr>
            <a:spLocks noGrp="1"/>
          </p:cNvSpPr>
          <p:nvPr>
            <p:ph type="sldNum" sz="quarter" idx="4"/>
          </p:nvPr>
        </p:nvSpPr>
        <p:spPr/>
        <p:txBody>
          <a:bodyPr/>
          <a:lstStyle/>
          <a:p>
            <a:fld id="{CA49D0EE-DE7F-324B-A84C-F36708423CDB}" type="slidenum">
              <a:rPr lang="en-US" smtClean="0"/>
              <a:pPr/>
              <a:t>44</a:t>
            </a:fld>
            <a:endParaRPr lang="en-US"/>
          </a:p>
        </p:txBody>
      </p:sp>
    </p:spTree>
    <p:extLst>
      <p:ext uri="{BB962C8B-B14F-4D97-AF65-F5344CB8AC3E}">
        <p14:creationId xmlns:p14="http://schemas.microsoft.com/office/powerpoint/2010/main" val="9202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68ABAF-F177-5D2B-DDB7-B4C66BAEAFEC}"/>
              </a:ext>
            </a:extLst>
          </p:cNvPr>
          <p:cNvSpPr>
            <a:spLocks noGrp="1"/>
          </p:cNvSpPr>
          <p:nvPr>
            <p:ph type="title"/>
          </p:nvPr>
        </p:nvSpPr>
        <p:spPr>
          <a:xfrm>
            <a:off x="607199" y="27770"/>
            <a:ext cx="10972800" cy="903408"/>
          </a:xfrm>
        </p:spPr>
        <p:txBody>
          <a:bodyPr>
            <a:normAutofit/>
          </a:bodyPr>
          <a:lstStyle/>
          <a:p>
            <a:r>
              <a:rPr lang="en-US">
                <a:latin typeface="Avenir Next LT Pro"/>
                <a:cs typeface="Arial"/>
              </a:rPr>
              <a:t>Reminder—coordinate with SPHL</a:t>
            </a:r>
          </a:p>
        </p:txBody>
      </p:sp>
      <p:sp>
        <p:nvSpPr>
          <p:cNvPr id="4" name="Content Placeholder 3">
            <a:extLst>
              <a:ext uri="{FF2B5EF4-FFF2-40B4-BE49-F238E27FC236}">
                <a16:creationId xmlns:a16="http://schemas.microsoft.com/office/drawing/2014/main" id="{013032A3-4AAA-2FE6-6E4C-B50A5C808435}"/>
              </a:ext>
            </a:extLst>
          </p:cNvPr>
          <p:cNvSpPr>
            <a:spLocks noGrp="1"/>
          </p:cNvSpPr>
          <p:nvPr>
            <p:ph idx="1"/>
          </p:nvPr>
        </p:nvSpPr>
        <p:spPr>
          <a:xfrm>
            <a:off x="609600" y="1363264"/>
            <a:ext cx="10972800" cy="4800031"/>
          </a:xfrm>
        </p:spPr>
        <p:txBody>
          <a:bodyPr vert="horz" lIns="91440" tIns="45720" rIns="91440" bIns="45720" rtlCol="0" anchor="t">
            <a:noAutofit/>
          </a:bodyPr>
          <a:lstStyle/>
          <a:p>
            <a:pPr marL="457200" indent="-457200">
              <a:lnSpc>
                <a:spcPct val="100000"/>
              </a:lnSpc>
              <a:spcBef>
                <a:spcPts val="0"/>
              </a:spcBef>
              <a:spcAft>
                <a:spcPts val="1200"/>
              </a:spcAft>
              <a:buFont typeface="Arial" panose="020B0604020202020204" pitchFamily="34" charset="0"/>
              <a:buChar char="•"/>
            </a:pPr>
            <a:r>
              <a:rPr lang="en-US" sz="3200" dirty="0">
                <a:solidFill>
                  <a:srgbClr val="013366"/>
                </a:solidFill>
                <a:latin typeface="+mn-lt"/>
                <a:ea typeface="Times New Roman" panose="02020603050405020304" pitchFamily="18" charset="0"/>
                <a:cs typeface="Calibri"/>
              </a:rPr>
              <a:t>It’s essential to coordinate with the state public health laboratory (SPHL) prior to conducting sampling and only IF you are sending samples to them.  </a:t>
            </a:r>
          </a:p>
          <a:p>
            <a:pPr marL="457200" indent="-457200">
              <a:lnSpc>
                <a:spcPct val="100000"/>
              </a:lnSpc>
              <a:spcBef>
                <a:spcPts val="0"/>
              </a:spcBef>
              <a:spcAft>
                <a:spcPts val="1200"/>
              </a:spcAft>
              <a:buFont typeface="Arial" panose="020B0604020202020204" pitchFamily="34" charset="0"/>
              <a:buChar char="•"/>
            </a:pPr>
            <a:r>
              <a:rPr lang="en-US" sz="3200" dirty="0">
                <a:solidFill>
                  <a:srgbClr val="013366"/>
                </a:solidFill>
                <a:latin typeface="+mn-lt"/>
                <a:cs typeface="Calibri"/>
              </a:rPr>
              <a:t>Once sampling has been completed you must call the state lab and give them an estimated time of arrival. </a:t>
            </a:r>
          </a:p>
          <a:p>
            <a:pPr>
              <a:lnSpc>
                <a:spcPct val="100000"/>
              </a:lnSpc>
              <a:spcBef>
                <a:spcPts val="0"/>
              </a:spcBef>
              <a:spcAft>
                <a:spcPts val="1200"/>
              </a:spcAft>
            </a:pPr>
            <a:endParaRPr lang="en-US" sz="1050" dirty="0">
              <a:solidFill>
                <a:srgbClr val="013366"/>
              </a:solidFill>
              <a:latin typeface="+mn-lt"/>
              <a:cs typeface="Calibri"/>
            </a:endParaRPr>
          </a:p>
          <a:p>
            <a:pPr>
              <a:lnSpc>
                <a:spcPct val="100000"/>
              </a:lnSpc>
              <a:spcBef>
                <a:spcPts val="0"/>
              </a:spcBef>
              <a:spcAft>
                <a:spcPts val="1200"/>
              </a:spcAft>
            </a:pPr>
            <a:r>
              <a:rPr lang="en-US" sz="3200" b="1" u="sng" dirty="0">
                <a:solidFill>
                  <a:srgbClr val="013366"/>
                </a:solidFill>
                <a:latin typeface="+mn-lt"/>
              </a:rPr>
              <a:t>State Public Health Laboratory: 617-983-6616</a:t>
            </a:r>
            <a:br>
              <a:rPr lang="en-US" sz="3200" dirty="0">
                <a:solidFill>
                  <a:srgbClr val="013366"/>
                </a:solidFill>
                <a:latin typeface="+mn-lt"/>
              </a:rPr>
            </a:br>
            <a:r>
              <a:rPr lang="en-US" b="1" i="1" dirty="0">
                <a:solidFill>
                  <a:srgbClr val="013366"/>
                </a:solidFill>
                <a:latin typeface="+mn-lt"/>
              </a:rPr>
              <a:t>For technical assistance with the collection protocol for food and enteric specimens.</a:t>
            </a:r>
            <a:endParaRPr lang="en-US" sz="3200" b="1" i="1" dirty="0">
              <a:solidFill>
                <a:srgbClr val="013366"/>
              </a:solidFill>
              <a:latin typeface="+mn-lt"/>
            </a:endParaRPr>
          </a:p>
        </p:txBody>
      </p:sp>
      <p:sp>
        <p:nvSpPr>
          <p:cNvPr id="2" name="Slide Number Placeholder 1">
            <a:extLst>
              <a:ext uri="{FF2B5EF4-FFF2-40B4-BE49-F238E27FC236}">
                <a16:creationId xmlns:a16="http://schemas.microsoft.com/office/drawing/2014/main" id="{35BD5F93-BA0A-4787-8618-AD9818A9020B}"/>
              </a:ext>
            </a:extLst>
          </p:cNvPr>
          <p:cNvSpPr>
            <a:spLocks noGrp="1"/>
          </p:cNvSpPr>
          <p:nvPr>
            <p:ph type="sldNum" sz="quarter" idx="4"/>
          </p:nvPr>
        </p:nvSpPr>
        <p:spPr/>
        <p:txBody>
          <a:bodyPr/>
          <a:lstStyle/>
          <a:p>
            <a:fld id="{CA49D0EE-DE7F-324B-A84C-F36708423CDB}" type="slidenum">
              <a:rPr lang="en-US" smtClean="0"/>
              <a:pPr/>
              <a:t>45</a:t>
            </a:fld>
            <a:endParaRPr lang="en-US"/>
          </a:p>
        </p:txBody>
      </p:sp>
    </p:spTree>
    <p:extLst>
      <p:ext uri="{BB962C8B-B14F-4D97-AF65-F5344CB8AC3E}">
        <p14:creationId xmlns:p14="http://schemas.microsoft.com/office/powerpoint/2010/main" val="613537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E242D4-344F-390D-8D11-C3078530F784}"/>
              </a:ext>
            </a:extLst>
          </p:cNvPr>
          <p:cNvSpPr>
            <a:spLocks noGrp="1"/>
          </p:cNvSpPr>
          <p:nvPr>
            <p:ph type="title"/>
          </p:nvPr>
        </p:nvSpPr>
        <p:spPr/>
        <p:txBody>
          <a:bodyPr/>
          <a:lstStyle/>
          <a:p>
            <a:r>
              <a:rPr lang="en-US"/>
              <a:t>Other Important Contacts</a:t>
            </a:r>
          </a:p>
        </p:txBody>
      </p:sp>
      <p:sp>
        <p:nvSpPr>
          <p:cNvPr id="6" name="Content Placeholder 3">
            <a:extLst>
              <a:ext uri="{FF2B5EF4-FFF2-40B4-BE49-F238E27FC236}">
                <a16:creationId xmlns:a16="http://schemas.microsoft.com/office/drawing/2014/main" id="{55F97909-1199-73F9-C829-2CE10BE06284}"/>
              </a:ext>
            </a:extLst>
          </p:cNvPr>
          <p:cNvSpPr txBox="1">
            <a:spLocks/>
          </p:cNvSpPr>
          <p:nvPr/>
        </p:nvSpPr>
        <p:spPr>
          <a:xfrm>
            <a:off x="609600" y="1393348"/>
            <a:ext cx="10972800" cy="4679683"/>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ct val="20000"/>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spcBef>
                <a:spcPts val="0"/>
              </a:spcBef>
              <a:spcAft>
                <a:spcPts val="1800"/>
              </a:spcAft>
            </a:pPr>
            <a:r>
              <a:rPr lang="en-US" sz="2800" b="1">
                <a:solidFill>
                  <a:srgbClr val="055994"/>
                </a:solidFill>
                <a:latin typeface="+mn-lt"/>
                <a:cs typeface="Arial"/>
              </a:rPr>
              <a:t>Division of Food Protection: 617-983-6712</a:t>
            </a:r>
            <a:br>
              <a:rPr lang="en-US" sz="2800">
                <a:latin typeface="+mn-lt"/>
              </a:rPr>
            </a:br>
            <a:r>
              <a:rPr lang="en-US" sz="2800">
                <a:latin typeface="+mn-lt"/>
                <a:cs typeface="Arial"/>
              </a:rPr>
              <a:t>For policy and technical assistance with the environmental investigation such as conducting a HACCP risk assessment, initiating enforcement actions and collecting food samples. On-site investigation assistance is available through the Division for larger outbreaks.</a:t>
            </a:r>
          </a:p>
          <a:p>
            <a:pPr>
              <a:lnSpc>
                <a:spcPct val="120000"/>
              </a:lnSpc>
              <a:spcAft>
                <a:spcPts val="1800"/>
              </a:spcAft>
            </a:pPr>
            <a:r>
              <a:rPr lang="en-US" sz="2800" b="1">
                <a:solidFill>
                  <a:srgbClr val="055994"/>
                </a:solidFill>
                <a:latin typeface="+mn-lt"/>
              </a:rPr>
              <a:t>Division of Epidemiology:  617-983-6800</a:t>
            </a:r>
            <a:br>
              <a:rPr lang="en-US" sz="2800" b="1">
                <a:solidFill>
                  <a:srgbClr val="055994"/>
                </a:solidFill>
                <a:latin typeface="+mn-lt"/>
              </a:rPr>
            </a:br>
            <a:r>
              <a:rPr lang="en-US" sz="2800">
                <a:latin typeface="+mn-lt"/>
                <a:ea typeface="Aptos" panose="020B0004020202020204" pitchFamily="34" charset="0"/>
                <a:cs typeface="Aptos" panose="020B0004020202020204" pitchFamily="34" charset="0"/>
              </a:rPr>
              <a:t>For assistance with the epidemiologic investigation including conducting case interviews, developing questionnaires, and performing analytic studies.  Epidemiologists can also assist with coordinating food handler stool testing at the State Public Health Laboratory.</a:t>
            </a:r>
          </a:p>
        </p:txBody>
      </p:sp>
      <p:sp>
        <p:nvSpPr>
          <p:cNvPr id="2" name="Slide Number Placeholder 1">
            <a:extLst>
              <a:ext uri="{FF2B5EF4-FFF2-40B4-BE49-F238E27FC236}">
                <a16:creationId xmlns:a16="http://schemas.microsoft.com/office/drawing/2014/main" id="{4A20EF3E-99BF-02D4-8982-375A08D07415}"/>
              </a:ext>
            </a:extLst>
          </p:cNvPr>
          <p:cNvSpPr>
            <a:spLocks noGrp="1"/>
          </p:cNvSpPr>
          <p:nvPr>
            <p:ph type="sldNum" sz="quarter" idx="4"/>
          </p:nvPr>
        </p:nvSpPr>
        <p:spPr/>
        <p:txBody>
          <a:bodyPr/>
          <a:lstStyle/>
          <a:p>
            <a:fld id="{CA49D0EE-DE7F-324B-A84C-F36708423CDB}" type="slidenum">
              <a:rPr lang="en-US" smtClean="0"/>
              <a:pPr/>
              <a:t>46</a:t>
            </a:fld>
            <a:endParaRPr lang="en-US"/>
          </a:p>
        </p:txBody>
      </p:sp>
    </p:spTree>
    <p:extLst>
      <p:ext uri="{BB962C8B-B14F-4D97-AF65-F5344CB8AC3E}">
        <p14:creationId xmlns:p14="http://schemas.microsoft.com/office/powerpoint/2010/main" val="4155241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EF8C6C-FC8C-CD26-ED94-38F9019DEC83}"/>
              </a:ext>
            </a:extLst>
          </p:cNvPr>
          <p:cNvSpPr>
            <a:spLocks noGrp="1"/>
          </p:cNvSpPr>
          <p:nvPr>
            <p:ph type="title"/>
          </p:nvPr>
        </p:nvSpPr>
        <p:spPr/>
        <p:txBody>
          <a:bodyPr/>
          <a:lstStyle/>
          <a:p>
            <a:r>
              <a:rPr lang="en-US"/>
              <a:t>Helpful resources</a:t>
            </a:r>
          </a:p>
        </p:txBody>
      </p:sp>
      <p:sp>
        <p:nvSpPr>
          <p:cNvPr id="4" name="Content Placeholder 3">
            <a:extLst>
              <a:ext uri="{FF2B5EF4-FFF2-40B4-BE49-F238E27FC236}">
                <a16:creationId xmlns:a16="http://schemas.microsoft.com/office/drawing/2014/main" id="{4C74D3A7-5261-3102-B20E-172B8E627998}"/>
              </a:ext>
            </a:extLst>
          </p:cNvPr>
          <p:cNvSpPr>
            <a:spLocks noGrp="1"/>
          </p:cNvSpPr>
          <p:nvPr>
            <p:ph idx="1"/>
          </p:nvPr>
        </p:nvSpPr>
        <p:spPr>
          <a:xfrm>
            <a:off x="403020" y="1434514"/>
            <a:ext cx="6964907" cy="4679683"/>
          </a:xfrm>
        </p:spPr>
        <p:txBody>
          <a:bodyPr vert="horz" lIns="91440" tIns="45720" rIns="91440" bIns="45720" rtlCol="0" anchor="t">
            <a:normAutofit/>
          </a:bodyPr>
          <a:lstStyle/>
          <a:p>
            <a:pPr marL="457200" indent="-457200">
              <a:buFont typeface="Arial" panose="020B0604020202020204" pitchFamily="34" charset="0"/>
              <a:buChar char="•"/>
            </a:pPr>
            <a:r>
              <a:rPr lang="en-US" dirty="0"/>
              <a:t>MA DPH - Foodborne Illness Investigation and Control Reference Manual (Feb 2019)</a:t>
            </a:r>
          </a:p>
          <a:p>
            <a:pPr marL="457200" lvl="1" indent="0">
              <a:buNone/>
            </a:pPr>
            <a:r>
              <a:rPr lang="en-US" dirty="0">
                <a:latin typeface="Franklin Gothic Book"/>
                <a:hlinkClick r:id="rId3"/>
              </a:rPr>
              <a:t>Foodborne Illness Investigation and Control Manual | Mass.gov</a:t>
            </a:r>
            <a:endParaRPr lang="en-US" dirty="0">
              <a:latin typeface="Franklin Gothic Book"/>
            </a:endParaRPr>
          </a:p>
          <a:p>
            <a:endParaRPr lang="en-US" sz="800" dirty="0"/>
          </a:p>
          <a:p>
            <a:endParaRPr lang="en-US" sz="800" dirty="0"/>
          </a:p>
          <a:p>
            <a:pPr marL="171450" indent="-171450">
              <a:buChar char="•"/>
            </a:pPr>
            <a:endParaRPr lang="en-US" sz="800" kern="0" spc="-10" dirty="0">
              <a:ea typeface="Times New Roman" panose="02020603050405020304" pitchFamily="18" charset="0"/>
            </a:endParaRPr>
          </a:p>
          <a:p>
            <a:pPr marL="171450" indent="-171450">
              <a:buFont typeface="Arial" panose="020B0604020202020204" pitchFamily="34" charset="0"/>
              <a:buChar char="•"/>
            </a:pPr>
            <a:endParaRPr lang="en-US" sz="800" kern="0" spc="-10" dirty="0">
              <a:ea typeface="Times New Roman" panose="02020603050405020304" pitchFamily="18" charset="0"/>
            </a:endParaRPr>
          </a:p>
          <a:p>
            <a:pPr marL="457200" indent="-457200">
              <a:buFont typeface="Arial" panose="020B0604020202020204" pitchFamily="34" charset="0"/>
              <a:buChar char="•"/>
            </a:pPr>
            <a:r>
              <a:rPr lang="en-US" kern="0" spc="-10" dirty="0">
                <a:ea typeface="Times New Roman" panose="02020603050405020304" pitchFamily="18" charset="0"/>
              </a:rPr>
              <a:t>MA </a:t>
            </a:r>
            <a:r>
              <a:rPr lang="en-US" dirty="0"/>
              <a:t>DPH - Environmental Sample Submission Form </a:t>
            </a:r>
          </a:p>
          <a:p>
            <a:pPr marL="171450" indent="-171450">
              <a:buFont typeface="Arial" panose="020B0604020202020204" pitchFamily="34" charset="0"/>
              <a:buChar char="•"/>
            </a:pPr>
            <a:endParaRPr lang="en-US" sz="800" i="1" kern="0" spc="-10" dirty="0">
              <a:solidFill>
                <a:schemeClr val="accent1">
                  <a:lumMod val="75000"/>
                </a:schemeClr>
              </a:solidFill>
              <a:ea typeface="Times New Roman" panose="02020603050405020304" pitchFamily="18" charset="0"/>
            </a:endParaRPr>
          </a:p>
          <a:p>
            <a:pPr marL="171450" indent="-171450">
              <a:buFont typeface="Arial" panose="020B0604020202020204" pitchFamily="34" charset="0"/>
              <a:buChar char="•"/>
            </a:pPr>
            <a:endParaRPr lang="en-US" sz="800" i="1" kern="0" spc="-10" dirty="0">
              <a:solidFill>
                <a:schemeClr val="accent1">
                  <a:lumMod val="75000"/>
                </a:schemeClr>
              </a:solidFill>
              <a:ea typeface="Times New Roman" panose="02020603050405020304" pitchFamily="18" charset="0"/>
            </a:endParaRPr>
          </a:p>
          <a:p>
            <a:pPr marL="457200" indent="-457200">
              <a:buFont typeface="Arial" panose="020B0604020202020204" pitchFamily="34" charset="0"/>
              <a:buChar char="•"/>
            </a:pPr>
            <a:r>
              <a:rPr lang="en-US" kern="0" spc="-10" dirty="0">
                <a:ea typeface="Times New Roman" panose="02020603050405020304" pitchFamily="18" charset="0"/>
              </a:rPr>
              <a:t>FDA 2024 Operations Manual – Chapter 4 - Sampling</a:t>
            </a:r>
          </a:p>
          <a:p>
            <a:pPr marL="457200" indent="-457200">
              <a:buFont typeface="Arial" panose="020B0604020202020204" pitchFamily="34" charset="0"/>
              <a:buChar char="•"/>
            </a:pPr>
            <a:endParaRPr lang="en-US" dirty="0"/>
          </a:p>
        </p:txBody>
      </p:sp>
      <p:sp>
        <p:nvSpPr>
          <p:cNvPr id="2" name="Slide Number Placeholder 1">
            <a:extLst>
              <a:ext uri="{FF2B5EF4-FFF2-40B4-BE49-F238E27FC236}">
                <a16:creationId xmlns:a16="http://schemas.microsoft.com/office/drawing/2014/main" id="{26E94D56-9AFC-BDA4-876C-5A66BE54E2FE}"/>
              </a:ext>
            </a:extLst>
          </p:cNvPr>
          <p:cNvSpPr>
            <a:spLocks noGrp="1"/>
          </p:cNvSpPr>
          <p:nvPr>
            <p:ph type="sldNum" sz="quarter" idx="4"/>
          </p:nvPr>
        </p:nvSpPr>
        <p:spPr/>
        <p:txBody>
          <a:bodyPr/>
          <a:lstStyle/>
          <a:p>
            <a:fld id="{CA49D0EE-DE7F-324B-A84C-F36708423CDB}" type="slidenum">
              <a:rPr lang="en-US" smtClean="0"/>
              <a:pPr/>
              <a:t>47</a:t>
            </a:fld>
            <a:endParaRPr lang="en-US"/>
          </a:p>
        </p:txBody>
      </p:sp>
      <p:pic>
        <p:nvPicPr>
          <p:cNvPr id="6" name="Picture 5">
            <a:extLst>
              <a:ext uri="{FF2B5EF4-FFF2-40B4-BE49-F238E27FC236}">
                <a16:creationId xmlns:a16="http://schemas.microsoft.com/office/drawing/2014/main" id="{9BC74D2B-DA3E-BBB8-64FD-CF5772CE3890}"/>
              </a:ext>
            </a:extLst>
          </p:cNvPr>
          <p:cNvPicPr>
            <a:picLocks noChangeAspect="1"/>
          </p:cNvPicPr>
          <p:nvPr/>
        </p:nvPicPr>
        <p:blipFill>
          <a:blip r:embed="rId4"/>
          <a:stretch>
            <a:fillRect/>
          </a:stretch>
        </p:blipFill>
        <p:spPr>
          <a:xfrm>
            <a:off x="7178124" y="204717"/>
            <a:ext cx="4701890" cy="6169932"/>
          </a:xfrm>
          <a:prstGeom prst="rect">
            <a:avLst/>
          </a:prstGeom>
          <a:ln w="381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644927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CCF43A-D773-25D9-B3A8-CD1B711FCFA4}"/>
              </a:ext>
            </a:extLst>
          </p:cNvPr>
          <p:cNvSpPr>
            <a:spLocks noGrp="1"/>
          </p:cNvSpPr>
          <p:nvPr>
            <p:ph type="title"/>
          </p:nvPr>
        </p:nvSpPr>
        <p:spPr/>
        <p:txBody>
          <a:bodyPr/>
          <a:lstStyle/>
          <a:p>
            <a:r>
              <a:rPr lang="en-US"/>
              <a:t>Special Thank You!</a:t>
            </a:r>
          </a:p>
        </p:txBody>
      </p:sp>
      <p:pic>
        <p:nvPicPr>
          <p:cNvPr id="11" name="Picture 10">
            <a:extLst>
              <a:ext uri="{FF2B5EF4-FFF2-40B4-BE49-F238E27FC236}">
                <a16:creationId xmlns:a16="http://schemas.microsoft.com/office/drawing/2014/main" id="{E9F7A3DE-4DE1-DCD0-14F6-FD3E19B5EF2D}"/>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269472" y="1241509"/>
            <a:ext cx="9602880" cy="5098811"/>
          </a:xfrm>
          <a:prstGeom prst="rect">
            <a:avLst/>
          </a:prstGeom>
        </p:spPr>
      </p:pic>
      <p:sp>
        <p:nvSpPr>
          <p:cNvPr id="4" name="Content Placeholder 3">
            <a:extLst>
              <a:ext uri="{FF2B5EF4-FFF2-40B4-BE49-F238E27FC236}">
                <a16:creationId xmlns:a16="http://schemas.microsoft.com/office/drawing/2014/main" id="{D5802790-3684-2D8E-EE5F-2D8C701DDA1E}"/>
              </a:ext>
            </a:extLst>
          </p:cNvPr>
          <p:cNvSpPr>
            <a:spLocks noGrp="1"/>
          </p:cNvSpPr>
          <p:nvPr>
            <p:ph idx="1"/>
          </p:nvPr>
        </p:nvSpPr>
        <p:spPr>
          <a:xfrm>
            <a:off x="1506513" y="1409529"/>
            <a:ext cx="9143177" cy="1360816"/>
          </a:xfrm>
        </p:spPr>
        <p:txBody>
          <a:bodyPr vert="horz" lIns="91440" tIns="45720" rIns="91440" bIns="45720" rtlCol="0" anchor="t">
            <a:noAutofit/>
          </a:bodyPr>
          <a:lstStyle/>
          <a:p>
            <a:pPr algn="ctr"/>
            <a:r>
              <a:rPr lang="en-US" sz="4000" b="1">
                <a:solidFill>
                  <a:schemeClr val="bg1"/>
                </a:solidFill>
                <a:latin typeface="Avenir Next LT Pro"/>
                <a:cs typeface="Arial"/>
              </a:rPr>
              <a:t>Sudbury BOH</a:t>
            </a:r>
          </a:p>
          <a:p>
            <a:pPr algn="ctr"/>
            <a:r>
              <a:rPr lang="en-US" sz="4000" b="1">
                <a:solidFill>
                  <a:schemeClr val="bg1"/>
                </a:solidFill>
                <a:latin typeface="Avenir Next LT Pro"/>
                <a:cs typeface="Arial"/>
              </a:rPr>
              <a:t>&amp; </a:t>
            </a:r>
          </a:p>
          <a:p>
            <a:pPr algn="ctr"/>
            <a:r>
              <a:rPr lang="en-US" sz="4000" b="1">
                <a:solidFill>
                  <a:schemeClr val="bg1"/>
                </a:solidFill>
                <a:latin typeface="Avenir Next LT Pro"/>
                <a:cs typeface="Arial"/>
              </a:rPr>
              <a:t>Kristie Ferreira, </a:t>
            </a:r>
            <a:endParaRPr lang="en-US" sz="4000" b="1">
              <a:solidFill>
                <a:schemeClr val="bg1"/>
              </a:solidFill>
            </a:endParaRPr>
          </a:p>
          <a:p>
            <a:pPr algn="ctr"/>
            <a:r>
              <a:rPr lang="en-US" sz="4000" b="1">
                <a:solidFill>
                  <a:schemeClr val="bg1"/>
                </a:solidFill>
                <a:latin typeface="Avenir Next LT Pro"/>
                <a:cs typeface="Arial"/>
              </a:rPr>
              <a:t>Deputy Director DFP</a:t>
            </a:r>
            <a:endParaRPr lang="en-US" sz="4000" b="1">
              <a:solidFill>
                <a:schemeClr val="bg1"/>
              </a:solidFill>
            </a:endParaRPr>
          </a:p>
        </p:txBody>
      </p:sp>
      <p:sp>
        <p:nvSpPr>
          <p:cNvPr id="2" name="Slide Number Placeholder 1">
            <a:extLst>
              <a:ext uri="{FF2B5EF4-FFF2-40B4-BE49-F238E27FC236}">
                <a16:creationId xmlns:a16="http://schemas.microsoft.com/office/drawing/2014/main" id="{9B6BC1B4-CD9B-6589-9091-3B46C9046C93}"/>
              </a:ext>
            </a:extLst>
          </p:cNvPr>
          <p:cNvSpPr>
            <a:spLocks noGrp="1"/>
          </p:cNvSpPr>
          <p:nvPr>
            <p:ph type="sldNum" sz="quarter" idx="4"/>
          </p:nvPr>
        </p:nvSpPr>
        <p:spPr/>
        <p:txBody>
          <a:bodyPr/>
          <a:lstStyle/>
          <a:p>
            <a:fld id="{CA49D0EE-DE7F-324B-A84C-F36708423CDB}" type="slidenum">
              <a:rPr lang="en-US" smtClean="0"/>
              <a:pPr/>
              <a:t>48</a:t>
            </a:fld>
            <a:endParaRPr lang="en-US"/>
          </a:p>
        </p:txBody>
      </p:sp>
    </p:spTree>
    <p:extLst>
      <p:ext uri="{BB962C8B-B14F-4D97-AF65-F5344CB8AC3E}">
        <p14:creationId xmlns:p14="http://schemas.microsoft.com/office/powerpoint/2010/main" val="4239682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F8AF1B-622E-D252-E1D3-985DC0048B5B}"/>
              </a:ext>
            </a:extLst>
          </p:cNvPr>
          <p:cNvSpPr>
            <a:spLocks noGrp="1"/>
          </p:cNvSpPr>
          <p:nvPr>
            <p:ph type="title"/>
          </p:nvPr>
        </p:nvSpPr>
        <p:spPr/>
        <p:txBody>
          <a:bodyPr/>
          <a:lstStyle/>
          <a:p>
            <a:r>
              <a:rPr lang="en-US"/>
              <a:t>Q&amp;A</a:t>
            </a:r>
          </a:p>
        </p:txBody>
      </p:sp>
      <p:pic>
        <p:nvPicPr>
          <p:cNvPr id="5" name="Picture 4">
            <a:extLst>
              <a:ext uri="{FF2B5EF4-FFF2-40B4-BE49-F238E27FC236}">
                <a16:creationId xmlns:a16="http://schemas.microsoft.com/office/drawing/2014/main" id="{32409EFF-F90E-33F1-E77B-E553E1247C80}"/>
              </a:ext>
              <a:ext uri="{C183D7F6-B498-43B3-948B-1728B52AA6E4}">
                <adec:decorative xmlns:adec="http://schemas.microsoft.com/office/drawing/2017/decorative" val="1"/>
              </a:ext>
            </a:extLst>
          </p:cNvPr>
          <p:cNvPicPr>
            <a:picLocks noChangeAspect="1"/>
          </p:cNvPicPr>
          <p:nvPr/>
        </p:nvPicPr>
        <p:blipFill rotWithShape="1">
          <a:blip r:embed="rId3">
            <a:alphaModFix amt="12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5616" b="30292"/>
          <a:stretch/>
        </p:blipFill>
        <p:spPr>
          <a:xfrm>
            <a:off x="609600" y="975533"/>
            <a:ext cx="10384511" cy="5058270"/>
          </a:xfrm>
          <a:prstGeom prst="rect">
            <a:avLst/>
          </a:prstGeom>
          <a:effectLst>
            <a:reflection blurRad="38100" stA="55000" endPos="15000" dir="5400000" sy="-100000" algn="bl" rotWithShape="0"/>
          </a:effectLst>
        </p:spPr>
      </p:pic>
      <p:sp>
        <p:nvSpPr>
          <p:cNvPr id="3" name="Content Placeholder 2">
            <a:extLst>
              <a:ext uri="{FF2B5EF4-FFF2-40B4-BE49-F238E27FC236}">
                <a16:creationId xmlns:a16="http://schemas.microsoft.com/office/drawing/2014/main" id="{B752C336-F554-9192-C262-2487AC9C3882}"/>
              </a:ext>
            </a:extLst>
          </p:cNvPr>
          <p:cNvSpPr>
            <a:spLocks noGrp="1"/>
          </p:cNvSpPr>
          <p:nvPr>
            <p:ph idx="1"/>
          </p:nvPr>
        </p:nvSpPr>
        <p:spPr>
          <a:xfrm>
            <a:off x="2547582" y="4415671"/>
            <a:ext cx="10972800" cy="1957833"/>
          </a:xfrm>
        </p:spPr>
        <p:txBody>
          <a:bodyPr/>
          <a:lstStyle/>
          <a:p>
            <a:r>
              <a:rPr lang="en-US" b="1" dirty="0"/>
              <a:t>Jessica L. Ferreira, CP-FS</a:t>
            </a:r>
          </a:p>
          <a:p>
            <a:r>
              <a:rPr lang="en-US" b="1" dirty="0"/>
              <a:t>Environmental Analyst III,  Food Safety Trainer</a:t>
            </a:r>
          </a:p>
          <a:p>
            <a:r>
              <a:rPr lang="en-US" b="1" dirty="0"/>
              <a:t>Division of Food Protection - Retail Food</a:t>
            </a:r>
          </a:p>
          <a:p>
            <a:r>
              <a:rPr lang="fr-FR" b="1" dirty="0"/>
              <a:t>Email: </a:t>
            </a:r>
            <a:r>
              <a:rPr lang="fr-FR" b="1" dirty="0">
                <a:hlinkClick r:id="rId5"/>
              </a:rPr>
              <a:t>Jessica.l.ferreira@mass.gov</a:t>
            </a:r>
            <a:r>
              <a:rPr lang="en-US" b="1" dirty="0"/>
              <a:t> </a:t>
            </a:r>
            <a:endParaRPr lang="fr-FR" b="1" dirty="0"/>
          </a:p>
        </p:txBody>
      </p:sp>
      <p:sp>
        <p:nvSpPr>
          <p:cNvPr id="2" name="Slide Number Placeholder 1">
            <a:extLst>
              <a:ext uri="{FF2B5EF4-FFF2-40B4-BE49-F238E27FC236}">
                <a16:creationId xmlns:a16="http://schemas.microsoft.com/office/drawing/2014/main" id="{4C9B6B11-EA21-F3AC-89B9-A1C324D485E3}"/>
              </a:ext>
            </a:extLst>
          </p:cNvPr>
          <p:cNvSpPr>
            <a:spLocks noGrp="1"/>
          </p:cNvSpPr>
          <p:nvPr>
            <p:ph type="sldNum" sz="quarter" idx="4"/>
          </p:nvPr>
        </p:nvSpPr>
        <p:spPr/>
        <p:txBody>
          <a:bodyPr/>
          <a:lstStyle/>
          <a:p>
            <a:fld id="{CA49D0EE-DE7F-324B-A84C-F36708423CDB}" type="slidenum">
              <a:rPr lang="en-US" smtClean="0"/>
              <a:pPr/>
              <a:t>49</a:t>
            </a:fld>
            <a:endParaRPr lang="en-US"/>
          </a:p>
        </p:txBody>
      </p:sp>
    </p:spTree>
    <p:extLst>
      <p:ext uri="{BB962C8B-B14F-4D97-AF65-F5344CB8AC3E}">
        <p14:creationId xmlns:p14="http://schemas.microsoft.com/office/powerpoint/2010/main" val="3624040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07C671-031C-1CCE-3A92-D887712E6FF6}"/>
              </a:ext>
            </a:extLst>
          </p:cNvPr>
          <p:cNvSpPr>
            <a:spLocks noGrp="1"/>
          </p:cNvSpPr>
          <p:nvPr>
            <p:ph type="title"/>
          </p:nvPr>
        </p:nvSpPr>
        <p:spPr>
          <a:prstGeom prst="rect">
            <a:avLst/>
          </a:prstGeom>
        </p:spPr>
        <p:txBody>
          <a:bodyPr>
            <a:normAutofit/>
          </a:bodyPr>
          <a:lstStyle/>
          <a:p>
            <a:r>
              <a:rPr lang="en-US"/>
              <a:t>Connect with DPH</a:t>
            </a:r>
          </a:p>
        </p:txBody>
      </p:sp>
      <p:pic>
        <p:nvPicPr>
          <p:cNvPr id="5" name="Picture 2" descr="X logo">
            <a:extLst>
              <a:ext uri="{FF2B5EF4-FFF2-40B4-BE49-F238E27FC236}">
                <a16:creationId xmlns:a16="http://schemas.microsoft.com/office/drawing/2014/main" id="{0FE163E7-635F-4B79-13B3-19ADEFD246E2}"/>
              </a:ext>
            </a:extLst>
          </p:cNvPr>
          <p:cNvPicPr>
            <a:picLocks noChangeAspect="1" noChangeArrowheads="1"/>
          </p:cNvPicPr>
          <p:nvPr/>
        </p:nvPicPr>
        <p:blipFill>
          <a:blip r:embed="rId3"/>
          <a:srcRect/>
          <a:stretch/>
        </p:blipFill>
        <p:spPr bwMode="auto">
          <a:xfrm>
            <a:off x="1369207" y="2054327"/>
            <a:ext cx="639578" cy="6537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LinkedIn Logo">
            <a:extLst>
              <a:ext uri="{FF2B5EF4-FFF2-40B4-BE49-F238E27FC236}">
                <a16:creationId xmlns:a16="http://schemas.microsoft.com/office/drawing/2014/main" id="{67BDC425-7FB3-BEAA-F0F3-336A506252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9896" y="3195883"/>
            <a:ext cx="838201" cy="8382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Massachusetts Department of Public Health logo">
            <a:extLst>
              <a:ext uri="{FF2B5EF4-FFF2-40B4-BE49-F238E27FC236}">
                <a16:creationId xmlns:a16="http://schemas.microsoft.com/office/drawing/2014/main" id="{E49DE89D-7FC8-772B-29E1-7A4E13F147F5}"/>
              </a:ext>
            </a:extLst>
          </p:cNvPr>
          <p:cNvPicPr>
            <a:picLocks noChangeAspect="1"/>
          </p:cNvPicPr>
          <p:nvPr/>
        </p:nvPicPr>
        <p:blipFill>
          <a:blip r:embed="rId5"/>
          <a:stretch>
            <a:fillRect/>
          </a:stretch>
        </p:blipFill>
        <p:spPr>
          <a:xfrm>
            <a:off x="859853" y="4424590"/>
            <a:ext cx="1658286" cy="813259"/>
          </a:xfrm>
          <a:prstGeom prst="rect">
            <a:avLst/>
          </a:prstGeom>
        </p:spPr>
      </p:pic>
      <p:sp>
        <p:nvSpPr>
          <p:cNvPr id="8" name="Rectangle 7">
            <a:extLst>
              <a:ext uri="{FF2B5EF4-FFF2-40B4-BE49-F238E27FC236}">
                <a16:creationId xmlns:a16="http://schemas.microsoft.com/office/drawing/2014/main" id="{9B69A14C-CDF9-437A-8EBF-4C7CC019EB5E}"/>
              </a:ext>
            </a:extLst>
          </p:cNvPr>
          <p:cNvSpPr/>
          <p:nvPr/>
        </p:nvSpPr>
        <p:spPr>
          <a:xfrm>
            <a:off x="2716410" y="2138083"/>
            <a:ext cx="9220201" cy="3016210"/>
          </a:xfrm>
          <a:prstGeom prst="rect">
            <a:avLst/>
          </a:prstGeom>
        </p:spPr>
        <p:txBody>
          <a:bodyPr wrap="square">
            <a:spAutoFit/>
          </a:bodyPr>
          <a:lstStyle/>
          <a:p>
            <a:pPr marL="0" marR="0" lvl="0" indent="0" algn="l" defTabSz="914400" rtl="0" eaLnBrk="1" fontAlgn="base" latinLnBrk="0" hangingPunct="1">
              <a:lnSpc>
                <a:spcPct val="100000"/>
              </a:lnSpc>
              <a:spcBef>
                <a:spcPts val="1800"/>
              </a:spcBef>
              <a:spcAft>
                <a:spcPts val="0"/>
              </a:spcAft>
              <a:buClrTx/>
              <a:buSzTx/>
              <a:buFontTx/>
              <a:buNone/>
              <a:tabLst/>
              <a:defRPr/>
            </a:pPr>
            <a:r>
              <a:rPr lang="en-US" sz="3200">
                <a:latin typeface="Avenir Next LT Pro" panose="020B0504020202020204" pitchFamily="34" charset="0"/>
                <a:cs typeface="Arial" panose="020B0604020202020204" pitchFamily="34" charset="0"/>
              </a:rPr>
              <a:t>@MassDPH</a:t>
            </a:r>
            <a:br>
              <a:rPr lang="en-US" sz="3200">
                <a:latin typeface="Avenir Next LT Pro" panose="020B0504020202020204" pitchFamily="34" charset="0"/>
                <a:cs typeface="Arial" panose="020B0604020202020204" pitchFamily="34" charset="0"/>
              </a:rPr>
            </a:br>
            <a:endParaRPr lang="en-US" sz="3200">
              <a:latin typeface="Avenir Next LT Pro" panose="020B0504020202020204" pitchFamily="34" charset="0"/>
              <a:cs typeface="Arial" panose="020B0604020202020204" pitchFamily="34" charset="0"/>
            </a:endParaRPr>
          </a:p>
          <a:p>
            <a:pPr fontAlgn="base">
              <a:lnSpc>
                <a:spcPct val="100000"/>
              </a:lnSpc>
              <a:spcBef>
                <a:spcPts val="1800"/>
              </a:spcBef>
            </a:pPr>
            <a:r>
              <a:rPr lang="en-US" sz="3200">
                <a:latin typeface="Avenir Next LT Pro" panose="020B0504020202020204" pitchFamily="34" charset="0"/>
                <a:cs typeface="Arial" panose="020B0604020202020204" pitchFamily="34" charset="0"/>
              </a:rPr>
              <a:t>Massachusetts Department of Public Health</a:t>
            </a:r>
            <a:br>
              <a:rPr lang="en-US" sz="3200">
                <a:latin typeface="Avenir Next LT Pro" panose="020B0504020202020204" pitchFamily="34" charset="0"/>
                <a:cs typeface="Arial" panose="020B0604020202020204" pitchFamily="34" charset="0"/>
              </a:rPr>
            </a:br>
            <a:endParaRPr lang="en-US" sz="3200">
              <a:latin typeface="Avenir Next LT Pro" panose="020B0504020202020204" pitchFamily="34" charset="0"/>
              <a:cs typeface="Arial" panose="020B0604020202020204" pitchFamily="34" charset="0"/>
            </a:endParaRPr>
          </a:p>
          <a:p>
            <a:pPr fontAlgn="base">
              <a:lnSpc>
                <a:spcPct val="100000"/>
              </a:lnSpc>
              <a:spcBef>
                <a:spcPts val="1800"/>
              </a:spcBef>
            </a:pPr>
            <a:r>
              <a:rPr lang="en-US" sz="3200">
                <a:latin typeface="Avenir Next LT Pro" panose="020B0504020202020204" pitchFamily="34" charset="0"/>
                <a:cs typeface="Arial" panose="020B0604020202020204" pitchFamily="34" charset="0"/>
              </a:rPr>
              <a:t>mass.gov/dph</a:t>
            </a:r>
          </a:p>
        </p:txBody>
      </p:sp>
      <p:sp>
        <p:nvSpPr>
          <p:cNvPr id="2" name="Slide Number Placeholder 1">
            <a:extLst>
              <a:ext uri="{FF2B5EF4-FFF2-40B4-BE49-F238E27FC236}">
                <a16:creationId xmlns:a16="http://schemas.microsoft.com/office/drawing/2014/main" id="{E1C89F5D-6B20-2790-EE31-EF31F83AC5B0}"/>
              </a:ext>
            </a:extLst>
          </p:cNvPr>
          <p:cNvSpPr>
            <a:spLocks noGrp="1"/>
          </p:cNvSpPr>
          <p:nvPr>
            <p:ph type="sldNum" sz="quarter" idx="4"/>
          </p:nvPr>
        </p:nvSpPr>
        <p:spPr/>
        <p:txBody>
          <a:bodyPr/>
          <a:lstStyle/>
          <a:p>
            <a:fld id="{CA49D0EE-DE7F-324B-A84C-F36708423CDB}" type="slidenum">
              <a:rPr lang="en-US" smtClean="0"/>
              <a:pPr/>
              <a:t>50</a:t>
            </a:fld>
            <a:endParaRPr lang="en-US"/>
          </a:p>
        </p:txBody>
      </p:sp>
    </p:spTree>
    <p:extLst>
      <p:ext uri="{BB962C8B-B14F-4D97-AF65-F5344CB8AC3E}">
        <p14:creationId xmlns:p14="http://schemas.microsoft.com/office/powerpoint/2010/main" val="642048894"/>
      </p:ext>
    </p:extLst>
  </p:cSld>
  <p:clrMapOvr>
    <a:masterClrMapping/>
  </p:clrMapOvr>
</p:sld>
</file>

<file path=ppt/theme/theme1.xml><?xml version="1.0" encoding="utf-8"?>
<a:theme xmlns:a="http://schemas.openxmlformats.org/drawingml/2006/main" name="DPH-PPT-Presentation-Template">
  <a:themeElements>
    <a:clrScheme name="Custom 1">
      <a:dk1>
        <a:srgbClr val="032E53"/>
      </a:dk1>
      <a:lt1>
        <a:sysClr val="window" lastClr="FFFFFF"/>
      </a:lt1>
      <a:dk2>
        <a:srgbClr val="005994"/>
      </a:dk2>
      <a:lt2>
        <a:srgbClr val="ECECEC"/>
      </a:lt2>
      <a:accent1>
        <a:srgbClr val="92CAD6"/>
      </a:accent1>
      <a:accent2>
        <a:srgbClr val="F2BC1A"/>
      </a:accent2>
      <a:accent3>
        <a:srgbClr val="F68D29"/>
      </a:accent3>
      <a:accent4>
        <a:srgbClr val="680A1D"/>
      </a:accent4>
      <a:accent5>
        <a:srgbClr val="388557"/>
      </a:accent5>
      <a:accent6>
        <a:srgbClr val="FFFFFF"/>
      </a:accent6>
      <a:hlink>
        <a:srgbClr val="757070"/>
      </a:hlink>
      <a:folHlink>
        <a:srgbClr val="3A3838"/>
      </a:folHlink>
    </a:clrScheme>
    <a:fontScheme name="Custom DPH">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Custom 1">
      <a:dk1>
        <a:srgbClr val="032E53"/>
      </a:dk1>
      <a:lt1>
        <a:sysClr val="window" lastClr="FFFFFF"/>
      </a:lt1>
      <a:dk2>
        <a:srgbClr val="005994"/>
      </a:dk2>
      <a:lt2>
        <a:srgbClr val="ECECEC"/>
      </a:lt2>
      <a:accent1>
        <a:srgbClr val="92CAD6"/>
      </a:accent1>
      <a:accent2>
        <a:srgbClr val="F2BC1A"/>
      </a:accent2>
      <a:accent3>
        <a:srgbClr val="F68D29"/>
      </a:accent3>
      <a:accent4>
        <a:srgbClr val="680A1D"/>
      </a:accent4>
      <a:accent5>
        <a:srgbClr val="388557"/>
      </a:accent5>
      <a:accent6>
        <a:srgbClr val="FFFFFF"/>
      </a:accent6>
      <a:hlink>
        <a:srgbClr val="757070"/>
      </a:hlink>
      <a:folHlink>
        <a:srgbClr val="3A3838"/>
      </a:folHlink>
    </a:clrScheme>
    <a:fontScheme name="Custom DPH">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3EC507CF3D814C891D1408D57845A8" ma:contentTypeVersion="15" ma:contentTypeDescription="Create a new document." ma:contentTypeScope="" ma:versionID="a5453b530797cce391b0728548147b16">
  <xsd:schema xmlns:xsd="http://www.w3.org/2001/XMLSchema" xmlns:xs="http://www.w3.org/2001/XMLSchema" xmlns:p="http://schemas.microsoft.com/office/2006/metadata/properties" xmlns:ns2="e1196768-4157-4d80-b3c6-79cf9493a5fe" xmlns:ns3="5f8eec94-f1e8-4333-9199-0fcb2e707b9d" targetNamespace="http://schemas.microsoft.com/office/2006/metadata/properties" ma:root="true" ma:fieldsID="53f71283197bb3272321deb5aa3a89e0" ns2:_="" ns3:_="">
    <xsd:import namespace="e1196768-4157-4d80-b3c6-79cf9493a5fe"/>
    <xsd:import namespace="5f8eec94-f1e8-4333-9199-0fcb2e707b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196768-4157-4d80-b3c6-79cf9493a5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eec94-f1e8-4333-9199-0fcb2e707b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aa38c1c-5432-4107-b510-52033bd0a279}" ma:internalName="TaxCatchAll" ma:showField="CatchAllData" ma:web="5f8eec94-f1e8-4333-9199-0fcb2e707b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5f8eec94-f1e8-4333-9199-0fcb2e707b9d">
      <UserInfo>
        <DisplayName>Cardwell, Gailee (DPH)</DisplayName>
        <AccountId>33</AccountId>
        <AccountType/>
      </UserInfo>
      <UserInfo>
        <DisplayName>Troche, Carlos (DPH)</DisplayName>
        <AccountId>28</AccountId>
        <AccountType/>
      </UserInfo>
      <UserInfo>
        <DisplayName>Cohen, Alison B (DPH)</DisplayName>
        <AccountId>11</AccountId>
        <AccountType/>
      </UserInfo>
    </SharedWithUsers>
    <TaxCatchAll xmlns="5f8eec94-f1e8-4333-9199-0fcb2e707b9d" xsi:nil="true"/>
    <lcf76f155ced4ddcb4097134ff3c332f xmlns="e1196768-4157-4d80-b3c6-79cf9493a5f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3D1652F-43D5-45F6-B072-F794D20138E9}">
  <ds:schemaRefs>
    <ds:schemaRef ds:uri="5f8eec94-f1e8-4333-9199-0fcb2e707b9d"/>
    <ds:schemaRef ds:uri="e1196768-4157-4d80-b3c6-79cf9493a5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24D9094-64B8-4632-A3B1-F24D23B1867F}">
  <ds:schemaRefs>
    <ds:schemaRef ds:uri="http://schemas.microsoft.com/sharepoint/v3/contenttype/forms"/>
  </ds:schemaRefs>
</ds:datastoreItem>
</file>

<file path=customXml/itemProps3.xml><?xml version="1.0" encoding="utf-8"?>
<ds:datastoreItem xmlns:ds="http://schemas.openxmlformats.org/officeDocument/2006/customXml" ds:itemID="{6E8AD35F-6594-4B15-9277-8BFC9EFD0490}">
  <ds:schemaRefs>
    <ds:schemaRef ds:uri="http://www.w3.org/XML/1998/namespace"/>
    <ds:schemaRef ds:uri="http://schemas.openxmlformats.org/package/2006/metadata/core-properties"/>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e1196768-4157-4d80-b3c6-79cf9493a5fe"/>
    <ds:schemaRef ds:uri="5f8eec94-f1e8-4333-9199-0fcb2e707b9d"/>
    <ds:schemaRef ds:uri="http://purl.org/dc/dcmityp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DPH-PPT-Presentation-Template</Template>
  <TotalTime>644</TotalTime>
  <Words>7402</Words>
  <Application>Microsoft Office PowerPoint</Application>
  <PresentationFormat>Widescreen</PresentationFormat>
  <Paragraphs>647</Paragraphs>
  <Slides>50</Slides>
  <Notes>50</Notes>
  <HiddenSlides>1</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50</vt:i4>
      </vt:variant>
    </vt:vector>
  </HeadingPairs>
  <TitlesOfParts>
    <vt:vector size="61" baseType="lpstr">
      <vt:lpstr>Aptos</vt:lpstr>
      <vt:lpstr>Arial</vt:lpstr>
      <vt:lpstr>Avenir Book</vt:lpstr>
      <vt:lpstr>Avenir LT Pro 55 Roman</vt:lpstr>
      <vt:lpstr>Avenir Next LT Pro</vt:lpstr>
      <vt:lpstr>Calibri</vt:lpstr>
      <vt:lpstr>Franklin Gothic Book</vt:lpstr>
      <vt:lpstr>Times New Roman</vt:lpstr>
      <vt:lpstr>Wingdings</vt:lpstr>
      <vt:lpstr>DPH-PPT-Presentation-Template</vt:lpstr>
      <vt:lpstr>Office Theme</vt:lpstr>
      <vt:lpstr>Intro slide</vt:lpstr>
      <vt:lpstr>Introduction</vt:lpstr>
      <vt:lpstr>Objectives</vt:lpstr>
      <vt:lpstr>Environmental Sampling in Outbreak Response</vt:lpstr>
      <vt:lpstr>Why - Environmental Sampling? (part 1)</vt:lpstr>
      <vt:lpstr>Why - Environmental Sampling? (part 2)</vt:lpstr>
      <vt:lpstr>Preparation is Key</vt:lpstr>
      <vt:lpstr>What You Will Need (part 1)</vt:lpstr>
      <vt:lpstr>What You Will Need (part 2)</vt:lpstr>
      <vt:lpstr>How To Get Supplies – If getting from the SPHL</vt:lpstr>
      <vt:lpstr>How To Get Supplies (part 1) </vt:lpstr>
      <vt:lpstr>How To Get Supplies – If LBOH must get supplies (part 2) </vt:lpstr>
      <vt:lpstr>Rapid Response Kits</vt:lpstr>
      <vt:lpstr>Environmental Sample Submission Form</vt:lpstr>
      <vt:lpstr>Environmental Sample Submission Form – Page 1</vt:lpstr>
      <vt:lpstr>Environmental Sample Submission Form – Page 1 (part 1)</vt:lpstr>
      <vt:lpstr>Environmental Sample Submission Form – Page 2 (part 2)</vt:lpstr>
      <vt:lpstr>Environmental Sample Submission Form – Lab Only</vt:lpstr>
      <vt:lpstr>What the SPHL Tests For</vt:lpstr>
      <vt:lpstr>Sample Criteria for Acceptance / Rejection</vt:lpstr>
      <vt:lpstr>Aseptic Samples</vt:lpstr>
      <vt:lpstr>Important Reminders with Aseptic Samples:</vt:lpstr>
      <vt:lpstr>How to Prepare for the Investigation</vt:lpstr>
      <vt:lpstr>Conducting the Environmental Swabbing</vt:lpstr>
      <vt:lpstr>Other Important Factors</vt:lpstr>
      <vt:lpstr>Type of Pathogens - Listeria monocytogenes</vt:lpstr>
      <vt:lpstr>Areas Listeria monocytogenes Can Be Found</vt:lpstr>
      <vt:lpstr>Type of Pathogens - Salmonella</vt:lpstr>
      <vt:lpstr>Areas Salmonella Can Be Found</vt:lpstr>
      <vt:lpstr>Zoning Considerations</vt:lpstr>
      <vt:lpstr>Preparing for The Sample Collection</vt:lpstr>
      <vt:lpstr>Step by Step – Swabbing Exercise</vt:lpstr>
      <vt:lpstr>Prevent Contamination of Swabs Samples</vt:lpstr>
      <vt:lpstr>Donning and Doffing Gloves</vt:lpstr>
      <vt:lpstr>Step by Step - Sample Sites</vt:lpstr>
      <vt:lpstr>Step by Step – Swabbing Exercise (part 1)</vt:lpstr>
      <vt:lpstr>Step by Step – Swabbing Exercise (part 2)</vt:lpstr>
      <vt:lpstr>Step by Step – Swabbing Exercise (part 3)</vt:lpstr>
      <vt:lpstr>Step by Step – Swabbing Exercise (part 4)</vt:lpstr>
      <vt:lpstr>Step by Step – Swabbing Exercise (part 5)</vt:lpstr>
      <vt:lpstr>Step by Step – Swabbing Exercise (part 6)</vt:lpstr>
      <vt:lpstr>Step by Step – Swabbing Exercise (part 7)</vt:lpstr>
      <vt:lpstr>Step by Step – Swabbing Exercise (part 8)</vt:lpstr>
      <vt:lpstr>Conducting an Environmental Assessment </vt:lpstr>
      <vt:lpstr>Reminder—coordinate with SPHL</vt:lpstr>
      <vt:lpstr>Other Important Contacts</vt:lpstr>
      <vt:lpstr>Helpful resources</vt:lpstr>
      <vt:lpstr>Special Thank You!</vt:lpstr>
      <vt:lpstr>Q&amp;A</vt:lpstr>
      <vt:lpstr>Connect with DPH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Atkinson, Jessica L (DPH)</dc:creator>
  <cp:lastModifiedBy>Ferreira, Jessica L. (DPH)</cp:lastModifiedBy>
  <cp:revision>1</cp:revision>
  <cp:lastPrinted>2026-10-08T12:54:07Z</cp:lastPrinted>
  <dcterms:created xsi:type="dcterms:W3CDTF">2022-07-05T15:37:33Z</dcterms:created>
  <dcterms:modified xsi:type="dcterms:W3CDTF">2026-10-21T13:37:40Z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0x010100023EC507CF3D814C891D1408D57845A8</vt:lpwstr>
  </property>
  <property fmtid="{D5CDD505-2E9C-101B-9397-08002B2CF9AE}" pid="3" name="MediaServiceImageTags">
    <vt:lpwstr/>
  </property>
</Properties>
</file>